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  <p:sldId id="274" r:id="rId16"/>
    <p:sldId id="270" r:id="rId17"/>
    <p:sldId id="271" r:id="rId18"/>
    <p:sldId id="272" r:id="rId19"/>
    <p:sldId id="27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1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5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8F8B-CB0C-44B5-BB32-8B24E86690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DDC4-C660-46A7-82AD-19439C22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7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Ogea89L1U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Aerobic Cellular Respiration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Biology, Mrs. </a:t>
            </a:r>
            <a:r>
              <a:rPr lang="en-US" dirty="0" smtClean="0"/>
              <a:t>Jensen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1424" cy="1325563"/>
          </a:xfrm>
        </p:spPr>
        <p:txBody>
          <a:bodyPr/>
          <a:lstStyle/>
          <a:p>
            <a:r>
              <a:rPr lang="en-US" dirty="0"/>
              <a:t>Intermediate Step – The Creation of Acetyl CoA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Pyruvate is oxidized (loses electrons and H+)… how do we know this based on the formulas of pyruvate and acetyl CoA?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NAD+ is reduced (gains electrons and H+)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– The Krebs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001"/>
            <a:ext cx="10515600" cy="4351338"/>
          </a:xfrm>
        </p:spPr>
        <p:txBody>
          <a:bodyPr/>
          <a:lstStyle/>
          <a:p>
            <a:r>
              <a:rPr lang="en-US" dirty="0"/>
              <a:t>AKA The Citric Acid Cycle</a:t>
            </a:r>
          </a:p>
          <a:p>
            <a:r>
              <a:rPr lang="en-US" dirty="0"/>
              <a:t>Location: Mitochondrial matrix</a:t>
            </a:r>
          </a:p>
          <a:p>
            <a:r>
              <a:rPr lang="en-US" dirty="0"/>
              <a:t>Purpose: Break Acetyl CoA down into CO</a:t>
            </a:r>
            <a:r>
              <a:rPr lang="en-US" baseline="-25000" dirty="0"/>
              <a:t>2 </a:t>
            </a:r>
            <a:r>
              <a:rPr lang="en-US" dirty="0"/>
              <a:t> and make LOTS of electron carriers (NADH and FADH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n-US" baseline="-25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253460"/>
            <a:ext cx="4970929" cy="32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– The Krebs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2"/>
            <a:ext cx="6073588" cy="4724681"/>
          </a:xfrm>
        </p:spPr>
        <p:txBody>
          <a:bodyPr/>
          <a:lstStyle/>
          <a:p>
            <a:r>
              <a:rPr lang="en-US" dirty="0"/>
              <a:t>2 ATP created by </a:t>
            </a:r>
            <a:r>
              <a:rPr lang="en-US" dirty="0">
                <a:solidFill>
                  <a:srgbClr val="FF0000"/>
                </a:solidFill>
              </a:rPr>
              <a:t>substrate-level phosphorylation (taking a “P” directly from a molecule and sticking it on ADP)</a:t>
            </a:r>
          </a:p>
          <a:p>
            <a:r>
              <a:rPr lang="en-US" dirty="0"/>
              <a:t>6 NADH produced by adding electrons and H+ to NAD+</a:t>
            </a:r>
          </a:p>
          <a:p>
            <a:r>
              <a:rPr lang="en-US" dirty="0"/>
              <a:t>2 FADH</a:t>
            </a:r>
            <a:r>
              <a:rPr lang="en-US" baseline="-25000" dirty="0"/>
              <a:t>2</a:t>
            </a:r>
            <a:r>
              <a:rPr lang="en-US" dirty="0"/>
              <a:t> produced by adding electrons and H+ to FAD</a:t>
            </a:r>
          </a:p>
          <a:p>
            <a:r>
              <a:rPr lang="en-US" dirty="0"/>
              <a:t>FADH</a:t>
            </a:r>
            <a:r>
              <a:rPr lang="en-US" baseline="-25000" dirty="0"/>
              <a:t>2</a:t>
            </a:r>
            <a:r>
              <a:rPr lang="en-US" dirty="0"/>
              <a:t> is another electron carrier that travels to the electron transport chain!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50741" y="2166993"/>
            <a:ext cx="4970929" cy="32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 – The Krebs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901082" cy="4724681"/>
          </a:xfrm>
        </p:spPr>
        <p:txBody>
          <a:bodyPr/>
          <a:lstStyle/>
          <a:p>
            <a:r>
              <a:rPr lang="en-US" dirty="0"/>
              <a:t>Acetyl CoA is oxidized (loses electrons and H+)… how do we know this based on the formulas of acetyl CoA and CO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NAD+ and FAD are reduced (gain electrons and H+)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3A8B-4E6D-41F8-BE36-EAD4783F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talk about the Electron Transport Chain… a quick review from Pre-AP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9886-EF1A-45B1-B0C1-2A2F1B4DA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Concentration gradient</a:t>
            </a:r>
            <a:r>
              <a:rPr lang="en-US" dirty="0"/>
              <a:t> = a difference in the concentration of a substance (aka sugar) across a distance (ex: across a membrane)… in other words, the substance has a higher concentration on one side of the membrane than the other side </a:t>
            </a:r>
          </a:p>
          <a:p>
            <a:r>
              <a:rPr lang="en-US" dirty="0"/>
              <a:t>Substances naturally “want” to move from the side that has a </a:t>
            </a:r>
            <a:r>
              <a:rPr lang="en-US" dirty="0">
                <a:solidFill>
                  <a:srgbClr val="FF0000"/>
                </a:solidFill>
              </a:rPr>
              <a:t>higher concentration</a:t>
            </a:r>
            <a:r>
              <a:rPr lang="en-US" dirty="0"/>
              <a:t> to the side that has a </a:t>
            </a:r>
            <a:r>
              <a:rPr lang="en-US" dirty="0">
                <a:solidFill>
                  <a:srgbClr val="FF0000"/>
                </a:solidFill>
              </a:rPr>
              <a:t>lower concentration</a:t>
            </a:r>
            <a:r>
              <a:rPr lang="en-US" dirty="0"/>
              <a:t> to “even out” their concentrations… another way to say this is that substances naturally move </a:t>
            </a:r>
            <a:r>
              <a:rPr lang="en-US" dirty="0">
                <a:solidFill>
                  <a:srgbClr val="FF0000"/>
                </a:solidFill>
              </a:rPr>
              <a:t>down their concentration gradient</a:t>
            </a:r>
          </a:p>
        </p:txBody>
      </p:sp>
    </p:spTree>
    <p:extLst>
      <p:ext uri="{BB962C8B-B14F-4D97-AF65-F5344CB8AC3E}">
        <p14:creationId xmlns:p14="http://schemas.microsoft.com/office/powerpoint/2010/main" val="28890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B480-3B95-41C3-8C73-12081F43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electron transport chain…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5852-9F14-4187-B764-D05D08AD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an </a:t>
            </a:r>
            <a:r>
              <a:rPr lang="en-US" dirty="0">
                <a:solidFill>
                  <a:srgbClr val="FF0000"/>
                </a:solidFill>
              </a:rPr>
              <a:t>H+ (proton) gradient</a:t>
            </a:r>
            <a:r>
              <a:rPr lang="en-US" dirty="0"/>
              <a:t> across the inner mitochondrial membrane</a:t>
            </a:r>
          </a:p>
          <a:p>
            <a:r>
              <a:rPr lang="en-US" dirty="0"/>
              <a:t>This is an example of an electrochemical gradient.  An </a:t>
            </a:r>
            <a:r>
              <a:rPr lang="en-US" dirty="0">
                <a:solidFill>
                  <a:srgbClr val="FF0000"/>
                </a:solidFill>
              </a:rPr>
              <a:t>electrochemical gradient </a:t>
            </a:r>
            <a:r>
              <a:rPr lang="en-US" dirty="0"/>
              <a:t>includes two things…</a:t>
            </a:r>
          </a:p>
          <a:p>
            <a:pPr marL="0" indent="0">
              <a:buNone/>
            </a:pPr>
            <a:r>
              <a:rPr lang="en-US" dirty="0"/>
              <a:t>	-A difference in the concentration across the membrane</a:t>
            </a:r>
          </a:p>
          <a:p>
            <a:pPr marL="0" indent="0">
              <a:buNone/>
            </a:pPr>
            <a:r>
              <a:rPr lang="en-US" dirty="0"/>
              <a:t>	-A difference in electrical charge across the membrane</a:t>
            </a:r>
          </a:p>
          <a:p>
            <a:r>
              <a:rPr lang="en-US" dirty="0"/>
              <a:t>In addition to moving from an area of high concentration to an area of low concentration, the H+ ions “want” to move to even out charges across the membrane.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– The Electron Transport Chain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71684" y="1572017"/>
            <a:ext cx="8848632" cy="48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– The Electron Transport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92" y="1588322"/>
            <a:ext cx="9174816" cy="48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– The Electron Transport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ATP synthase work?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https://www.youtube.com/watch?v=lOgea89L1UY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89916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smtClean="0"/>
              <a:t>WHAT IF THERE IS NO OXYGEN?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 smtClean="0"/>
              <a:t>IF THERE IS </a:t>
            </a:r>
            <a:r>
              <a:rPr lang="en-US" altLang="en-US" b="1" smtClean="0">
                <a:solidFill>
                  <a:srgbClr val="FF0000"/>
                </a:solidFill>
              </a:rPr>
              <a:t>NO OXYGEN</a:t>
            </a:r>
            <a:r>
              <a:rPr lang="en-US" altLang="en-US" b="1" smtClean="0"/>
              <a:t> (______________) </a:t>
            </a:r>
          </a:p>
          <a:p>
            <a:pPr eaLnBrk="1" hangingPunct="1">
              <a:buFontTx/>
              <a:buNone/>
            </a:pPr>
            <a:r>
              <a:rPr lang="en-US" altLang="en-US" sz="4000" b="1">
                <a:cs typeface="Arial" panose="020B0604020202020204" pitchFamily="34" charset="0"/>
              </a:rPr>
              <a:t>	</a:t>
            </a:r>
            <a:endParaRPr lang="en-US" altLang="en-US" b="1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smtClean="0">
                <a:cs typeface="Arial" panose="020B0604020202020204" pitchFamily="34" charset="0"/>
              </a:rPr>
              <a:t>IF THERE </a:t>
            </a:r>
            <a:r>
              <a:rPr lang="en-US" altLang="en-US" b="1" smtClean="0">
                <a:solidFill>
                  <a:srgbClr val="0000FF"/>
                </a:solidFill>
                <a:cs typeface="Arial" panose="020B0604020202020204" pitchFamily="34" charset="0"/>
              </a:rPr>
              <a:t>IS OXYGEN</a:t>
            </a:r>
            <a:r>
              <a:rPr lang="en-US" altLang="en-US" b="1" smtClean="0">
                <a:cs typeface="Arial" panose="020B0604020202020204" pitchFamily="34" charset="0"/>
              </a:rPr>
              <a:t> (_____________)</a:t>
            </a:r>
            <a:endParaRPr lang="en-US" altLang="en-US" sz="2400" b="1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5186363" y="959644"/>
            <a:ext cx="299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= ANAEROBIC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43439" y="5268914"/>
            <a:ext cx="240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= AEROBIC</a:t>
            </a:r>
            <a:endParaRPr lang="en-US" altLang="en-US" sz="3200" b="1" baseline="-25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5" descr="pyruvic sp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1"/>
            <a:ext cx="92964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7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Cellular Respiration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O + Energy (ATP + heat)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59" y="2905414"/>
            <a:ext cx="9862681" cy="26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Alcoholic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2725" cy="4351338"/>
          </a:xfrm>
        </p:spPr>
        <p:txBody>
          <a:bodyPr/>
          <a:lstStyle/>
          <a:p>
            <a:r>
              <a:rPr lang="en-US" dirty="0" smtClean="0"/>
              <a:t>Pyruvate is split into acetaldehyde and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 Acetaldehyde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2035810"/>
            <a:ext cx="4121149" cy="32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Lactic Acid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213" y="2107248"/>
            <a:ext cx="4618038" cy="33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4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Mitochondrion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93" y="1516044"/>
            <a:ext cx="6627584" cy="44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0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Redox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3" y="1449658"/>
            <a:ext cx="10515600" cy="4351338"/>
          </a:xfrm>
        </p:spPr>
        <p:txBody>
          <a:bodyPr/>
          <a:lstStyle/>
          <a:p>
            <a:r>
              <a:rPr lang="en-US" dirty="0"/>
              <a:t>Oxidation = loss of electrons and H+</a:t>
            </a:r>
          </a:p>
          <a:p>
            <a:r>
              <a:rPr lang="en-US" dirty="0"/>
              <a:t>Reduction = gain of electrons and H+</a:t>
            </a:r>
          </a:p>
          <a:p>
            <a:r>
              <a:rPr lang="en-US" dirty="0"/>
              <a:t>OIL RIG = Oxidation is Loss, Reduction is Gain </a:t>
            </a:r>
          </a:p>
          <a:p>
            <a:r>
              <a:rPr lang="en-US" dirty="0"/>
              <a:t>-Cell Respiration involves a series of Redox Reactions where one molecule is oxidized and the other is reduced!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90011" y="3939988"/>
            <a:ext cx="4136875" cy="2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1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-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19" y="1077502"/>
            <a:ext cx="10515600" cy="4351338"/>
          </a:xfrm>
        </p:spPr>
        <p:txBody>
          <a:bodyPr/>
          <a:lstStyle/>
          <a:p>
            <a:r>
              <a:rPr lang="en-US" dirty="0"/>
              <a:t>Location: Cytoplasm</a:t>
            </a:r>
          </a:p>
          <a:p>
            <a:r>
              <a:rPr lang="en-US" dirty="0"/>
              <a:t>Purpose: Glucose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)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2 pyruvate (C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78797" y="2403065"/>
            <a:ext cx="7266417" cy="39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1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-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855"/>
            <a:ext cx="4180320" cy="43100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 ATP created by </a:t>
            </a:r>
            <a:r>
              <a:rPr lang="en-US" dirty="0">
                <a:solidFill>
                  <a:srgbClr val="FF0000"/>
                </a:solidFill>
              </a:rPr>
              <a:t>substrate-level phosphorylation (taking a “P” directly from a molecule and sticking it on ADP)</a:t>
            </a:r>
          </a:p>
          <a:p>
            <a:r>
              <a:rPr lang="en-US" dirty="0"/>
              <a:t>2 NADH produced by adding electrons and H+ to NAD+</a:t>
            </a:r>
          </a:p>
          <a:p>
            <a:r>
              <a:rPr lang="en-US" dirty="0"/>
              <a:t>NADH is an electron carrier… it takes high energy electrons to the Electron Transport Chain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05739" y="1325563"/>
            <a:ext cx="7435211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-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Glucose is oxidized (loses electrons and H+)… how do we know this based on the formulas of glucose and pyruvate?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NAD+ is reduced (gains electrons and H+)</a:t>
            </a:r>
          </a:p>
        </p:txBody>
      </p:sp>
    </p:spTree>
    <p:extLst>
      <p:ext uri="{BB962C8B-B14F-4D97-AF65-F5344CB8AC3E}">
        <p14:creationId xmlns:p14="http://schemas.microsoft.com/office/powerpoint/2010/main" val="35147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457"/>
            <a:ext cx="10973696" cy="1325563"/>
          </a:xfrm>
        </p:spPr>
        <p:txBody>
          <a:bodyPr/>
          <a:lstStyle/>
          <a:p>
            <a:r>
              <a:rPr lang="en-US" dirty="0"/>
              <a:t>Intermediate Step – The Creation of Acetyl CoA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533"/>
            <a:ext cx="5853056" cy="4351338"/>
          </a:xfrm>
        </p:spPr>
        <p:txBody>
          <a:bodyPr/>
          <a:lstStyle/>
          <a:p>
            <a:r>
              <a:rPr lang="en-US" dirty="0"/>
              <a:t>Location: Cytoplasm and Matrix (because pyruvate is transported from the cytoplasm into the matrix)</a:t>
            </a:r>
          </a:p>
          <a:p>
            <a:r>
              <a:rPr lang="en-US" dirty="0"/>
              <a:t>Purpose:</a:t>
            </a:r>
          </a:p>
          <a:p>
            <a:pPr marL="457200" lvl="1" indent="0">
              <a:buNone/>
            </a:pPr>
            <a:r>
              <a:rPr lang="en-US" sz="2800" dirty="0"/>
              <a:t>-To break pyruvate (C</a:t>
            </a:r>
            <a:r>
              <a:rPr lang="en-US" sz="2800" baseline="-25000" dirty="0"/>
              <a:t>3</a:t>
            </a:r>
            <a:r>
              <a:rPr lang="en-US" sz="2800" dirty="0"/>
              <a:t>H</a:t>
            </a:r>
            <a:r>
              <a:rPr lang="en-US" sz="2800" baseline="-25000" dirty="0"/>
              <a:t>4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) down into an acetyl group (COCH</a:t>
            </a:r>
            <a:r>
              <a:rPr lang="en-US" sz="2800" baseline="-25000" dirty="0"/>
              <a:t>3</a:t>
            </a:r>
            <a:r>
              <a:rPr lang="en-US" sz="2800" dirty="0"/>
              <a:t>) and a single carbon dioxide molecule (CO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</a:p>
          <a:p>
            <a:pPr marL="457200" lvl="1" indent="0">
              <a:buNone/>
            </a:pPr>
            <a:r>
              <a:rPr lang="en-US" sz="2800" dirty="0"/>
              <a:t>-Acetyl joins to Coenzyme A to create acetyl CoA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44292" y="1839558"/>
            <a:ext cx="3861995" cy="32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457"/>
            <a:ext cx="10973696" cy="1325563"/>
          </a:xfrm>
        </p:spPr>
        <p:txBody>
          <a:bodyPr/>
          <a:lstStyle/>
          <a:p>
            <a:r>
              <a:rPr lang="en-US" dirty="0"/>
              <a:t>Intermediate Step – The Creation of Acetyl CoA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9795"/>
            <a:ext cx="5853056" cy="928333"/>
          </a:xfrm>
        </p:spPr>
        <p:txBody>
          <a:bodyPr/>
          <a:lstStyle/>
          <a:p>
            <a:r>
              <a:rPr lang="en-US" dirty="0"/>
              <a:t>2 NADH produced by adding electrons and H+ to NAD+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44292" y="1839558"/>
            <a:ext cx="3861995" cy="32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652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Aerobic Cellular Respiration</vt:lpstr>
      <vt:lpstr>Cellular Respiration Equation</vt:lpstr>
      <vt:lpstr>Mitochondrion</vt:lpstr>
      <vt:lpstr>Redox Reactions</vt:lpstr>
      <vt:lpstr>1st Step - Glycolysis</vt:lpstr>
      <vt:lpstr>1st Step - Glycolysis</vt:lpstr>
      <vt:lpstr>1st Step - Glycolysis</vt:lpstr>
      <vt:lpstr>Intermediate Step – The Creation of Acetyl CoA</vt:lpstr>
      <vt:lpstr>Intermediate Step – The Creation of Acetyl CoA</vt:lpstr>
      <vt:lpstr>Intermediate Step – The Creation of Acetyl CoA</vt:lpstr>
      <vt:lpstr>2nd Step – The Krebs Cycle</vt:lpstr>
      <vt:lpstr>2nd Step – The Krebs Cycle</vt:lpstr>
      <vt:lpstr>2nd Step – The Krebs Cycle</vt:lpstr>
      <vt:lpstr>Before we talk about the Electron Transport Chain… a quick review from Pre-AP Bio</vt:lpstr>
      <vt:lpstr>During the electron transport chain…</vt:lpstr>
      <vt:lpstr>3rd Step – The Electron Transport Chain</vt:lpstr>
      <vt:lpstr>3rd Step – The Electron Transport Chain</vt:lpstr>
      <vt:lpstr>3rd Step – The Electron Transport Chain</vt:lpstr>
      <vt:lpstr>PowerPoint Presentation</vt:lpstr>
      <vt:lpstr>Alcoholic Fermentation</vt:lpstr>
      <vt:lpstr>Lactic Acid Fermentation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Aerobic Cellular Respiration</dc:title>
  <dc:creator>Kathryn O. Krouse</dc:creator>
  <cp:lastModifiedBy>Olivia Jensen</cp:lastModifiedBy>
  <cp:revision>14</cp:revision>
  <dcterms:created xsi:type="dcterms:W3CDTF">2015-12-15T12:18:57Z</dcterms:created>
  <dcterms:modified xsi:type="dcterms:W3CDTF">2018-11-01T14:47:09Z</dcterms:modified>
</cp:coreProperties>
</file>