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30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4" r:id="rId14"/>
    <p:sldId id="268" r:id="rId15"/>
    <p:sldId id="269" r:id="rId16"/>
    <p:sldId id="270" r:id="rId17"/>
    <p:sldId id="273" r:id="rId18"/>
    <p:sldId id="288" r:id="rId19"/>
    <p:sldId id="271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72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3" r:id="rId49"/>
    <p:sldId id="302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B97A8-5D35-45DF-83A5-D429B5E53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058B00-2AAE-4053-97C4-0CAAF0F73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ADBF8-42B1-403B-A2A5-5D90C546D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885AE-4EDB-4F24-91EB-98F11E20CD70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E8197-F5E6-46B6-AF65-AD16B4C8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5A84E-E5CE-42B1-A129-796C943D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A28F-ED0A-47A8-8819-628D25BD2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9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2BD7C-3578-40EF-927E-1395A6A39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9674D1-F2E3-4F9A-B1F7-E306C9CE2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E73E8-2825-4825-939C-5584DA6B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885AE-4EDB-4F24-91EB-98F11E20CD70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15D92-6EC1-4A78-8C04-6BA01AACB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F713B-B3F1-41A1-95E9-96F05644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A28F-ED0A-47A8-8819-628D25BD2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7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59F5C-115B-4458-830C-66F13E541E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6D6B66-2D7F-494E-B482-C8AF1F498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8787F-7278-4AA0-89CD-B8DD1682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885AE-4EDB-4F24-91EB-98F11E20CD70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BCF7A-8DA2-4B44-B622-534D408C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AC757-95AF-48E9-A888-B5004178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A28F-ED0A-47A8-8819-628D25BD2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3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1BC94-CEE8-4D5B-9537-2188087A9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A3448-618A-4329-B0A8-76C83597C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7F142-16F5-4D3A-9204-5CCE76E8F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885AE-4EDB-4F24-91EB-98F11E20CD70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997D4-0EF3-42EC-B1A5-E70E459DB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963F2-4839-42A5-A1E3-6E3E08321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A28F-ED0A-47A8-8819-628D25BD2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3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016D-0ADC-4C28-8577-2D330DECD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5E95B-9E49-48DD-A6FB-8E9410755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6F10-6A80-47A8-B25F-4AD5ECF33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885AE-4EDB-4F24-91EB-98F11E20CD70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988C5-D424-4A0D-810F-EA27A29F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31387-2D9B-495E-8DD7-3D27AFED5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A28F-ED0A-47A8-8819-628D25BD2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21D9C-9672-4974-939F-573CF6460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572D8-38D9-45A7-A837-0592B2D8DA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56ED5-5A7A-4711-8EAA-765B83C9F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5D5D5D-568C-4678-B61C-A5DE1EC05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885AE-4EDB-4F24-91EB-98F11E20CD70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4645B-4BD8-4AA3-ADA5-29D366F1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26A99-4AB5-4ED4-947B-92D2A5CDD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A28F-ED0A-47A8-8819-628D25BD2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08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05D1F-5A45-4FE4-9B97-FE30687DB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EC1C2-34EB-4C70-9FCB-3E2239C2B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AE5EB-A468-4D83-A841-25C203925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77602D-328C-4DD1-912F-6C37F71141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9D846-8E46-4EF9-98F4-52D08E7220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37DBBB-2F30-4BCA-87B0-AA29A7AAA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885AE-4EDB-4F24-91EB-98F11E20CD70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B61AE8-2840-4C8D-BD47-7D7DFEEDC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CD41EB-6504-4DCD-A34E-4E59AD9F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A28F-ED0A-47A8-8819-628D25BD2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3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335A6-A4FE-43DB-AF27-8D85A8CB6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B6B074-BE9D-4BA5-AD0C-6904ECC7F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885AE-4EDB-4F24-91EB-98F11E20CD70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032D62-D11E-43C8-9F19-C8E3F0B11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11FF9-886E-4101-B13C-76D36547B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A28F-ED0A-47A8-8819-628D25BD2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3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C93591-F258-4664-B809-DEBF17AD5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885AE-4EDB-4F24-91EB-98F11E20CD70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EE01E1-DA3B-4475-AF5E-43EA73E7C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25411-244A-468E-B820-8DB31A158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A28F-ED0A-47A8-8819-628D25BD2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70BD9-1E64-4380-9A4C-6BDC7922C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73E23-D740-4152-85F2-C6361D469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95E5E-5DA7-44D3-88A2-9E33D68BA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8EFEE-8BA8-45F4-9E63-132B5DB1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885AE-4EDB-4F24-91EB-98F11E20CD70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9DC61-6F12-43C7-A857-9329F7BD7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A417B-EDA4-4685-B488-874B1D94A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A28F-ED0A-47A8-8819-628D25BD2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65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9C24E-BF6A-4595-B0D2-CFFDE2189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0DFA0-44FA-45CC-B020-42AC5C812C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B8D3D-B628-420B-B6B2-F2B9AE0FC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4C8735-1B5E-4622-845E-6A7995CD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885AE-4EDB-4F24-91EB-98F11E20CD70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83C522-B6D6-43F6-8D3E-A734A9370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E4FFD-A85C-4A41-967F-3C3B66CBF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A28F-ED0A-47A8-8819-628D25BD2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9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D907E8-8A6C-43B6-B57C-AE7AD3B56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852E6-E792-4423-B994-B7A8311A1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1644D-D42F-4291-BCE6-D2212B6F12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885AE-4EDB-4F24-91EB-98F11E20CD70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FD4C8-03D5-48E3-A7AD-688FE1A8E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A5782-5623-4466-86E9-853203A2C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0A28F-ED0A-47A8-8819-628D25BD2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4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heducation.com/sites/0072507470/student_view0/chapter17/animation__membrane-bound_receptors_that_activate_g_proteins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bonnie_bassler_on_how_bacteria_communicate#t-510222" TargetMode="External"/><Relationship Id="rId2" Type="http://schemas.openxmlformats.org/officeDocument/2006/relationships/hyperlink" Target="https://www.youtube.com/watch?v=FsGwgiIv_N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26.jpeg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T_ws4Xvj7M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youtube.com/watch?v=iZGM5VZyhmc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heducation.com/sites/0072507470/student_view0/chapter17/animation__membrane-bound_receptors__g_proteins__and_ca2__channels.html" TargetMode="External"/><Relationship Id="rId2" Type="http://schemas.openxmlformats.org/officeDocument/2006/relationships/hyperlink" Target="http://highered.mheducation.com/sites/0072507470/student_view0/chapter17/animation__second_messenger__camp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youtube.com/watch?v=qOVkedxDqQo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Basics%20of%20Cell%20Signaling%20Notes%20-%202017%202018.pptx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s://www.youtube.com/watch?v=W48Gk2Om3wI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19153-36BA-4DF6-A130-F49D28C83C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5, Part 1 Notes – Basics of Cell Signaling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97E8E7-FEE5-484E-855D-BD34203DF7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 Biology, Mrs</a:t>
            </a:r>
            <a:r>
              <a:rPr lang="en-US" dirty="0" smtClean="0"/>
              <a:t>. Jensen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79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21FCB-8499-4A69-92E9-378A25166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4" y="31784"/>
            <a:ext cx="10515600" cy="1325563"/>
          </a:xfrm>
        </p:spPr>
        <p:txBody>
          <a:bodyPr/>
          <a:lstStyle/>
          <a:p>
            <a:r>
              <a:rPr lang="en-US" dirty="0" err="1"/>
              <a:t>Juxtacrine</a:t>
            </a:r>
            <a:r>
              <a:rPr lang="en-US" dirty="0"/>
              <a:t> Signaling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F00561-A7DA-4C8C-9AD4-007A8E4A5AB1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5578" y="1227732"/>
            <a:ext cx="7960844" cy="416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218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ED3D6-C6A9-4542-8663-FE68C4560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79" y="-191466"/>
            <a:ext cx="10515600" cy="1325563"/>
          </a:xfrm>
        </p:spPr>
        <p:txBody>
          <a:bodyPr/>
          <a:lstStyle/>
          <a:p>
            <a:r>
              <a:rPr lang="en-US" dirty="0"/>
              <a:t>Paracrine Signaling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7733C-AA30-4FC8-B658-6CE86446B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679" y="897973"/>
            <a:ext cx="10515600" cy="4351338"/>
          </a:xfrm>
        </p:spPr>
        <p:txBody>
          <a:bodyPr/>
          <a:lstStyle/>
          <a:p>
            <a:r>
              <a:rPr lang="en-US" dirty="0"/>
              <a:t>Cell communication over short distances</a:t>
            </a:r>
          </a:p>
          <a:p>
            <a:r>
              <a:rPr lang="en-US" dirty="0"/>
              <a:t>Ex: Synaptic signaling between neurons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8A2A62-6AAC-4E84-81E3-6C7D2B7A9D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224" y="2084814"/>
            <a:ext cx="6909559" cy="406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943D1-FCD6-4A27-AFA4-F297ECBBC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6" y="365125"/>
            <a:ext cx="10515600" cy="1325563"/>
          </a:xfrm>
        </p:spPr>
        <p:txBody>
          <a:bodyPr/>
          <a:lstStyle/>
          <a:p>
            <a:r>
              <a:rPr lang="en-US" dirty="0"/>
              <a:t>Endocrine Signaling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4F8B1-0965-4DF3-A0BC-6E3EDB0FC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39" y="1865381"/>
            <a:ext cx="5257800" cy="4351338"/>
          </a:xfrm>
        </p:spPr>
        <p:txBody>
          <a:bodyPr/>
          <a:lstStyle/>
          <a:p>
            <a:r>
              <a:rPr lang="en-US" dirty="0"/>
              <a:t>Cell communication over long distances (glands secrete hormones into the bloodstream </a:t>
            </a:r>
            <a:r>
              <a:rPr lang="en-US" dirty="0">
                <a:sym typeface="Wingdings" panose="05000000000000000000" pitchFamily="2" charset="2"/>
              </a:rPr>
              <a:t> responses by multiple target cells)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Pituitary giantism in Robert </a:t>
            </a:r>
            <a:r>
              <a:rPr lang="en-US" dirty="0" err="1">
                <a:sym typeface="Wingdings" panose="05000000000000000000" pitchFamily="2" charset="2"/>
              </a:rPr>
              <a:t>Wadlow</a:t>
            </a:r>
            <a:endParaRPr lang="en-US" dirty="0"/>
          </a:p>
        </p:txBody>
      </p:sp>
      <p:pic>
        <p:nvPicPr>
          <p:cNvPr id="4" name="Picture 3" descr="Image result for pituitary gland">
            <a:extLst>
              <a:ext uri="{FF2B5EF4-FFF2-40B4-BE49-F238E27FC236}">
                <a16:creationId xmlns:a16="http://schemas.microsoft.com/office/drawing/2014/main" id="{D5045E39-0A45-4376-9E28-9F794C13B58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225" y="365125"/>
            <a:ext cx="3469489" cy="2311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upload.wikimedia.org/wikipedia/en/5/5c/Robert_Wadlow.jpg">
            <a:extLst>
              <a:ext uri="{FF2B5EF4-FFF2-40B4-BE49-F238E27FC236}">
                <a16:creationId xmlns:a16="http://schemas.microsoft.com/office/drawing/2014/main" id="{12705547-51A5-42E3-8F79-C782AE7DC523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8714" y="2410348"/>
            <a:ext cx="2539876" cy="365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68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3DF54-E5C2-4DC0-8544-4C2415727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Different Types of Signaling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45300-CE2B-4C93-BB63-9D336F027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901"/>
            <a:ext cx="10515600" cy="4662062"/>
          </a:xfrm>
        </p:spPr>
        <p:txBody>
          <a:bodyPr/>
          <a:lstStyle/>
          <a:p>
            <a:r>
              <a:rPr lang="en-US" dirty="0"/>
              <a:t>Autocrine, </a:t>
            </a:r>
            <a:r>
              <a:rPr lang="en-US" dirty="0" err="1"/>
              <a:t>Juxtacrine</a:t>
            </a:r>
            <a:r>
              <a:rPr lang="en-US" dirty="0"/>
              <a:t>, and Paracrine</a:t>
            </a:r>
          </a:p>
          <a:p>
            <a:pPr marL="0" indent="0">
              <a:buNone/>
            </a:pPr>
            <a:r>
              <a:rPr lang="en-US" dirty="0"/>
              <a:t>	-Pro = fast</a:t>
            </a:r>
          </a:p>
          <a:p>
            <a:pPr marL="0" indent="0">
              <a:buNone/>
            </a:pPr>
            <a:r>
              <a:rPr lang="en-US" dirty="0"/>
              <a:t>	-Con = only one (or a few) target cells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Endocrine</a:t>
            </a:r>
          </a:p>
          <a:p>
            <a:pPr marL="0" indent="0">
              <a:buNone/>
            </a:pPr>
            <a:r>
              <a:rPr lang="en-US" dirty="0"/>
              <a:t>	-Pro = </a:t>
            </a:r>
            <a:r>
              <a:rPr lang="en-US" dirty="0" smtClean="0"/>
              <a:t>many target cells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-Con = </a:t>
            </a:r>
            <a:r>
              <a:rPr lang="en-US" dirty="0" smtClean="0"/>
              <a:t>slow (has to travel the whole body)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Notes Question #2 &amp;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3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E4840-6F1A-49C4-BB8B-B990371FC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of Cell Signaling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A3692-3F79-415A-963D-4F995D598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Reception</a:t>
            </a:r>
          </a:p>
          <a:p>
            <a:r>
              <a:rPr lang="en-US" dirty="0"/>
              <a:t>Transduction</a:t>
            </a:r>
          </a:p>
          <a:p>
            <a:r>
              <a:rPr lang="en-US" dirty="0"/>
              <a:t>Response</a:t>
            </a:r>
          </a:p>
        </p:txBody>
      </p:sp>
      <p:pic>
        <p:nvPicPr>
          <p:cNvPr id="4" name="Picture 3" descr="Image result for cell signaling">
            <a:extLst>
              <a:ext uri="{FF2B5EF4-FFF2-40B4-BE49-F238E27FC236}">
                <a16:creationId xmlns:a16="http://schemas.microsoft.com/office/drawing/2014/main" id="{B9B1DBAE-EB4A-4475-8138-B516A76C030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407" y="1825625"/>
            <a:ext cx="7476393" cy="3625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90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9A312-542A-48B9-BE74-67892A8AB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4217"/>
            <a:ext cx="10515600" cy="1325563"/>
          </a:xfrm>
        </p:spPr>
        <p:txBody>
          <a:bodyPr/>
          <a:lstStyle/>
          <a:p>
            <a:r>
              <a:rPr lang="en-US" dirty="0"/>
              <a:t>Reception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880DE-8AB2-429A-9CF0-DE654938B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899" y="1064525"/>
            <a:ext cx="7724631" cy="5112438"/>
          </a:xfrm>
        </p:spPr>
        <p:txBody>
          <a:bodyPr>
            <a:noAutofit/>
          </a:bodyPr>
          <a:lstStyle/>
          <a:p>
            <a:r>
              <a:rPr lang="en-US" sz="3200" dirty="0"/>
              <a:t>Plasma Membrane </a:t>
            </a:r>
            <a:r>
              <a:rPr lang="en-US" sz="3200" dirty="0" smtClean="0"/>
              <a:t>Receptor – think chemistry!! What kind of molecules CAN’T pass straight through the membrane?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	-Type of Ligand?</a:t>
            </a:r>
          </a:p>
          <a:p>
            <a:endParaRPr lang="en-US" sz="1000" dirty="0"/>
          </a:p>
          <a:p>
            <a:r>
              <a:rPr lang="en-US" sz="3200" dirty="0"/>
              <a:t>Intracellular Receptor</a:t>
            </a:r>
          </a:p>
          <a:p>
            <a:pPr marL="0" indent="0">
              <a:buNone/>
            </a:pPr>
            <a:r>
              <a:rPr lang="en-US" sz="3200" dirty="0"/>
              <a:t>	-Type of Ligand</a:t>
            </a:r>
            <a:r>
              <a:rPr lang="en-US" sz="3200" dirty="0" smtClean="0"/>
              <a:t>?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3200" dirty="0" smtClean="0"/>
              <a:t>Notes Question #1</a:t>
            </a:r>
            <a:endParaRPr lang="en-US" sz="3200" dirty="0"/>
          </a:p>
        </p:txBody>
      </p:sp>
      <p:pic>
        <p:nvPicPr>
          <p:cNvPr id="4" name="Picture 3" descr="https://cdn.kastatic.org/googleusercontent/ZWMy4uNBQ10Nyq2HHgLx40VZZNtTkPXvCE9EkY-9J0tE6-MDca6dj052BkOwBR6EBsWryWqSRIpSp7UT0296baqm">
            <a:extLst>
              <a:ext uri="{FF2B5EF4-FFF2-40B4-BE49-F238E27FC236}">
                <a16:creationId xmlns:a16="http://schemas.microsoft.com/office/drawing/2014/main" id="{921DB452-3D94-4168-BA4F-33253F0ED0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22" y="1771034"/>
            <a:ext cx="4733304" cy="3024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974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F0813-FA6A-4A3F-88B9-9BC32E469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48" y="844964"/>
            <a:ext cx="4104861" cy="4351338"/>
          </a:xfrm>
        </p:spPr>
        <p:txBody>
          <a:bodyPr/>
          <a:lstStyle/>
          <a:p>
            <a:r>
              <a:rPr lang="en-US" dirty="0"/>
              <a:t>Example of a plasma membrane receptor = G protein-coupled receptor</a:t>
            </a:r>
          </a:p>
          <a:p>
            <a:endParaRPr lang="en-US" dirty="0"/>
          </a:p>
          <a:p>
            <a:r>
              <a:rPr lang="en-US" dirty="0"/>
              <a:t>Temporary activation of G protein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51169-CB6E-4AFB-B440-D754E4FAB913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776391"/>
            <a:ext cx="5050416" cy="530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986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iedellke\Google Drive\FileBlimp\pictures\AP BIO\modeling signaling\gprotein56.jpg">
            <a:extLst>
              <a:ext uri="{FF2B5EF4-FFF2-40B4-BE49-F238E27FC236}">
                <a16:creationId xmlns:a16="http://schemas.microsoft.com/office/drawing/2014/main" id="{B172CB5D-D151-4871-9DB2-26DC8E0E8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" t="12122" r="3030" b="12526"/>
          <a:stretch>
            <a:fillRect/>
          </a:stretch>
        </p:blipFill>
        <p:spPr bwMode="auto">
          <a:xfrm>
            <a:off x="1584324" y="585788"/>
            <a:ext cx="9023351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6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44A31-7C4D-47C9-ADA6-335415F8A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930" y="937729"/>
            <a:ext cx="10515600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G protein-coupled receptor animation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3911A-DCEF-482A-B8D7-9DB0FBBBA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813" y="1123259"/>
            <a:ext cx="4131365" cy="4351338"/>
          </a:xfrm>
        </p:spPr>
        <p:txBody>
          <a:bodyPr/>
          <a:lstStyle/>
          <a:p>
            <a:r>
              <a:rPr lang="en-US" dirty="0"/>
              <a:t>Another example of a plasma membrane receptor = receptor tyrosine kinase</a:t>
            </a:r>
          </a:p>
          <a:p>
            <a:endParaRPr lang="en-US" dirty="0"/>
          </a:p>
          <a:p>
            <a:r>
              <a:rPr lang="en-US" dirty="0"/>
              <a:t>What is a kinase?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68702-A655-4549-B90B-51A34C006C02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3482" y="713161"/>
            <a:ext cx="4550048" cy="548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491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19183-8BB6-463D-A55A-41D6310E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2620"/>
            <a:ext cx="10515600" cy="1325563"/>
          </a:xfrm>
        </p:spPr>
        <p:txBody>
          <a:bodyPr/>
          <a:lstStyle/>
          <a:p>
            <a:r>
              <a:rPr lang="en-US" dirty="0"/>
              <a:t>Comparing Cell Signaling in Unicellular vs. Multicellular Organisms</a:t>
            </a:r>
          </a:p>
        </p:txBody>
      </p:sp>
    </p:spTree>
    <p:extLst>
      <p:ext uri="{BB962C8B-B14F-4D97-AF65-F5344CB8AC3E}">
        <p14:creationId xmlns:p14="http://schemas.microsoft.com/office/powerpoint/2010/main" val="2906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iedellke\Google Drive\FileBlimp\pictures\AP BIO\modeling signaling\11_07bTyrosineKinases.jpg">
            <a:extLst>
              <a:ext uri="{FF2B5EF4-FFF2-40B4-BE49-F238E27FC236}">
                <a16:creationId xmlns:a16="http://schemas.microsoft.com/office/drawing/2014/main" id="{1F12D55B-AAC6-4B1F-A46D-D38E96097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883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89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ABD1FD69-824B-4359-9D3E-D4F2CAE1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688" y="266700"/>
            <a:ext cx="8229600" cy="1447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latin typeface="Comic Sans MS" panose="030F0702030302020204" pitchFamily="66" charset="0"/>
              </a:rPr>
              <a:t>TYROSINE </a:t>
            </a:r>
            <a:br>
              <a:rPr lang="en-US" altLang="en-US">
                <a:latin typeface="Comic Sans MS" panose="030F0702030302020204" pitchFamily="66" charset="0"/>
              </a:rPr>
            </a:br>
            <a:r>
              <a:rPr lang="en-US" altLang="en-US">
                <a:latin typeface="Comic Sans MS" panose="030F0702030302020204" pitchFamily="66" charset="0"/>
              </a:rPr>
              <a:t>KINASE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A92427-03EA-4B9E-9BEC-79C720A97911}"/>
              </a:ext>
            </a:extLst>
          </p:cNvPr>
          <p:cNvSpPr/>
          <p:nvPr/>
        </p:nvSpPr>
        <p:spPr>
          <a:xfrm>
            <a:off x="1676400" y="42864"/>
            <a:ext cx="792480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3399"/>
                </a:solidFill>
                <a:cs typeface="Arial" charset="0"/>
              </a:rPr>
              <a:t>http://slideplayer.com/slide/8089512/25/images/10/Figure+14-2A.jpg</a:t>
            </a:r>
          </a:p>
        </p:txBody>
      </p:sp>
      <p:pic>
        <p:nvPicPr>
          <p:cNvPr id="13316" name="Picture 7">
            <a:extLst>
              <a:ext uri="{FF2B5EF4-FFF2-40B4-BE49-F238E27FC236}">
                <a16:creationId xmlns:a16="http://schemas.microsoft.com/office/drawing/2014/main" id="{264C5768-6688-4840-9991-779BA825E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7454901" y="1273175"/>
            <a:ext cx="1241425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id="{55F3D888-BF8A-43A4-BED8-28ABA9A8B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24"/>
          <a:stretch>
            <a:fillRect/>
          </a:stretch>
        </p:blipFill>
        <p:spPr bwMode="auto">
          <a:xfrm>
            <a:off x="8042276" y="1811338"/>
            <a:ext cx="26257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1">
            <a:extLst>
              <a:ext uri="{FF2B5EF4-FFF2-40B4-BE49-F238E27FC236}">
                <a16:creationId xmlns:a16="http://schemas.microsoft.com/office/drawing/2014/main" id="{FE8B1D46-0281-4999-86DF-9E3530810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4397376" y="1162050"/>
            <a:ext cx="1241425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">
            <a:extLst>
              <a:ext uri="{FF2B5EF4-FFF2-40B4-BE49-F238E27FC236}">
                <a16:creationId xmlns:a16="http://schemas.microsoft.com/office/drawing/2014/main" id="{4C599309-9D23-4DB8-8D80-C6BD90EC04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878013"/>
            <a:ext cx="3592513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2">
            <a:extLst>
              <a:ext uri="{FF2B5EF4-FFF2-40B4-BE49-F238E27FC236}">
                <a16:creationId xmlns:a16="http://schemas.microsoft.com/office/drawing/2014/main" id="{75E9E96F-4D19-410E-8022-89AB59265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31"/>
          <a:stretch>
            <a:fillRect/>
          </a:stretch>
        </p:blipFill>
        <p:spPr bwMode="auto">
          <a:xfrm>
            <a:off x="5638800" y="1811338"/>
            <a:ext cx="18161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Rectangle 14">
            <a:extLst>
              <a:ext uri="{FF2B5EF4-FFF2-40B4-BE49-F238E27FC236}">
                <a16:creationId xmlns:a16="http://schemas.microsoft.com/office/drawing/2014/main" id="{8565C7B7-5B6F-4FB8-9262-CA9682188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131763"/>
            <a:ext cx="2736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LIGAND fits receptor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like “lock &amp; key”</a:t>
            </a:r>
          </a:p>
        </p:txBody>
      </p:sp>
    </p:spTree>
    <p:extLst>
      <p:ext uri="{BB962C8B-B14F-4D97-AF65-F5344CB8AC3E}">
        <p14:creationId xmlns:p14="http://schemas.microsoft.com/office/powerpoint/2010/main" val="24862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9A76C68B-9956-4590-AE1D-F42A5C3C2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688" y="266700"/>
            <a:ext cx="8229600" cy="1447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latin typeface="Comic Sans MS" panose="030F0702030302020204" pitchFamily="66" charset="0"/>
              </a:rPr>
              <a:t>TYROSINE </a:t>
            </a:r>
            <a:br>
              <a:rPr lang="en-US" altLang="en-US">
                <a:latin typeface="Comic Sans MS" panose="030F0702030302020204" pitchFamily="66" charset="0"/>
              </a:rPr>
            </a:br>
            <a:r>
              <a:rPr lang="en-US" altLang="en-US">
                <a:latin typeface="Comic Sans MS" panose="030F0702030302020204" pitchFamily="66" charset="0"/>
              </a:rPr>
              <a:t>KINASE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814478-D0B9-4FCB-AEEE-D525716EBFE3}"/>
              </a:ext>
            </a:extLst>
          </p:cNvPr>
          <p:cNvSpPr/>
          <p:nvPr/>
        </p:nvSpPr>
        <p:spPr>
          <a:xfrm>
            <a:off x="1676400" y="42864"/>
            <a:ext cx="792480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3399"/>
                </a:solidFill>
                <a:cs typeface="Arial" charset="0"/>
              </a:rPr>
              <a:t>http://slideplayer.com/slide/8089512/25/images/10/Figure+14-2A.jpg</a:t>
            </a:r>
          </a:p>
        </p:txBody>
      </p:sp>
      <p:pic>
        <p:nvPicPr>
          <p:cNvPr id="14340" name="Picture 7">
            <a:extLst>
              <a:ext uri="{FF2B5EF4-FFF2-40B4-BE49-F238E27FC236}">
                <a16:creationId xmlns:a16="http://schemas.microsoft.com/office/drawing/2014/main" id="{208FC267-0EE0-4BFD-A582-3A7AD6632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7454901" y="1273175"/>
            <a:ext cx="1241425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451A8917-4CC7-42C8-B304-023C4A980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24"/>
          <a:stretch>
            <a:fillRect/>
          </a:stretch>
        </p:blipFill>
        <p:spPr bwMode="auto">
          <a:xfrm>
            <a:off x="8042276" y="1811338"/>
            <a:ext cx="26257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>
            <a:extLst>
              <a:ext uri="{FF2B5EF4-FFF2-40B4-BE49-F238E27FC236}">
                <a16:creationId xmlns:a16="http://schemas.microsoft.com/office/drawing/2014/main" id="{F6387DAD-6ECD-4760-A820-4B8E9B8F9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4397376" y="1162050"/>
            <a:ext cx="1241425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">
            <a:extLst>
              <a:ext uri="{FF2B5EF4-FFF2-40B4-BE49-F238E27FC236}">
                <a16:creationId xmlns:a16="http://schemas.microsoft.com/office/drawing/2014/main" id="{A7B7214E-26C0-4D42-931B-42179BAB93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878013"/>
            <a:ext cx="3592513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2">
            <a:extLst>
              <a:ext uri="{FF2B5EF4-FFF2-40B4-BE49-F238E27FC236}">
                <a16:creationId xmlns:a16="http://schemas.microsoft.com/office/drawing/2014/main" id="{95DB1522-20B6-4133-9A03-CA48DB4202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31"/>
          <a:stretch>
            <a:fillRect/>
          </a:stretch>
        </p:blipFill>
        <p:spPr bwMode="auto">
          <a:xfrm>
            <a:off x="5638800" y="1811338"/>
            <a:ext cx="18161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E07BC8F-237A-4667-9801-B6CEC6F6243A}"/>
              </a:ext>
            </a:extLst>
          </p:cNvPr>
          <p:cNvSpPr/>
          <p:nvPr/>
        </p:nvSpPr>
        <p:spPr>
          <a:xfrm>
            <a:off x="5116513" y="454026"/>
            <a:ext cx="304800" cy="969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346" name="Rectangle 14">
            <a:extLst>
              <a:ext uri="{FF2B5EF4-FFF2-40B4-BE49-F238E27FC236}">
                <a16:creationId xmlns:a16="http://schemas.microsoft.com/office/drawing/2014/main" id="{20A13209-8932-41E0-9660-82E9623EE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131763"/>
            <a:ext cx="2736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LIGAND fits receptor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like “lock &amp; key”</a:t>
            </a:r>
          </a:p>
        </p:txBody>
      </p:sp>
    </p:spTree>
    <p:extLst>
      <p:ext uri="{BB962C8B-B14F-4D97-AF65-F5344CB8AC3E}">
        <p14:creationId xmlns:p14="http://schemas.microsoft.com/office/powerpoint/2010/main" val="241687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A287689F-EE44-4497-9228-1D6AC95B3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74638"/>
            <a:ext cx="8229600" cy="1447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latin typeface="Comic Sans MS" panose="030F0702030302020204" pitchFamily="66" charset="0"/>
              </a:rPr>
              <a:t>TYROSINE </a:t>
            </a:r>
            <a:br>
              <a:rPr lang="en-US" altLang="en-US">
                <a:latin typeface="Comic Sans MS" panose="030F0702030302020204" pitchFamily="66" charset="0"/>
              </a:rPr>
            </a:br>
            <a:r>
              <a:rPr lang="en-US" altLang="en-US">
                <a:latin typeface="Comic Sans MS" panose="030F0702030302020204" pitchFamily="66" charset="0"/>
              </a:rPr>
              <a:t>KINASE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C98B3E-486A-4ABD-8942-8266B06AD0E4}"/>
              </a:ext>
            </a:extLst>
          </p:cNvPr>
          <p:cNvSpPr/>
          <p:nvPr/>
        </p:nvSpPr>
        <p:spPr>
          <a:xfrm>
            <a:off x="1676400" y="42864"/>
            <a:ext cx="792480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3399"/>
                </a:solidFill>
                <a:cs typeface="Arial" charset="0"/>
              </a:rPr>
              <a:t>http://slideplayer.com/slide/8089512/25/images/10/Figure+14-2A.jpg</a:t>
            </a:r>
          </a:p>
        </p:txBody>
      </p:sp>
      <p:pic>
        <p:nvPicPr>
          <p:cNvPr id="15364" name="Picture 7">
            <a:extLst>
              <a:ext uri="{FF2B5EF4-FFF2-40B4-BE49-F238E27FC236}">
                <a16:creationId xmlns:a16="http://schemas.microsoft.com/office/drawing/2014/main" id="{3F647443-569D-4BFF-AC40-6BBFE3ED4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7454901" y="1273175"/>
            <a:ext cx="1241425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>
            <a:extLst>
              <a:ext uri="{FF2B5EF4-FFF2-40B4-BE49-F238E27FC236}">
                <a16:creationId xmlns:a16="http://schemas.microsoft.com/office/drawing/2014/main" id="{E22E3D76-84B6-403F-99C7-A83AD8694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24"/>
          <a:stretch>
            <a:fillRect/>
          </a:stretch>
        </p:blipFill>
        <p:spPr bwMode="auto">
          <a:xfrm>
            <a:off x="8042276" y="1811338"/>
            <a:ext cx="26257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>
            <a:extLst>
              <a:ext uri="{FF2B5EF4-FFF2-40B4-BE49-F238E27FC236}">
                <a16:creationId xmlns:a16="http://schemas.microsoft.com/office/drawing/2014/main" id="{AFA146FD-DDA8-480E-B551-786E8D076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4397376" y="1162050"/>
            <a:ext cx="1241425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">
            <a:extLst>
              <a:ext uri="{FF2B5EF4-FFF2-40B4-BE49-F238E27FC236}">
                <a16:creationId xmlns:a16="http://schemas.microsoft.com/office/drawing/2014/main" id="{E016B100-2733-478C-ADEE-2BC3713C75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878013"/>
            <a:ext cx="3592513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2">
            <a:extLst>
              <a:ext uri="{FF2B5EF4-FFF2-40B4-BE49-F238E27FC236}">
                <a16:creationId xmlns:a16="http://schemas.microsoft.com/office/drawing/2014/main" id="{34B1E2A9-7388-4F56-9415-750E3E4BD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31"/>
          <a:stretch>
            <a:fillRect/>
          </a:stretch>
        </p:blipFill>
        <p:spPr bwMode="auto">
          <a:xfrm>
            <a:off x="5638800" y="1811338"/>
            <a:ext cx="18161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F08BD2D-007E-43E6-B6AE-C02B49F11D8A}"/>
              </a:ext>
            </a:extLst>
          </p:cNvPr>
          <p:cNvSpPr/>
          <p:nvPr/>
        </p:nvSpPr>
        <p:spPr>
          <a:xfrm>
            <a:off x="5116513" y="454026"/>
            <a:ext cx="304800" cy="969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A97E2E-99A3-4FFC-ABB7-EEA8878131E3}"/>
              </a:ext>
            </a:extLst>
          </p:cNvPr>
          <p:cNvSpPr/>
          <p:nvPr/>
        </p:nvSpPr>
        <p:spPr>
          <a:xfrm>
            <a:off x="7620000" y="533401"/>
            <a:ext cx="304800" cy="968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0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1D7CCA6D-0F7F-4887-86B0-5A88BFC2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688" y="266700"/>
            <a:ext cx="8229600" cy="1447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latin typeface="Comic Sans MS" panose="030F0702030302020204" pitchFamily="66" charset="0"/>
              </a:rPr>
              <a:t>TYROSINE </a:t>
            </a:r>
            <a:br>
              <a:rPr lang="en-US" altLang="en-US">
                <a:latin typeface="Comic Sans MS" panose="030F0702030302020204" pitchFamily="66" charset="0"/>
              </a:rPr>
            </a:br>
            <a:r>
              <a:rPr lang="en-US" altLang="en-US">
                <a:latin typeface="Comic Sans MS" panose="030F0702030302020204" pitchFamily="66" charset="0"/>
              </a:rPr>
              <a:t>KINASE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5A3575-55B1-4198-A7DC-394AD270D1D9}"/>
              </a:ext>
            </a:extLst>
          </p:cNvPr>
          <p:cNvSpPr/>
          <p:nvPr/>
        </p:nvSpPr>
        <p:spPr>
          <a:xfrm>
            <a:off x="1676400" y="42864"/>
            <a:ext cx="792480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3399"/>
                </a:solidFill>
                <a:cs typeface="Arial" charset="0"/>
              </a:rPr>
              <a:t>http://slideplayer.com/slide/8089512/25/images/10/Figure+14-2A.jpg</a:t>
            </a:r>
          </a:p>
        </p:txBody>
      </p:sp>
      <p:pic>
        <p:nvPicPr>
          <p:cNvPr id="16388" name="Picture 7">
            <a:extLst>
              <a:ext uri="{FF2B5EF4-FFF2-40B4-BE49-F238E27FC236}">
                <a16:creationId xmlns:a16="http://schemas.microsoft.com/office/drawing/2014/main" id="{AA6900FB-6575-47C3-9203-C1ACFC130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1006475"/>
            <a:ext cx="248285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>
            <a:extLst>
              <a:ext uri="{FF2B5EF4-FFF2-40B4-BE49-F238E27FC236}">
                <a16:creationId xmlns:a16="http://schemas.microsoft.com/office/drawing/2014/main" id="{EA6CBF21-4013-4FFC-A292-19C4C6CAE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5"/>
          <a:stretch>
            <a:fillRect/>
          </a:stretch>
        </p:blipFill>
        <p:spPr bwMode="auto">
          <a:xfrm>
            <a:off x="6629400" y="1617663"/>
            <a:ext cx="3810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">
            <a:extLst>
              <a:ext uri="{FF2B5EF4-FFF2-40B4-BE49-F238E27FC236}">
                <a16:creationId xmlns:a16="http://schemas.microsoft.com/office/drawing/2014/main" id="{E8DEB4FA-6725-4E10-8304-366D97491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6" y="1617663"/>
            <a:ext cx="359251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8866326-5BFB-4A27-8AF1-7013509033D9}"/>
              </a:ext>
            </a:extLst>
          </p:cNvPr>
          <p:cNvSpPr/>
          <p:nvPr/>
        </p:nvSpPr>
        <p:spPr>
          <a:xfrm>
            <a:off x="6172200" y="304801"/>
            <a:ext cx="304800" cy="968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596F3B-6958-46DA-ABFB-F3F7D626D7DE}"/>
              </a:ext>
            </a:extLst>
          </p:cNvPr>
          <p:cNvSpPr/>
          <p:nvPr/>
        </p:nvSpPr>
        <p:spPr>
          <a:xfrm>
            <a:off x="5486400" y="304801"/>
            <a:ext cx="304800" cy="968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393" name="TextBox 4">
            <a:extLst>
              <a:ext uri="{FF2B5EF4-FFF2-40B4-BE49-F238E27FC236}">
                <a16:creationId xmlns:a16="http://schemas.microsoft.com/office/drawing/2014/main" id="{E2D5BDA3-BA96-43D2-A889-32EDCB3A7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3617913"/>
            <a:ext cx="1885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Comic Sans MS" panose="030F0702030302020204" pitchFamily="66" charset="0"/>
              </a:rPr>
              <a:t>Forms a</a:t>
            </a:r>
            <a:br>
              <a:rPr lang="en-US" altLang="en-US" sz="360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altLang="en-US" sz="3600">
                <a:solidFill>
                  <a:srgbClr val="FF0000"/>
                </a:solidFill>
                <a:latin typeface="Comic Sans MS" panose="030F0702030302020204" pitchFamily="66" charset="0"/>
              </a:rPr>
              <a:t>DIMER</a:t>
            </a:r>
          </a:p>
        </p:txBody>
      </p:sp>
    </p:spTree>
    <p:extLst>
      <p:ext uri="{BB962C8B-B14F-4D97-AF65-F5344CB8AC3E}">
        <p14:creationId xmlns:p14="http://schemas.microsoft.com/office/powerpoint/2010/main" val="139300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EB1853E2-C6AC-405E-B828-922A96502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688" y="266700"/>
            <a:ext cx="8229600" cy="1447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TYROSINE KINASE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418093-F0C5-4685-AB1B-18A77407CD48}"/>
              </a:ext>
            </a:extLst>
          </p:cNvPr>
          <p:cNvSpPr/>
          <p:nvPr/>
        </p:nvSpPr>
        <p:spPr>
          <a:xfrm>
            <a:off x="1676400" y="42864"/>
            <a:ext cx="792480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3399"/>
                </a:solidFill>
                <a:cs typeface="Arial" charset="0"/>
              </a:rPr>
              <a:t>http://slideplayer.com/slide/8089512/25/images/10/Figure+14-2A.jpg</a:t>
            </a:r>
          </a:p>
        </p:txBody>
      </p:sp>
      <p:pic>
        <p:nvPicPr>
          <p:cNvPr id="17412" name="Picture 7">
            <a:extLst>
              <a:ext uri="{FF2B5EF4-FFF2-40B4-BE49-F238E27FC236}">
                <a16:creationId xmlns:a16="http://schemas.microsoft.com/office/drawing/2014/main" id="{F96A192C-9415-4BAB-A845-02D0911DF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1006475"/>
            <a:ext cx="248285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>
            <a:extLst>
              <a:ext uri="{FF2B5EF4-FFF2-40B4-BE49-F238E27FC236}">
                <a16:creationId xmlns:a16="http://schemas.microsoft.com/office/drawing/2014/main" id="{9D3CC597-71EF-443A-B09F-49E239702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5"/>
          <a:stretch>
            <a:fillRect/>
          </a:stretch>
        </p:blipFill>
        <p:spPr bwMode="auto">
          <a:xfrm>
            <a:off x="6629400" y="1617663"/>
            <a:ext cx="3810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">
            <a:extLst>
              <a:ext uri="{FF2B5EF4-FFF2-40B4-BE49-F238E27FC236}">
                <a16:creationId xmlns:a16="http://schemas.microsoft.com/office/drawing/2014/main" id="{DF68E6B0-72B9-47EF-AC66-E30B036035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6" y="1617663"/>
            <a:ext cx="359251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57AFEE-F18F-4001-8358-AC2F661063ED}"/>
              </a:ext>
            </a:extLst>
          </p:cNvPr>
          <p:cNvSpPr/>
          <p:nvPr/>
        </p:nvSpPr>
        <p:spPr>
          <a:xfrm>
            <a:off x="6172200" y="304801"/>
            <a:ext cx="304800" cy="968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C5C648-41A7-44A7-9F52-74C8EE5AE716}"/>
              </a:ext>
            </a:extLst>
          </p:cNvPr>
          <p:cNvSpPr/>
          <p:nvPr/>
        </p:nvSpPr>
        <p:spPr>
          <a:xfrm>
            <a:off x="5486400" y="304801"/>
            <a:ext cx="304800" cy="968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417" name="TextBox 12">
            <a:extLst>
              <a:ext uri="{FF2B5EF4-FFF2-40B4-BE49-F238E27FC236}">
                <a16:creationId xmlns:a16="http://schemas.microsoft.com/office/drawing/2014/main" id="{CE0695FA-C8F1-49AA-9445-CCA0E2C5D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214" y="5667376"/>
            <a:ext cx="6810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KINASES- enzymes that ADD PHOSPHATES </a:t>
            </a:r>
            <a:b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to other molecules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7E858A-E045-4BB3-96E7-FF05094AA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1" y="3151188"/>
            <a:ext cx="25066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7030A0"/>
                </a:solidFill>
                <a:latin typeface="Comic Sans MS" panose="030F0702030302020204" pitchFamily="66" charset="0"/>
              </a:rPr>
              <a:t>ATP provides </a:t>
            </a:r>
            <a:br>
              <a:rPr lang="en-US" altLang="en-US" sz="280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US" altLang="en-US" sz="2800">
                <a:solidFill>
                  <a:srgbClr val="7030A0"/>
                </a:solidFill>
                <a:latin typeface="Comic Sans MS" panose="030F0702030302020204" pitchFamily="66" charset="0"/>
              </a:rPr>
              <a:t>the</a:t>
            </a:r>
            <a:br>
              <a:rPr lang="en-US" altLang="en-US" sz="280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US" altLang="en-US" sz="2800">
                <a:solidFill>
                  <a:srgbClr val="7030A0"/>
                </a:solidFill>
                <a:latin typeface="Comic Sans MS" panose="030F0702030302020204" pitchFamily="66" charset="0"/>
              </a:rPr>
              <a:t>phosphate</a:t>
            </a:r>
          </a:p>
        </p:txBody>
      </p:sp>
      <p:pic>
        <p:nvPicPr>
          <p:cNvPr id="17419" name="Picture 1">
            <a:extLst>
              <a:ext uri="{FF2B5EF4-FFF2-40B4-BE49-F238E27FC236}">
                <a16:creationId xmlns:a16="http://schemas.microsoft.com/office/drawing/2014/main" id="{B59EF132-F133-498B-B14E-913283BD1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0" t="55952" r="54820" b="34373"/>
          <a:stretch>
            <a:fillRect/>
          </a:stretch>
        </p:blipFill>
        <p:spPr bwMode="auto">
          <a:xfrm>
            <a:off x="2805113" y="3843338"/>
            <a:ext cx="10668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19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3F34D35F-D537-4412-8F67-1ED904952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688" y="266700"/>
            <a:ext cx="8229600" cy="1447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latin typeface="Comic Sans MS" panose="030F0702030302020204" pitchFamily="66" charset="0"/>
              </a:rPr>
              <a:t>TYROSINE</a:t>
            </a:r>
            <a:br>
              <a:rPr lang="en-US" altLang="en-US">
                <a:latin typeface="Comic Sans MS" panose="030F0702030302020204" pitchFamily="66" charset="0"/>
              </a:rPr>
            </a:br>
            <a:r>
              <a:rPr lang="en-US" altLang="en-US">
                <a:latin typeface="Comic Sans MS" panose="030F0702030302020204" pitchFamily="66" charset="0"/>
              </a:rPr>
              <a:t>KINASE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D43DB1-4D05-4121-B834-C61348295122}"/>
              </a:ext>
            </a:extLst>
          </p:cNvPr>
          <p:cNvSpPr/>
          <p:nvPr/>
        </p:nvSpPr>
        <p:spPr>
          <a:xfrm>
            <a:off x="1676400" y="42864"/>
            <a:ext cx="792480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3399"/>
                </a:solidFill>
                <a:cs typeface="Arial" charset="0"/>
              </a:rPr>
              <a:t>http://slideplayer.com/slide/8089512/25/images/10/Figure+14-2A.jpg</a:t>
            </a:r>
          </a:p>
        </p:txBody>
      </p:sp>
      <p:pic>
        <p:nvPicPr>
          <p:cNvPr id="18436" name="Picture 7">
            <a:extLst>
              <a:ext uri="{FF2B5EF4-FFF2-40B4-BE49-F238E27FC236}">
                <a16:creationId xmlns:a16="http://schemas.microsoft.com/office/drawing/2014/main" id="{4D76C2C6-55B8-4865-92E2-68CE7670F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1006475"/>
            <a:ext cx="248285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C0737269-5C5D-4B6D-8D1B-3DBBADDAD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5"/>
          <a:stretch>
            <a:fillRect/>
          </a:stretch>
        </p:blipFill>
        <p:spPr bwMode="auto">
          <a:xfrm>
            <a:off x="6629400" y="1617663"/>
            <a:ext cx="3810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">
            <a:extLst>
              <a:ext uri="{FF2B5EF4-FFF2-40B4-BE49-F238E27FC236}">
                <a16:creationId xmlns:a16="http://schemas.microsoft.com/office/drawing/2014/main" id="{931A65E8-88F5-424A-AF84-74789E211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6" y="1617663"/>
            <a:ext cx="359251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D5E379-4F1E-4A1D-A3A2-EB4587005B37}"/>
              </a:ext>
            </a:extLst>
          </p:cNvPr>
          <p:cNvSpPr/>
          <p:nvPr/>
        </p:nvSpPr>
        <p:spPr>
          <a:xfrm>
            <a:off x="6172200" y="304801"/>
            <a:ext cx="304800" cy="968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64FA15-92A0-4F73-A007-7400E9960D43}"/>
              </a:ext>
            </a:extLst>
          </p:cNvPr>
          <p:cNvSpPr/>
          <p:nvPr/>
        </p:nvSpPr>
        <p:spPr>
          <a:xfrm>
            <a:off x="5486400" y="304801"/>
            <a:ext cx="304800" cy="968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441" name="TextBox 13">
            <a:extLst>
              <a:ext uri="{FF2B5EF4-FFF2-40B4-BE49-F238E27FC236}">
                <a16:creationId xmlns:a16="http://schemas.microsoft.com/office/drawing/2014/main" id="{71435BEB-07C0-44F5-80A1-3B22C5921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39" y="6073775"/>
            <a:ext cx="84677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7030A0"/>
                </a:solidFill>
                <a:latin typeface="Comic Sans MS" panose="030F0702030302020204" pitchFamily="66" charset="0"/>
              </a:rPr>
              <a:t>Adding phosphates ACTIVATES molecules</a:t>
            </a:r>
          </a:p>
        </p:txBody>
      </p:sp>
      <p:grpSp>
        <p:nvGrpSpPr>
          <p:cNvPr id="18442" name="Group 6">
            <a:extLst>
              <a:ext uri="{FF2B5EF4-FFF2-40B4-BE49-F238E27FC236}">
                <a16:creationId xmlns:a16="http://schemas.microsoft.com/office/drawing/2014/main" id="{734D119C-F1C1-4884-99A4-B036F17EE4A7}"/>
              </a:ext>
            </a:extLst>
          </p:cNvPr>
          <p:cNvGrpSpPr>
            <a:grpSpLocks/>
          </p:cNvGrpSpPr>
          <p:nvPr/>
        </p:nvGrpSpPr>
        <p:grpSpPr bwMode="auto">
          <a:xfrm>
            <a:off x="2495551" y="2800351"/>
            <a:ext cx="2379663" cy="2505075"/>
            <a:chOff x="971986" y="2799711"/>
            <a:chExt cx="2379607" cy="2506488"/>
          </a:xfrm>
        </p:grpSpPr>
        <p:pic>
          <p:nvPicPr>
            <p:cNvPr id="18443" name="Picture 14">
              <a:extLst>
                <a:ext uri="{FF2B5EF4-FFF2-40B4-BE49-F238E27FC236}">
                  <a16:creationId xmlns:a16="http://schemas.microsoft.com/office/drawing/2014/main" id="{5B08E076-221D-481F-9BDB-3579E1B17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3" t="51563" r="67432" b="3819"/>
            <a:stretch>
              <a:fillRect/>
            </a:stretch>
          </p:blipFill>
          <p:spPr bwMode="auto">
            <a:xfrm>
              <a:off x="2647335" y="2799711"/>
              <a:ext cx="704258" cy="713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Picture 2">
              <a:extLst>
                <a:ext uri="{FF2B5EF4-FFF2-40B4-BE49-F238E27FC236}">
                  <a16:creationId xmlns:a16="http://schemas.microsoft.com/office/drawing/2014/main" id="{4F7A0E02-8B2A-4149-A4CB-EBF5ACACC6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38" t="55556" r="54933" b="32576"/>
            <a:stretch>
              <a:fillRect/>
            </a:stretch>
          </p:blipFill>
          <p:spPr bwMode="auto">
            <a:xfrm>
              <a:off x="971986" y="3997640"/>
              <a:ext cx="1143000" cy="1308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486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2ACD3A9D-F1D9-4112-A43E-881F42BE3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688" y="266700"/>
            <a:ext cx="8229600" cy="1447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latin typeface="Comic Sans MS" panose="030F0702030302020204" pitchFamily="66" charset="0"/>
              </a:rPr>
              <a:t>TYROSINE</a:t>
            </a:r>
            <a:br>
              <a:rPr lang="en-US" altLang="en-US">
                <a:latin typeface="Comic Sans MS" panose="030F0702030302020204" pitchFamily="66" charset="0"/>
              </a:rPr>
            </a:br>
            <a:r>
              <a:rPr lang="en-US" altLang="en-US">
                <a:latin typeface="Comic Sans MS" panose="030F0702030302020204" pitchFamily="66" charset="0"/>
              </a:rPr>
              <a:t>KINASE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EA1C58-705A-4A95-95CB-11504C4A5942}"/>
              </a:ext>
            </a:extLst>
          </p:cNvPr>
          <p:cNvSpPr/>
          <p:nvPr/>
        </p:nvSpPr>
        <p:spPr>
          <a:xfrm>
            <a:off x="1676400" y="42864"/>
            <a:ext cx="792480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3399"/>
                </a:solidFill>
                <a:cs typeface="Arial" charset="0"/>
              </a:rPr>
              <a:t>http://slideplayer.com/slide/8089512/25/images/10/Figure+14-2A.jpg</a:t>
            </a:r>
          </a:p>
        </p:txBody>
      </p:sp>
      <p:pic>
        <p:nvPicPr>
          <p:cNvPr id="19460" name="Picture 7">
            <a:extLst>
              <a:ext uri="{FF2B5EF4-FFF2-40B4-BE49-F238E27FC236}">
                <a16:creationId xmlns:a16="http://schemas.microsoft.com/office/drawing/2014/main" id="{25446854-DF84-4AE0-BB2C-6D1295179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1006475"/>
            <a:ext cx="248285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>
            <a:extLst>
              <a:ext uri="{FF2B5EF4-FFF2-40B4-BE49-F238E27FC236}">
                <a16:creationId xmlns:a16="http://schemas.microsoft.com/office/drawing/2014/main" id="{09AFD10B-7268-4865-B26F-E286C7A7D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5"/>
          <a:stretch>
            <a:fillRect/>
          </a:stretch>
        </p:blipFill>
        <p:spPr bwMode="auto">
          <a:xfrm>
            <a:off x="6629400" y="1617663"/>
            <a:ext cx="3810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">
            <a:extLst>
              <a:ext uri="{FF2B5EF4-FFF2-40B4-BE49-F238E27FC236}">
                <a16:creationId xmlns:a16="http://schemas.microsoft.com/office/drawing/2014/main" id="{EF378DA8-BF99-4B36-8817-2618B5111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6" y="1617663"/>
            <a:ext cx="359251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F852441-DEA8-4CAC-A7EE-1C36326CFDF9}"/>
              </a:ext>
            </a:extLst>
          </p:cNvPr>
          <p:cNvSpPr/>
          <p:nvPr/>
        </p:nvSpPr>
        <p:spPr>
          <a:xfrm>
            <a:off x="6172200" y="304801"/>
            <a:ext cx="304800" cy="968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258A7A-51A9-4B03-AEAB-A4A15A33CDE0}"/>
              </a:ext>
            </a:extLst>
          </p:cNvPr>
          <p:cNvSpPr/>
          <p:nvPr/>
        </p:nvSpPr>
        <p:spPr>
          <a:xfrm>
            <a:off x="5486400" y="304801"/>
            <a:ext cx="304800" cy="968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465" name="TextBox 13">
            <a:extLst>
              <a:ext uri="{FF2B5EF4-FFF2-40B4-BE49-F238E27FC236}">
                <a16:creationId xmlns:a16="http://schemas.microsoft.com/office/drawing/2014/main" id="{B18A2C33-ECF7-4FD3-959E-A890D118B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39" y="6073775"/>
            <a:ext cx="84677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7030A0"/>
                </a:solidFill>
                <a:latin typeface="Comic Sans MS" panose="030F0702030302020204" pitchFamily="66" charset="0"/>
              </a:rPr>
              <a:t>Adding phosphates ACTIVATES molecules</a:t>
            </a:r>
          </a:p>
        </p:txBody>
      </p:sp>
      <p:pic>
        <p:nvPicPr>
          <p:cNvPr id="19466" name="Picture 14">
            <a:extLst>
              <a:ext uri="{FF2B5EF4-FFF2-40B4-BE49-F238E27FC236}">
                <a16:creationId xmlns:a16="http://schemas.microsoft.com/office/drawing/2014/main" id="{B1B2FA87-77D3-47BF-840F-34AECA7D46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51563" r="67432" b="3819"/>
          <a:stretch>
            <a:fillRect/>
          </a:stretch>
        </p:blipFill>
        <p:spPr bwMode="auto">
          <a:xfrm>
            <a:off x="4171951" y="2800350"/>
            <a:ext cx="7032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2">
            <a:extLst>
              <a:ext uri="{FF2B5EF4-FFF2-40B4-BE49-F238E27FC236}">
                <a16:creationId xmlns:a16="http://schemas.microsoft.com/office/drawing/2014/main" id="{A13CEE05-8BB9-4FBA-87F2-ACF5F7F67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8" t="55556" r="54933" b="32576"/>
          <a:stretch>
            <a:fillRect/>
          </a:stretch>
        </p:blipFill>
        <p:spPr bwMode="auto">
          <a:xfrm>
            <a:off x="2495550" y="3997325"/>
            <a:ext cx="1143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58B91B-32E3-4A74-854F-04A2D0BAFD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51563" r="67432" b="3819"/>
          <a:stretch>
            <a:fillRect/>
          </a:stretch>
        </p:blipFill>
        <p:spPr bwMode="auto">
          <a:xfrm>
            <a:off x="4171951" y="3603626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4FCBAD-3250-40CC-A093-D1CFDDF7E7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51563" r="67432" b="3819"/>
          <a:stretch>
            <a:fillRect/>
          </a:stretch>
        </p:blipFill>
        <p:spPr bwMode="auto">
          <a:xfrm>
            <a:off x="4171951" y="4318000"/>
            <a:ext cx="7032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7EFCE1-FFCE-4ECB-A932-3135124ACA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51563" r="67432" b="3819"/>
          <a:stretch>
            <a:fillRect/>
          </a:stretch>
        </p:blipFill>
        <p:spPr bwMode="auto">
          <a:xfrm>
            <a:off x="7162800" y="2805114"/>
            <a:ext cx="7048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2416557-8CA1-4B0A-AB18-FF86C6E686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51563" r="67432" b="3819"/>
          <a:stretch>
            <a:fillRect/>
          </a:stretch>
        </p:blipFill>
        <p:spPr bwMode="auto">
          <a:xfrm>
            <a:off x="7202488" y="3557589"/>
            <a:ext cx="7032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3380E0-6BB3-49AF-B7D6-82238A22BB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51563" r="67432" b="3819"/>
          <a:stretch>
            <a:fillRect/>
          </a:stretch>
        </p:blipFill>
        <p:spPr bwMode="auto">
          <a:xfrm>
            <a:off x="7162800" y="4318000"/>
            <a:ext cx="70485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53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4AD0AA98-B343-40C2-A757-7923ABC1B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688" y="266700"/>
            <a:ext cx="8229600" cy="1447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latin typeface="Comic Sans MS" panose="030F0702030302020204" pitchFamily="66" charset="0"/>
              </a:rPr>
              <a:t>TYROSINE</a:t>
            </a:r>
            <a:br>
              <a:rPr lang="en-US" altLang="en-US">
                <a:latin typeface="Comic Sans MS" panose="030F0702030302020204" pitchFamily="66" charset="0"/>
              </a:rPr>
            </a:br>
            <a:r>
              <a:rPr lang="en-US" altLang="en-US">
                <a:latin typeface="Comic Sans MS" panose="030F0702030302020204" pitchFamily="66" charset="0"/>
              </a:rPr>
              <a:t> KINASE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524E63-D2FB-4D8B-B5AE-2B9BFA9B694C}"/>
              </a:ext>
            </a:extLst>
          </p:cNvPr>
          <p:cNvSpPr/>
          <p:nvPr/>
        </p:nvSpPr>
        <p:spPr>
          <a:xfrm>
            <a:off x="1676400" y="42864"/>
            <a:ext cx="792480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3399"/>
                </a:solidFill>
                <a:cs typeface="Arial" charset="0"/>
              </a:rPr>
              <a:t>http://slideplayer.com/slide/8089512/25/images/10/Figure+14-2A.jpg</a:t>
            </a:r>
          </a:p>
        </p:txBody>
      </p:sp>
      <p:pic>
        <p:nvPicPr>
          <p:cNvPr id="20484" name="Picture 7">
            <a:extLst>
              <a:ext uri="{FF2B5EF4-FFF2-40B4-BE49-F238E27FC236}">
                <a16:creationId xmlns:a16="http://schemas.microsoft.com/office/drawing/2014/main" id="{7ABF2197-B8DC-40D1-A7AB-3FC015224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1006475"/>
            <a:ext cx="248285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>
            <a:extLst>
              <a:ext uri="{FF2B5EF4-FFF2-40B4-BE49-F238E27FC236}">
                <a16:creationId xmlns:a16="http://schemas.microsoft.com/office/drawing/2014/main" id="{282F036E-1FEA-4E64-973E-FEF4FF81E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5"/>
          <a:stretch>
            <a:fillRect/>
          </a:stretch>
        </p:blipFill>
        <p:spPr bwMode="auto">
          <a:xfrm>
            <a:off x="6629400" y="1617663"/>
            <a:ext cx="3810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">
            <a:extLst>
              <a:ext uri="{FF2B5EF4-FFF2-40B4-BE49-F238E27FC236}">
                <a16:creationId xmlns:a16="http://schemas.microsoft.com/office/drawing/2014/main" id="{0F9D3ED1-3C3C-4527-AA21-CE00E9D29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6" y="1617663"/>
            <a:ext cx="359251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B91C12-41B1-470C-AAA2-F52497DFB8EC}"/>
              </a:ext>
            </a:extLst>
          </p:cNvPr>
          <p:cNvSpPr/>
          <p:nvPr/>
        </p:nvSpPr>
        <p:spPr>
          <a:xfrm>
            <a:off x="6172200" y="304801"/>
            <a:ext cx="304800" cy="968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BEFAA4-F7D4-4390-9CB1-12FD654B4E83}"/>
              </a:ext>
            </a:extLst>
          </p:cNvPr>
          <p:cNvSpPr/>
          <p:nvPr/>
        </p:nvSpPr>
        <p:spPr>
          <a:xfrm>
            <a:off x="5486400" y="304801"/>
            <a:ext cx="304800" cy="968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0489" name="Picture 4">
            <a:extLst>
              <a:ext uri="{FF2B5EF4-FFF2-40B4-BE49-F238E27FC236}">
                <a16:creationId xmlns:a16="http://schemas.microsoft.com/office/drawing/2014/main" id="{9B73F913-D4BE-4FE7-9E8C-291ECD1C57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51563" r="67432" b="3819"/>
          <a:stretch>
            <a:fillRect/>
          </a:stretch>
        </p:blipFill>
        <p:spPr bwMode="auto">
          <a:xfrm>
            <a:off x="4179888" y="3578225"/>
            <a:ext cx="70485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9">
            <a:extLst>
              <a:ext uri="{FF2B5EF4-FFF2-40B4-BE49-F238E27FC236}">
                <a16:creationId xmlns:a16="http://schemas.microsoft.com/office/drawing/2014/main" id="{4BA36A3F-D8E4-4DDA-9B30-33D48BC5B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51563" r="67432" b="3819"/>
          <a:stretch>
            <a:fillRect/>
          </a:stretch>
        </p:blipFill>
        <p:spPr bwMode="auto">
          <a:xfrm>
            <a:off x="4171951" y="2800350"/>
            <a:ext cx="7032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>
            <a:extLst>
              <a:ext uri="{FF2B5EF4-FFF2-40B4-BE49-F238E27FC236}">
                <a16:creationId xmlns:a16="http://schemas.microsoft.com/office/drawing/2014/main" id="{03799747-387F-4F42-9D8D-14BC0B82A3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51563" r="67432" b="3819"/>
          <a:stretch>
            <a:fillRect/>
          </a:stretch>
        </p:blipFill>
        <p:spPr bwMode="auto">
          <a:xfrm>
            <a:off x="7162800" y="4343400"/>
            <a:ext cx="70485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>
            <a:extLst>
              <a:ext uri="{FF2B5EF4-FFF2-40B4-BE49-F238E27FC236}">
                <a16:creationId xmlns:a16="http://schemas.microsoft.com/office/drawing/2014/main" id="{B07F0A64-279A-473B-BA82-65E72F7292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51563" r="67432" b="3819"/>
          <a:stretch>
            <a:fillRect/>
          </a:stretch>
        </p:blipFill>
        <p:spPr bwMode="auto">
          <a:xfrm>
            <a:off x="7212013" y="3557589"/>
            <a:ext cx="7032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>
            <a:extLst>
              <a:ext uri="{FF2B5EF4-FFF2-40B4-BE49-F238E27FC236}">
                <a16:creationId xmlns:a16="http://schemas.microsoft.com/office/drawing/2014/main" id="{224B795A-5C1C-4148-9C92-02AF701040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51563" r="67432" b="3819"/>
          <a:stretch>
            <a:fillRect/>
          </a:stretch>
        </p:blipFill>
        <p:spPr bwMode="auto">
          <a:xfrm>
            <a:off x="7162800" y="2741614"/>
            <a:ext cx="7048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>
            <a:extLst>
              <a:ext uri="{FF2B5EF4-FFF2-40B4-BE49-F238E27FC236}">
                <a16:creationId xmlns:a16="http://schemas.microsoft.com/office/drawing/2014/main" id="{3AB10B25-38B1-444A-9C7C-0BC296D510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51563" r="67432" b="3819"/>
          <a:stretch>
            <a:fillRect/>
          </a:stretch>
        </p:blipFill>
        <p:spPr bwMode="auto">
          <a:xfrm>
            <a:off x="4167188" y="4392614"/>
            <a:ext cx="7048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92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B8D69699-0613-41CE-BDE7-DE38A8FC6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688" y="266700"/>
            <a:ext cx="8229600" cy="1447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latin typeface="Comic Sans MS" panose="030F0702030302020204" pitchFamily="66" charset="0"/>
              </a:rPr>
              <a:t>TYROSINE</a:t>
            </a:r>
            <a:br>
              <a:rPr lang="en-US" altLang="en-US">
                <a:latin typeface="Comic Sans MS" panose="030F0702030302020204" pitchFamily="66" charset="0"/>
              </a:rPr>
            </a:br>
            <a:r>
              <a:rPr lang="en-US" altLang="en-US">
                <a:latin typeface="Comic Sans MS" panose="030F0702030302020204" pitchFamily="66" charset="0"/>
              </a:rPr>
              <a:t> KINASE</a:t>
            </a:r>
          </a:p>
        </p:txBody>
      </p:sp>
      <p:pic>
        <p:nvPicPr>
          <p:cNvPr id="22531" name="Picture 6">
            <a:extLst>
              <a:ext uri="{FF2B5EF4-FFF2-40B4-BE49-F238E27FC236}">
                <a16:creationId xmlns:a16="http://schemas.microsoft.com/office/drawing/2014/main" id="{AB63E909-6F37-4F7B-90F3-6E957E817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5056188"/>
            <a:ext cx="1117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CA0141-D1D0-42FC-B5C5-316C962B3616}"/>
              </a:ext>
            </a:extLst>
          </p:cNvPr>
          <p:cNvSpPr/>
          <p:nvPr/>
        </p:nvSpPr>
        <p:spPr>
          <a:xfrm>
            <a:off x="1676400" y="42864"/>
            <a:ext cx="792480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3399"/>
                </a:solidFill>
                <a:cs typeface="Arial" charset="0"/>
              </a:rPr>
              <a:t>http://slideplayer.com/slide/8089512/25/images/10/Figure+14-2A.jpg</a:t>
            </a:r>
          </a:p>
        </p:txBody>
      </p:sp>
      <p:pic>
        <p:nvPicPr>
          <p:cNvPr id="22533" name="Picture 7">
            <a:extLst>
              <a:ext uri="{FF2B5EF4-FFF2-40B4-BE49-F238E27FC236}">
                <a16:creationId xmlns:a16="http://schemas.microsoft.com/office/drawing/2014/main" id="{FD1BDDA5-2F37-4549-8E37-5467CDAA7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1006475"/>
            <a:ext cx="248285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5">
            <a:extLst>
              <a:ext uri="{FF2B5EF4-FFF2-40B4-BE49-F238E27FC236}">
                <a16:creationId xmlns:a16="http://schemas.microsoft.com/office/drawing/2014/main" id="{C69FF6C3-531C-410F-9FEF-4D9241AC3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5"/>
          <a:stretch>
            <a:fillRect/>
          </a:stretch>
        </p:blipFill>
        <p:spPr bwMode="auto">
          <a:xfrm>
            <a:off x="6629400" y="1617663"/>
            <a:ext cx="3810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">
            <a:extLst>
              <a:ext uri="{FF2B5EF4-FFF2-40B4-BE49-F238E27FC236}">
                <a16:creationId xmlns:a16="http://schemas.microsoft.com/office/drawing/2014/main" id="{3F0370EF-6C46-42C8-871E-5D0BDF10E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6" y="1617663"/>
            <a:ext cx="359251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ECA96F-5516-4338-A7D8-85AB95B942A0}"/>
              </a:ext>
            </a:extLst>
          </p:cNvPr>
          <p:cNvSpPr/>
          <p:nvPr/>
        </p:nvSpPr>
        <p:spPr>
          <a:xfrm>
            <a:off x="6172200" y="304801"/>
            <a:ext cx="304800" cy="968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5F2B28-5CF1-4D48-8C2D-D727C43E5F5B}"/>
              </a:ext>
            </a:extLst>
          </p:cNvPr>
          <p:cNvSpPr/>
          <p:nvPr/>
        </p:nvSpPr>
        <p:spPr>
          <a:xfrm>
            <a:off x="5486400" y="304801"/>
            <a:ext cx="304800" cy="968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2538" name="Picture 4">
            <a:extLst>
              <a:ext uri="{FF2B5EF4-FFF2-40B4-BE49-F238E27FC236}">
                <a16:creationId xmlns:a16="http://schemas.microsoft.com/office/drawing/2014/main" id="{A426FC19-93F6-4094-87EA-5CB536DD06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51563" r="67432" b="3819"/>
          <a:stretch>
            <a:fillRect/>
          </a:stretch>
        </p:blipFill>
        <p:spPr bwMode="auto">
          <a:xfrm>
            <a:off x="4179888" y="3578225"/>
            <a:ext cx="70485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9">
            <a:extLst>
              <a:ext uri="{FF2B5EF4-FFF2-40B4-BE49-F238E27FC236}">
                <a16:creationId xmlns:a16="http://schemas.microsoft.com/office/drawing/2014/main" id="{0B74E016-7D6C-4854-BCDD-30838E3791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51563" r="67432" b="3819"/>
          <a:stretch>
            <a:fillRect/>
          </a:stretch>
        </p:blipFill>
        <p:spPr bwMode="auto">
          <a:xfrm>
            <a:off x="4171951" y="2800350"/>
            <a:ext cx="7032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1">
            <a:extLst>
              <a:ext uri="{FF2B5EF4-FFF2-40B4-BE49-F238E27FC236}">
                <a16:creationId xmlns:a16="http://schemas.microsoft.com/office/drawing/2014/main" id="{FE8F8C32-BD4C-4694-BCA7-176081D8B1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51563" r="67432" b="3819"/>
          <a:stretch>
            <a:fillRect/>
          </a:stretch>
        </p:blipFill>
        <p:spPr bwMode="auto">
          <a:xfrm>
            <a:off x="7162800" y="4343400"/>
            <a:ext cx="70485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>
            <a:extLst>
              <a:ext uri="{FF2B5EF4-FFF2-40B4-BE49-F238E27FC236}">
                <a16:creationId xmlns:a16="http://schemas.microsoft.com/office/drawing/2014/main" id="{B887EA2A-6914-4079-9E74-83C07FEDF8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51563" r="67432" b="3819"/>
          <a:stretch>
            <a:fillRect/>
          </a:stretch>
        </p:blipFill>
        <p:spPr bwMode="auto">
          <a:xfrm>
            <a:off x="7162800" y="2741614"/>
            <a:ext cx="7048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>
            <a:extLst>
              <a:ext uri="{FF2B5EF4-FFF2-40B4-BE49-F238E27FC236}">
                <a16:creationId xmlns:a16="http://schemas.microsoft.com/office/drawing/2014/main" id="{38884641-6DFA-4828-9D2E-93073DF74B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51563" r="67432" b="3819"/>
          <a:stretch>
            <a:fillRect/>
          </a:stretch>
        </p:blipFill>
        <p:spPr bwMode="auto">
          <a:xfrm>
            <a:off x="4167188" y="4392614"/>
            <a:ext cx="7048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2">
            <a:extLst>
              <a:ext uri="{FF2B5EF4-FFF2-40B4-BE49-F238E27FC236}">
                <a16:creationId xmlns:a16="http://schemas.microsoft.com/office/drawing/2014/main" id="{B2675DAA-FCA0-4A1C-A412-5C496A34BF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51563" r="67432" b="3819"/>
          <a:stretch>
            <a:fillRect/>
          </a:stretch>
        </p:blipFill>
        <p:spPr bwMode="auto">
          <a:xfrm>
            <a:off x="7212013" y="3570289"/>
            <a:ext cx="7032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5">
            <a:extLst>
              <a:ext uri="{FF2B5EF4-FFF2-40B4-BE49-F238E27FC236}">
                <a16:creationId xmlns:a16="http://schemas.microsoft.com/office/drawing/2014/main" id="{A3203369-3BB8-4E45-8291-487BD2CA22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3268664"/>
            <a:ext cx="1233488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95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43F55-5011-44BC-B2A6-B5EA61D7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Unicellular Organisms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81C1B-DD33-4C40-ACF3-F22E054D9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74565" cy="4351338"/>
          </a:xfrm>
        </p:spPr>
        <p:txBody>
          <a:bodyPr/>
          <a:lstStyle/>
          <a:p>
            <a:r>
              <a:rPr lang="en-US" dirty="0"/>
              <a:t>Purpose of cell signaling = responding to the </a:t>
            </a:r>
            <a:r>
              <a:rPr lang="en-US" dirty="0" smtClean="0"/>
              <a:t>environment &amp; communicate to others</a:t>
            </a:r>
            <a:endParaRPr lang="en-US" dirty="0"/>
          </a:p>
          <a:p>
            <a:r>
              <a:rPr lang="en-US" dirty="0"/>
              <a:t>Ex: Quorum sensing in bacteria 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Bozeman Science: Evolutionary Significance of Cell Communication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Bonnie </a:t>
            </a:r>
            <a:r>
              <a:rPr lang="en-US" dirty="0" err="1">
                <a:hlinkClick r:id="rId3"/>
              </a:rPr>
              <a:t>Bassler</a:t>
            </a:r>
            <a:r>
              <a:rPr lang="en-US" dirty="0">
                <a:hlinkClick r:id="rId3"/>
              </a:rPr>
              <a:t> TED Talk: How Bacteria “Talk”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age result for vibrio fischeri bobtail squid">
            <a:extLst>
              <a:ext uri="{FF2B5EF4-FFF2-40B4-BE49-F238E27FC236}">
                <a16:creationId xmlns:a16="http://schemas.microsoft.com/office/drawing/2014/main" id="{F0A8D517-3AD3-46D7-94B7-323C5367E0E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853" y="1690688"/>
            <a:ext cx="3000996" cy="2348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850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800F0449-EF1B-4F27-93FA-AA3E3B7F1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688" y="266700"/>
            <a:ext cx="8229600" cy="1447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latin typeface="Comic Sans MS" panose="030F0702030302020204" pitchFamily="66" charset="0"/>
              </a:rPr>
              <a:t>TYROSINE</a:t>
            </a:r>
            <a:br>
              <a:rPr lang="en-US" altLang="en-US">
                <a:latin typeface="Comic Sans MS" panose="030F0702030302020204" pitchFamily="66" charset="0"/>
              </a:rPr>
            </a:br>
            <a:r>
              <a:rPr lang="en-US" altLang="en-US">
                <a:latin typeface="Comic Sans MS" panose="030F0702030302020204" pitchFamily="66" charset="0"/>
              </a:rPr>
              <a:t> KINASE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0EC744-8D34-4CB2-A1A8-E4A4C9C87A18}"/>
              </a:ext>
            </a:extLst>
          </p:cNvPr>
          <p:cNvSpPr/>
          <p:nvPr/>
        </p:nvSpPr>
        <p:spPr>
          <a:xfrm>
            <a:off x="1676400" y="42864"/>
            <a:ext cx="792480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3399"/>
                </a:solidFill>
                <a:cs typeface="Arial" charset="0"/>
              </a:rPr>
              <a:t>http://slideplayer.com/slide/8089512/25/images/10/Figure+14-2A.jpg</a:t>
            </a:r>
          </a:p>
        </p:txBody>
      </p:sp>
      <p:pic>
        <p:nvPicPr>
          <p:cNvPr id="23556" name="Picture 7">
            <a:extLst>
              <a:ext uri="{FF2B5EF4-FFF2-40B4-BE49-F238E27FC236}">
                <a16:creationId xmlns:a16="http://schemas.microsoft.com/office/drawing/2014/main" id="{013F7D62-0BDB-430D-901A-2C173CEA7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1006475"/>
            <a:ext cx="248285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">
            <a:extLst>
              <a:ext uri="{FF2B5EF4-FFF2-40B4-BE49-F238E27FC236}">
                <a16:creationId xmlns:a16="http://schemas.microsoft.com/office/drawing/2014/main" id="{F93525E5-D5BB-4346-930B-13F0744C3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6" y="1617663"/>
            <a:ext cx="359251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AB4C29A-0356-43D2-99E0-C7A1983A572A}"/>
              </a:ext>
            </a:extLst>
          </p:cNvPr>
          <p:cNvSpPr/>
          <p:nvPr/>
        </p:nvSpPr>
        <p:spPr>
          <a:xfrm>
            <a:off x="6172200" y="304801"/>
            <a:ext cx="304800" cy="968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B6492B-F5FA-4E5E-8FB1-58AEEF5C017C}"/>
              </a:ext>
            </a:extLst>
          </p:cNvPr>
          <p:cNvSpPr/>
          <p:nvPr/>
        </p:nvSpPr>
        <p:spPr>
          <a:xfrm>
            <a:off x="5486400" y="304801"/>
            <a:ext cx="304800" cy="968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3560" name="Picture 4">
            <a:extLst>
              <a:ext uri="{FF2B5EF4-FFF2-40B4-BE49-F238E27FC236}">
                <a16:creationId xmlns:a16="http://schemas.microsoft.com/office/drawing/2014/main" id="{33B020BD-21AD-4815-B725-717901BBBE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51563" r="67432" b="3819"/>
          <a:stretch>
            <a:fillRect/>
          </a:stretch>
        </p:blipFill>
        <p:spPr bwMode="auto">
          <a:xfrm>
            <a:off x="4179888" y="3578225"/>
            <a:ext cx="70485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>
            <a:extLst>
              <a:ext uri="{FF2B5EF4-FFF2-40B4-BE49-F238E27FC236}">
                <a16:creationId xmlns:a16="http://schemas.microsoft.com/office/drawing/2014/main" id="{DEB8F186-3459-4548-A68D-64B746396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51563" r="67432" b="3819"/>
          <a:stretch>
            <a:fillRect/>
          </a:stretch>
        </p:blipFill>
        <p:spPr bwMode="auto">
          <a:xfrm>
            <a:off x="4171951" y="2800350"/>
            <a:ext cx="7032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4">
            <a:extLst>
              <a:ext uri="{FF2B5EF4-FFF2-40B4-BE49-F238E27FC236}">
                <a16:creationId xmlns:a16="http://schemas.microsoft.com/office/drawing/2014/main" id="{1CD426EB-5EBC-4CD9-A0DA-C617A40E6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51563" r="67432" b="3819"/>
          <a:stretch>
            <a:fillRect/>
          </a:stretch>
        </p:blipFill>
        <p:spPr bwMode="auto">
          <a:xfrm>
            <a:off x="4167188" y="4392614"/>
            <a:ext cx="7048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5">
            <a:extLst>
              <a:ext uri="{FF2B5EF4-FFF2-40B4-BE49-F238E27FC236}">
                <a16:creationId xmlns:a16="http://schemas.microsoft.com/office/drawing/2014/main" id="{C344FA45-AFB5-4245-95F0-341111EE54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5"/>
          <a:stretch>
            <a:fillRect/>
          </a:stretch>
        </p:blipFill>
        <p:spPr bwMode="auto">
          <a:xfrm>
            <a:off x="6629400" y="1617663"/>
            <a:ext cx="3810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6">
            <a:extLst>
              <a:ext uri="{FF2B5EF4-FFF2-40B4-BE49-F238E27FC236}">
                <a16:creationId xmlns:a16="http://schemas.microsoft.com/office/drawing/2014/main" id="{2D46F778-8840-488F-91C7-6825ED73DF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9" y="2628900"/>
            <a:ext cx="155257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2">
            <a:extLst>
              <a:ext uri="{FF2B5EF4-FFF2-40B4-BE49-F238E27FC236}">
                <a16:creationId xmlns:a16="http://schemas.microsoft.com/office/drawing/2014/main" id="{AF0E32BE-F757-4EAE-93FD-2818B18ECF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51563" r="67432" b="3819"/>
          <a:stretch>
            <a:fillRect/>
          </a:stretch>
        </p:blipFill>
        <p:spPr bwMode="auto">
          <a:xfrm>
            <a:off x="7173913" y="3605214"/>
            <a:ext cx="7048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7">
            <a:extLst>
              <a:ext uri="{FF2B5EF4-FFF2-40B4-BE49-F238E27FC236}">
                <a16:creationId xmlns:a16="http://schemas.microsoft.com/office/drawing/2014/main" id="{B59D9B4B-4677-4DA9-9DDF-2DE5A1D392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51563" r="67432" b="3819"/>
          <a:stretch>
            <a:fillRect/>
          </a:stretch>
        </p:blipFill>
        <p:spPr bwMode="auto">
          <a:xfrm>
            <a:off x="7173913" y="4378325"/>
            <a:ext cx="70485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8">
            <a:extLst>
              <a:ext uri="{FF2B5EF4-FFF2-40B4-BE49-F238E27FC236}">
                <a16:creationId xmlns:a16="http://schemas.microsoft.com/office/drawing/2014/main" id="{082D049E-B7FB-4F9D-ACC4-0BFBD58371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5056188"/>
            <a:ext cx="1117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60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99917ADB-C2CB-458D-8215-E9532C5D6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688" y="266700"/>
            <a:ext cx="8229600" cy="1447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latin typeface="Comic Sans MS" panose="030F0702030302020204" pitchFamily="66" charset="0"/>
              </a:rPr>
              <a:t>TYROSINE</a:t>
            </a:r>
            <a:br>
              <a:rPr lang="en-US" altLang="en-US">
                <a:latin typeface="Comic Sans MS" panose="030F0702030302020204" pitchFamily="66" charset="0"/>
              </a:rPr>
            </a:br>
            <a:r>
              <a:rPr lang="en-US" altLang="en-US">
                <a:latin typeface="Comic Sans MS" panose="030F0702030302020204" pitchFamily="66" charset="0"/>
              </a:rPr>
              <a:t> KINASE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782256-321A-4EEE-B1FD-24C879EF7EEC}"/>
              </a:ext>
            </a:extLst>
          </p:cNvPr>
          <p:cNvSpPr/>
          <p:nvPr/>
        </p:nvSpPr>
        <p:spPr>
          <a:xfrm>
            <a:off x="1676400" y="42864"/>
            <a:ext cx="792480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3399"/>
                </a:solidFill>
                <a:cs typeface="Arial" charset="0"/>
              </a:rPr>
              <a:t>http://slideplayer.com/slide/8089512/25/images/10/Figure+14-2A.jpg</a:t>
            </a:r>
          </a:p>
        </p:txBody>
      </p:sp>
      <p:pic>
        <p:nvPicPr>
          <p:cNvPr id="24580" name="Picture 7">
            <a:extLst>
              <a:ext uri="{FF2B5EF4-FFF2-40B4-BE49-F238E27FC236}">
                <a16:creationId xmlns:a16="http://schemas.microsoft.com/office/drawing/2014/main" id="{259C0205-7FBF-4DAD-9345-7A2A46B2E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1006475"/>
            <a:ext cx="248285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">
            <a:extLst>
              <a:ext uri="{FF2B5EF4-FFF2-40B4-BE49-F238E27FC236}">
                <a16:creationId xmlns:a16="http://schemas.microsoft.com/office/drawing/2014/main" id="{D67BB4E9-8613-4095-BA86-768513197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6" y="1617663"/>
            <a:ext cx="359251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AB370AC-F1DF-4E69-B1C3-93228494E5C0}"/>
              </a:ext>
            </a:extLst>
          </p:cNvPr>
          <p:cNvSpPr/>
          <p:nvPr/>
        </p:nvSpPr>
        <p:spPr>
          <a:xfrm>
            <a:off x="6172200" y="304801"/>
            <a:ext cx="304800" cy="968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6CFD48-A8B8-4926-9455-CA7A9CCB5139}"/>
              </a:ext>
            </a:extLst>
          </p:cNvPr>
          <p:cNvSpPr/>
          <p:nvPr/>
        </p:nvSpPr>
        <p:spPr>
          <a:xfrm>
            <a:off x="5486400" y="304801"/>
            <a:ext cx="304800" cy="968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4584" name="Picture 4">
            <a:extLst>
              <a:ext uri="{FF2B5EF4-FFF2-40B4-BE49-F238E27FC236}">
                <a16:creationId xmlns:a16="http://schemas.microsoft.com/office/drawing/2014/main" id="{5BF2DC51-4BE2-4A81-ABDF-52ED4EF998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51563" r="67432" b="3819"/>
          <a:stretch>
            <a:fillRect/>
          </a:stretch>
        </p:blipFill>
        <p:spPr bwMode="auto">
          <a:xfrm>
            <a:off x="4179888" y="3578225"/>
            <a:ext cx="70485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>
            <a:extLst>
              <a:ext uri="{FF2B5EF4-FFF2-40B4-BE49-F238E27FC236}">
                <a16:creationId xmlns:a16="http://schemas.microsoft.com/office/drawing/2014/main" id="{EFB75F96-132F-4BA3-935B-63CFAF1AE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51563" r="67432" b="3819"/>
          <a:stretch>
            <a:fillRect/>
          </a:stretch>
        </p:blipFill>
        <p:spPr bwMode="auto">
          <a:xfrm>
            <a:off x="4171951" y="2800350"/>
            <a:ext cx="7032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4">
            <a:extLst>
              <a:ext uri="{FF2B5EF4-FFF2-40B4-BE49-F238E27FC236}">
                <a16:creationId xmlns:a16="http://schemas.microsoft.com/office/drawing/2014/main" id="{60293093-8EC6-42C0-A9F5-5594B738D9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51563" r="67432" b="3819"/>
          <a:stretch>
            <a:fillRect/>
          </a:stretch>
        </p:blipFill>
        <p:spPr bwMode="auto">
          <a:xfrm>
            <a:off x="4167188" y="4392614"/>
            <a:ext cx="7048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5">
            <a:extLst>
              <a:ext uri="{FF2B5EF4-FFF2-40B4-BE49-F238E27FC236}">
                <a16:creationId xmlns:a16="http://schemas.microsoft.com/office/drawing/2014/main" id="{3541B696-6996-4F04-8159-BD82E9857F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5"/>
          <a:stretch>
            <a:fillRect/>
          </a:stretch>
        </p:blipFill>
        <p:spPr bwMode="auto">
          <a:xfrm>
            <a:off x="6629400" y="1617663"/>
            <a:ext cx="3810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6">
            <a:extLst>
              <a:ext uri="{FF2B5EF4-FFF2-40B4-BE49-F238E27FC236}">
                <a16:creationId xmlns:a16="http://schemas.microsoft.com/office/drawing/2014/main" id="{32D87433-11FA-4876-ABAD-5C29D8CBC3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9" y="2628900"/>
            <a:ext cx="155257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2">
            <a:extLst>
              <a:ext uri="{FF2B5EF4-FFF2-40B4-BE49-F238E27FC236}">
                <a16:creationId xmlns:a16="http://schemas.microsoft.com/office/drawing/2014/main" id="{3E5B938C-9F82-48AA-B94E-6275622C4E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51563" r="67432" b="3819"/>
          <a:stretch>
            <a:fillRect/>
          </a:stretch>
        </p:blipFill>
        <p:spPr bwMode="auto">
          <a:xfrm>
            <a:off x="7212013" y="3570289"/>
            <a:ext cx="7032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9D5C4788-2E80-4BCE-B63E-51545BEFFE70}"/>
              </a:ext>
            </a:extLst>
          </p:cNvPr>
          <p:cNvSpPr/>
          <p:nvPr/>
        </p:nvSpPr>
        <p:spPr>
          <a:xfrm>
            <a:off x="8964614" y="3155951"/>
            <a:ext cx="1246187" cy="422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4591" name="Picture 17">
            <a:extLst>
              <a:ext uri="{FF2B5EF4-FFF2-40B4-BE49-F238E27FC236}">
                <a16:creationId xmlns:a16="http://schemas.microsoft.com/office/drawing/2014/main" id="{0B0DDEA9-0BA9-49AA-A13B-706F07049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51563" r="67432" b="3819"/>
          <a:stretch>
            <a:fillRect/>
          </a:stretch>
        </p:blipFill>
        <p:spPr bwMode="auto">
          <a:xfrm>
            <a:off x="7159626" y="4392614"/>
            <a:ext cx="703263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23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1B679CC6-8E98-4F79-9BDD-B00ACF3FA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688" y="266700"/>
            <a:ext cx="8229600" cy="1447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latin typeface="Comic Sans MS" panose="030F0702030302020204" pitchFamily="66" charset="0"/>
              </a:rPr>
              <a:t>TYROSINE</a:t>
            </a:r>
            <a:br>
              <a:rPr lang="en-US" altLang="en-US">
                <a:latin typeface="Comic Sans MS" panose="030F0702030302020204" pitchFamily="66" charset="0"/>
              </a:rPr>
            </a:br>
            <a:r>
              <a:rPr lang="en-US" altLang="en-US">
                <a:latin typeface="Comic Sans MS" panose="030F0702030302020204" pitchFamily="66" charset="0"/>
              </a:rPr>
              <a:t> KINASE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D8A08E-B79B-477F-A929-1C4B641A6F35}"/>
              </a:ext>
            </a:extLst>
          </p:cNvPr>
          <p:cNvSpPr/>
          <p:nvPr/>
        </p:nvSpPr>
        <p:spPr>
          <a:xfrm>
            <a:off x="1676400" y="42864"/>
            <a:ext cx="792480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3399"/>
                </a:solidFill>
                <a:cs typeface="Arial" charset="0"/>
              </a:rPr>
              <a:t>http://slideplayer.com/slide/8089512/25/images/10/Figure+14-2A.jpg</a:t>
            </a:r>
          </a:p>
        </p:txBody>
      </p:sp>
      <p:pic>
        <p:nvPicPr>
          <p:cNvPr id="25604" name="Picture 7">
            <a:extLst>
              <a:ext uri="{FF2B5EF4-FFF2-40B4-BE49-F238E27FC236}">
                <a16:creationId xmlns:a16="http://schemas.microsoft.com/office/drawing/2014/main" id="{190ECC31-A1A2-4A03-8120-2824C4A45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1006475"/>
            <a:ext cx="248285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">
            <a:extLst>
              <a:ext uri="{FF2B5EF4-FFF2-40B4-BE49-F238E27FC236}">
                <a16:creationId xmlns:a16="http://schemas.microsoft.com/office/drawing/2014/main" id="{35AE95D4-2276-4CDD-BB49-14EAC6686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6" y="1617663"/>
            <a:ext cx="359251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ABD9315-45D1-475B-B763-539FF32D8BD9}"/>
              </a:ext>
            </a:extLst>
          </p:cNvPr>
          <p:cNvSpPr/>
          <p:nvPr/>
        </p:nvSpPr>
        <p:spPr>
          <a:xfrm>
            <a:off x="6172200" y="304801"/>
            <a:ext cx="304800" cy="968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5CC487-FC02-432C-A939-702F932081B1}"/>
              </a:ext>
            </a:extLst>
          </p:cNvPr>
          <p:cNvSpPr/>
          <p:nvPr/>
        </p:nvSpPr>
        <p:spPr>
          <a:xfrm>
            <a:off x="5486400" y="304801"/>
            <a:ext cx="304800" cy="968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5608" name="Picture 4">
            <a:extLst>
              <a:ext uri="{FF2B5EF4-FFF2-40B4-BE49-F238E27FC236}">
                <a16:creationId xmlns:a16="http://schemas.microsoft.com/office/drawing/2014/main" id="{AE8991C2-0E2D-4F32-A502-4824A19525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51563" r="67432" b="3819"/>
          <a:stretch>
            <a:fillRect/>
          </a:stretch>
        </p:blipFill>
        <p:spPr bwMode="auto">
          <a:xfrm>
            <a:off x="4179888" y="3578225"/>
            <a:ext cx="70485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>
            <a:extLst>
              <a:ext uri="{FF2B5EF4-FFF2-40B4-BE49-F238E27FC236}">
                <a16:creationId xmlns:a16="http://schemas.microsoft.com/office/drawing/2014/main" id="{0FADC47D-1EA1-46AC-9273-84278E3D1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51563" r="67432" b="3819"/>
          <a:stretch>
            <a:fillRect/>
          </a:stretch>
        </p:blipFill>
        <p:spPr bwMode="auto">
          <a:xfrm>
            <a:off x="4171951" y="2800350"/>
            <a:ext cx="7032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4">
            <a:extLst>
              <a:ext uri="{FF2B5EF4-FFF2-40B4-BE49-F238E27FC236}">
                <a16:creationId xmlns:a16="http://schemas.microsoft.com/office/drawing/2014/main" id="{A6FC3F4C-A17C-43BD-9985-CF43C0C626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51563" r="67432" b="3819"/>
          <a:stretch>
            <a:fillRect/>
          </a:stretch>
        </p:blipFill>
        <p:spPr bwMode="auto">
          <a:xfrm>
            <a:off x="4167188" y="4392614"/>
            <a:ext cx="7048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6">
            <a:extLst>
              <a:ext uri="{FF2B5EF4-FFF2-40B4-BE49-F238E27FC236}">
                <a16:creationId xmlns:a16="http://schemas.microsoft.com/office/drawing/2014/main" id="{E53D4545-A5DC-4413-BFC5-A39A25FF1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4211639"/>
            <a:ext cx="17526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5">
            <a:extLst>
              <a:ext uri="{FF2B5EF4-FFF2-40B4-BE49-F238E27FC236}">
                <a16:creationId xmlns:a16="http://schemas.microsoft.com/office/drawing/2014/main" id="{DF196DD4-7298-4DCB-A8BE-24FAFCA650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5"/>
          <a:stretch>
            <a:fillRect/>
          </a:stretch>
        </p:blipFill>
        <p:spPr bwMode="auto">
          <a:xfrm>
            <a:off x="6629400" y="1617663"/>
            <a:ext cx="3810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6">
            <a:extLst>
              <a:ext uri="{FF2B5EF4-FFF2-40B4-BE49-F238E27FC236}">
                <a16:creationId xmlns:a16="http://schemas.microsoft.com/office/drawing/2014/main" id="{FD048941-AF6C-4703-ADE6-CAF4AD815C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9" y="2628900"/>
            <a:ext cx="155257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2">
            <a:extLst>
              <a:ext uri="{FF2B5EF4-FFF2-40B4-BE49-F238E27FC236}">
                <a16:creationId xmlns:a16="http://schemas.microsoft.com/office/drawing/2014/main" id="{78BDB62A-0C69-48B4-9CC5-DFAAE0B1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51563" r="67432" b="3819"/>
          <a:stretch>
            <a:fillRect/>
          </a:stretch>
        </p:blipFill>
        <p:spPr bwMode="auto">
          <a:xfrm>
            <a:off x="7212013" y="3570289"/>
            <a:ext cx="7032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F308E96F-5B72-4F85-9817-51F471014D65}"/>
              </a:ext>
            </a:extLst>
          </p:cNvPr>
          <p:cNvSpPr/>
          <p:nvPr/>
        </p:nvSpPr>
        <p:spPr>
          <a:xfrm>
            <a:off x="8964614" y="3155951"/>
            <a:ext cx="1246187" cy="422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AB12CFE3-CCE1-4728-B985-8EE8AFB99FCE}"/>
              </a:ext>
            </a:extLst>
          </p:cNvPr>
          <p:cNvSpPr/>
          <p:nvPr/>
        </p:nvSpPr>
        <p:spPr>
          <a:xfrm>
            <a:off x="9117014" y="4538664"/>
            <a:ext cx="1246187" cy="420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8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392D-98D9-4919-8125-625F1A0C2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Receptor Tyrosine Kinase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7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6C296-07E0-45DE-9C6E-657292535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1" y="1123260"/>
            <a:ext cx="3998843" cy="4351338"/>
          </a:xfrm>
        </p:spPr>
        <p:txBody>
          <a:bodyPr/>
          <a:lstStyle/>
          <a:p>
            <a:r>
              <a:rPr lang="en-US" dirty="0"/>
              <a:t>Another example of a plasma membrane receptor = ligand-gated ion channel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Ligand-gated ion channel video</a:t>
            </a:r>
            <a:endParaRPr lang="en-US" dirty="0"/>
          </a:p>
        </p:txBody>
      </p:sp>
      <p:pic>
        <p:nvPicPr>
          <p:cNvPr id="4" name="Picture 3" descr="http://bio1151b.nicerweb.net/Locked/media/ch11/11_07cIonChannelReceptors.jpg">
            <a:extLst>
              <a:ext uri="{FF2B5EF4-FFF2-40B4-BE49-F238E27FC236}">
                <a16:creationId xmlns:a16="http://schemas.microsoft.com/office/drawing/2014/main" id="{83D878B5-6FFB-4CFD-8F17-656C347FE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707" y="677517"/>
            <a:ext cx="3757728" cy="550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08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E253-37FB-492E-8A54-DD29823F3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1" y="361812"/>
            <a:ext cx="10515600" cy="1325563"/>
          </a:xfrm>
        </p:spPr>
        <p:txBody>
          <a:bodyPr/>
          <a:lstStyle/>
          <a:p>
            <a:r>
              <a:rPr lang="en-US" dirty="0"/>
              <a:t>Transduction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56097-603D-40B2-ACD2-144D61DE0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1" y="1687375"/>
            <a:ext cx="2991678" cy="4351338"/>
          </a:xfrm>
        </p:spPr>
        <p:txBody>
          <a:bodyPr/>
          <a:lstStyle/>
          <a:p>
            <a:r>
              <a:rPr lang="en-US" dirty="0"/>
              <a:t>Conversion of the signal to a form that the cell can respond to </a:t>
            </a:r>
          </a:p>
          <a:p>
            <a:endParaRPr lang="en-US" dirty="0"/>
          </a:p>
          <a:p>
            <a:r>
              <a:rPr lang="en-US" dirty="0"/>
              <a:t>Phosphorylation Cascade </a:t>
            </a:r>
            <a:r>
              <a:rPr lang="en-US" dirty="0">
                <a:sym typeface="Wingdings" panose="05000000000000000000" pitchFamily="2" charset="2"/>
              </a:rPr>
              <a:t> signal is amplified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423802-D1B7-47D8-943D-28CE2A81894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131" y="361812"/>
            <a:ext cx="7637808" cy="613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112BC-38E2-4222-A672-5711FC4B7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78" y="630478"/>
            <a:ext cx="10515600" cy="5770321"/>
          </a:xfrm>
        </p:spPr>
        <p:txBody>
          <a:bodyPr/>
          <a:lstStyle/>
          <a:p>
            <a:r>
              <a:rPr lang="en-US" dirty="0"/>
              <a:t>Second Messengers</a:t>
            </a:r>
          </a:p>
          <a:p>
            <a:pPr marL="0" indent="0">
              <a:buNone/>
            </a:pPr>
            <a:r>
              <a:rPr lang="en-US" dirty="0"/>
              <a:t>	-</a:t>
            </a:r>
            <a:r>
              <a:rPr lang="en-US" dirty="0">
                <a:hlinkClick r:id="rId2"/>
              </a:rPr>
              <a:t>Cyclic AMP (cAMP)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</a:t>
            </a:r>
            <a:r>
              <a:rPr lang="en-US" dirty="0">
                <a:hlinkClick r:id="rId3"/>
              </a:rPr>
              <a:t>Ca</a:t>
            </a:r>
            <a:r>
              <a:rPr lang="en-US" baseline="30000" dirty="0">
                <a:hlinkClick r:id="rId3"/>
              </a:rPr>
              <a:t>2+</a:t>
            </a:r>
            <a:endParaRPr lang="en-US" baseline="30000" dirty="0"/>
          </a:p>
          <a:p>
            <a:r>
              <a:rPr lang="en-US" dirty="0"/>
              <a:t>Also cause signal </a:t>
            </a:r>
            <a:r>
              <a:rPr lang="en-US" dirty="0" smtClean="0"/>
              <a:t>amplification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Notes Question #4</a:t>
            </a:r>
          </a:p>
        </p:txBody>
      </p:sp>
      <p:pic>
        <p:nvPicPr>
          <p:cNvPr id="2050" name="Picture 2" descr="Image result for adenylyl cyclase ATP camp">
            <a:extLst>
              <a:ext uri="{FF2B5EF4-FFF2-40B4-BE49-F238E27FC236}">
                <a16:creationId xmlns:a16="http://schemas.microsoft.com/office/drawing/2014/main" id="{44290AD7-83C1-454F-A980-E8E63A103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9" y="3047314"/>
            <a:ext cx="4661452" cy="19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ka-perseus-images.s3.amazonaws.com/6e93dcc90ee1eca0ce073e3856155110089d1f38.png">
            <a:extLst>
              <a:ext uri="{FF2B5EF4-FFF2-40B4-BE49-F238E27FC236}">
                <a16:creationId xmlns:a16="http://schemas.microsoft.com/office/drawing/2014/main" id="{EBEEB52D-C538-4895-8795-CF3D80440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51" y="424069"/>
            <a:ext cx="5413798" cy="554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26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84DCD-1EF5-41A7-9CB3-13745A557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Turning off signal transduction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D7930-6887-45FF-91A9-DA717D03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122"/>
            <a:ext cx="10515600" cy="4351338"/>
          </a:xfrm>
        </p:spPr>
        <p:txBody>
          <a:bodyPr/>
          <a:lstStyle/>
          <a:p>
            <a:r>
              <a:rPr lang="en-US" dirty="0"/>
              <a:t>Protein phosphatases (opposite job of protein kinases)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59FFC-F53F-4701-8A6C-139B9D885AB0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527823"/>
            <a:ext cx="4907985" cy="332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22F2D1-8124-4EED-98DD-9FC5A8111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8999"/>
            <a:ext cx="5200650" cy="129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5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FCFCE-DE4B-4729-B603-24765212E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6" y="1596789"/>
            <a:ext cx="3455504" cy="3246138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Epinephrine Signaling Pathway </a:t>
            </a:r>
            <a:r>
              <a:rPr lang="en-US" dirty="0" smtClean="0">
                <a:hlinkClick r:id="rId2"/>
              </a:rPr>
              <a:t/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(</a:t>
            </a:r>
            <a:r>
              <a:rPr lang="en-US" dirty="0">
                <a:hlinkClick r:id="rId2"/>
              </a:rPr>
              <a:t>Fight or Flight)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100" dirty="0" smtClean="0"/>
              <a:t>Notes Question #6</a:t>
            </a:r>
            <a:endParaRPr lang="en-US" sz="3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F1FC22-077B-48CE-B587-D9BD33838592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6140" y="708860"/>
            <a:ext cx="7381460" cy="537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720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D142-CF0D-4150-8354-2A315D77E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09" y="2463696"/>
            <a:ext cx="3415748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Signal Amplification During Transduction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16C627-A1A0-43BF-B6F0-D6BEEC4E85B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31" y="416649"/>
            <a:ext cx="7964556" cy="575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6E5CE-1707-45F3-8A97-79D5AE8B5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40" y="0"/>
            <a:ext cx="10515600" cy="1325563"/>
          </a:xfrm>
        </p:spPr>
        <p:txBody>
          <a:bodyPr/>
          <a:lstStyle/>
          <a:p>
            <a:r>
              <a:rPr lang="en-US" dirty="0"/>
              <a:t>Multicellular Organisms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F2C98-14B1-43DA-8F61-F578C0C9B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340" y="1027906"/>
            <a:ext cx="6384235" cy="535964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Purpose of cell signaling = coordinating the activities of the whole organism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Ex: Fight or flight response</a:t>
            </a:r>
          </a:p>
          <a:p>
            <a:pPr marL="0" indent="0">
              <a:buNone/>
            </a:pPr>
            <a:r>
              <a:rPr lang="en-US" dirty="0"/>
              <a:t>	-Fear </a:t>
            </a:r>
            <a:r>
              <a:rPr lang="en-US" dirty="0">
                <a:sym typeface="Wingdings" panose="05000000000000000000" pitchFamily="2" charset="2"/>
              </a:rPr>
              <a:t> epinephrine released from 	adrenal glands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-Epinephrine binds to receptors on 	liver cells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-Liver cells release glucose into the 	bloodstream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-Glucose fuels muscle cells  fight 	or flight!</a:t>
            </a:r>
          </a:p>
        </p:txBody>
      </p:sp>
      <p:pic>
        <p:nvPicPr>
          <p:cNvPr id="4" name="Picture 3" descr="Image result for fight or flight response">
            <a:extLst>
              <a:ext uri="{FF2B5EF4-FFF2-40B4-BE49-F238E27FC236}">
                <a16:creationId xmlns:a16="http://schemas.microsoft.com/office/drawing/2014/main" id="{D1E75B8C-6BB3-467F-B736-8D42A65C96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819" y="4027538"/>
            <a:ext cx="5474803" cy="2180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adrenal gland">
            <a:extLst>
              <a:ext uri="{FF2B5EF4-FFF2-40B4-BE49-F238E27FC236}">
                <a16:creationId xmlns:a16="http://schemas.microsoft.com/office/drawing/2014/main" id="{CE81747E-CD67-4002-BF52-884400B89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780" y="268527"/>
            <a:ext cx="4386883" cy="362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99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D142-CF0D-4150-8354-2A315D77E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09" y="2463696"/>
            <a:ext cx="3415748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Signal Amplification During Transduction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019147-D7F8-4693-8817-69CF070F45E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57" y="834057"/>
            <a:ext cx="7911547" cy="53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D142-CF0D-4150-8354-2A315D77E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09" y="2463696"/>
            <a:ext cx="3415748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Signal Amplification During Transduction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D24817-88C9-4FAF-838F-103DD571CF2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57" y="419928"/>
            <a:ext cx="7818782" cy="600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5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D2423-09DC-43FD-A828-1C8FE5ECD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D8B8-58B5-4C50-A027-5316CA8B8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from freshman bio </a:t>
            </a:r>
          </a:p>
          <a:p>
            <a:pPr marL="457200" lvl="1" indent="0">
              <a:buNone/>
            </a:pPr>
            <a:r>
              <a:rPr lang="en-US" sz="2800" dirty="0"/>
              <a:t>-Genes</a:t>
            </a:r>
          </a:p>
          <a:p>
            <a:pPr marL="457200" lvl="1" indent="0">
              <a:buNone/>
            </a:pPr>
            <a:r>
              <a:rPr lang="en-US" sz="2800" dirty="0"/>
              <a:t>-mRNA</a:t>
            </a:r>
          </a:p>
          <a:p>
            <a:pPr marL="457200" lvl="1" indent="0">
              <a:buNone/>
            </a:pPr>
            <a:r>
              <a:rPr lang="en-US" sz="2800" dirty="0"/>
              <a:t>-Transcription</a:t>
            </a:r>
          </a:p>
          <a:p>
            <a:pPr marL="457200" lvl="1" indent="0">
              <a:buNone/>
            </a:pPr>
            <a:r>
              <a:rPr lang="en-US" sz="2800" dirty="0"/>
              <a:t>-Amino acids </a:t>
            </a:r>
            <a:r>
              <a:rPr lang="en-US" sz="2800" dirty="0">
                <a:sym typeface="Wingdings" panose="05000000000000000000" pitchFamily="2" charset="2"/>
              </a:rPr>
              <a:t> protein</a:t>
            </a:r>
          </a:p>
          <a:p>
            <a:pPr marL="457200" lvl="1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-Translation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AABEF0-98DC-4B8E-AE49-FF2DCEF596C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183" y="1333914"/>
            <a:ext cx="4776581" cy="41901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01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51056-D10F-4FF0-BE7D-E6DD1311C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in Gene Expression between Different Cell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DADEA-6D68-420F-9924-C688BBA12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Same DNA in different cell types, but different genes used</a:t>
            </a:r>
          </a:p>
          <a:p>
            <a:r>
              <a:rPr lang="en-US" dirty="0"/>
              <a:t>Ex: Hemoglobin gene used in red blood cells but not skin cells</a:t>
            </a:r>
          </a:p>
          <a:p>
            <a:endParaRPr lang="en-US" dirty="0"/>
          </a:p>
          <a:p>
            <a:r>
              <a:rPr lang="en-US" dirty="0"/>
              <a:t>Transcription factors</a:t>
            </a:r>
          </a:p>
          <a:p>
            <a:endParaRPr lang="en-US" dirty="0"/>
          </a:p>
          <a:p>
            <a:r>
              <a:rPr lang="en-US" dirty="0"/>
              <a:t>Nuclear Response</a:t>
            </a:r>
          </a:p>
        </p:txBody>
      </p:sp>
      <p:pic>
        <p:nvPicPr>
          <p:cNvPr id="3074" name="Picture 2" descr="Image result for red blood cell hemoglobin">
            <a:extLst>
              <a:ext uri="{FF2B5EF4-FFF2-40B4-BE49-F238E27FC236}">
                <a16:creationId xmlns:a16="http://schemas.microsoft.com/office/drawing/2014/main" id="{4824E342-0544-46BD-998F-6D76CBCB6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42636"/>
            <a:ext cx="5635487" cy="451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81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F1AB8-A9FE-427B-90B9-1626471BD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348" y="1056999"/>
            <a:ext cx="4966252" cy="4351338"/>
          </a:xfrm>
        </p:spPr>
        <p:txBody>
          <a:bodyPr/>
          <a:lstStyle/>
          <a:p>
            <a:r>
              <a:rPr lang="en-US" dirty="0"/>
              <a:t>Plasma membrane receptor </a:t>
            </a:r>
            <a:r>
              <a:rPr lang="en-US" dirty="0">
                <a:sym typeface="Wingdings" panose="05000000000000000000" pitchFamily="2" charset="2"/>
              </a:rPr>
              <a:t> signal transduction pathway (phosphorylation cascade and/or second messengers)  activation of a transcription factor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  <a:hlinkClick r:id="rId2" action="ppaction://hlinkpres?slideindex=1&amp;slidetitle="/>
              </a:rPr>
              <a:t>Intracellular receptor </a:t>
            </a:r>
            <a:r>
              <a:rPr lang="en-US" dirty="0">
                <a:sym typeface="Wingdings" panose="05000000000000000000" pitchFamily="2" charset="2"/>
              </a:rPr>
              <a:t> hormone-receptor complex acts as a transcription factor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F12CF9-0A47-44DA-B898-A984DFB28EE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150868"/>
            <a:ext cx="6414051" cy="477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4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6BB36-5A01-4A1A-8275-09D5A0BC8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3" y="225223"/>
            <a:ext cx="10827025" cy="4512430"/>
          </a:xfrm>
        </p:spPr>
        <p:txBody>
          <a:bodyPr/>
          <a:lstStyle/>
          <a:p>
            <a:r>
              <a:rPr lang="en-US" dirty="0"/>
              <a:t>Cytoplasmic Response = activation of an enzyme in the cytoplasm</a:t>
            </a:r>
          </a:p>
          <a:p>
            <a:pPr marL="0" indent="0">
              <a:buNone/>
            </a:pPr>
            <a:r>
              <a:rPr lang="en-US" dirty="0"/>
              <a:t>	-Ex: Epinephrine signaling pathway activates glycogen 	phosphorylase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B2F587-B7DF-44D5-8823-BEDB8FA797A1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0869" y="1378225"/>
            <a:ext cx="6188765" cy="480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841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AB09F-989A-4445-B129-3299C211A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Cell Types </a:t>
            </a:r>
            <a:r>
              <a:rPr lang="en-US" dirty="0">
                <a:sym typeface="Wingdings" panose="05000000000000000000" pitchFamily="2" charset="2"/>
              </a:rPr>
              <a:t> Different Responses to the Same Signal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82AF1-0E16-4773-89D3-854AE62BD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163957" cy="4351338"/>
          </a:xfrm>
        </p:spPr>
        <p:txBody>
          <a:bodyPr/>
          <a:lstStyle/>
          <a:p>
            <a:r>
              <a:rPr lang="en-US" dirty="0"/>
              <a:t>May have different receptor proteins</a:t>
            </a:r>
          </a:p>
          <a:p>
            <a:endParaRPr lang="en-US" dirty="0"/>
          </a:p>
          <a:p>
            <a:r>
              <a:rPr lang="en-US" dirty="0"/>
              <a:t>May have different intracellular proteins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524B31-0105-4469-AB85-7EF0B81CA57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833" y="1471640"/>
            <a:ext cx="6012967" cy="453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23948-3AE3-4299-A157-6517CC72A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444" y="1375051"/>
            <a:ext cx="4012096" cy="4351338"/>
          </a:xfrm>
        </p:spPr>
        <p:txBody>
          <a:bodyPr/>
          <a:lstStyle/>
          <a:p>
            <a:r>
              <a:rPr lang="en-US" dirty="0"/>
              <a:t>Interaction between signaling pathways within a cell</a:t>
            </a:r>
          </a:p>
          <a:p>
            <a:endParaRPr lang="en-US" dirty="0"/>
          </a:p>
          <a:p>
            <a:r>
              <a:rPr lang="en-US" dirty="0"/>
              <a:t>Branching signaling pathways </a:t>
            </a:r>
            <a:r>
              <a:rPr lang="en-US" dirty="0">
                <a:sym typeface="Wingdings" panose="05000000000000000000" pitchFamily="2" charset="2"/>
              </a:rPr>
              <a:t> multiple responses within the same cell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A38BA0-6796-4144-8AE9-1F5C744BE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488" y="1375051"/>
            <a:ext cx="6432068" cy="411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5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AA919-494C-4A09-9973-9A125574C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68687" cy="1325563"/>
          </a:xfrm>
        </p:spPr>
        <p:txBody>
          <a:bodyPr/>
          <a:lstStyle/>
          <a:p>
            <a:r>
              <a:rPr lang="en-US" dirty="0">
                <a:hlinkClick r:id="rId2"/>
              </a:rPr>
              <a:t>Changes in Signaling Pathways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694E0-E7A7-4445-9631-AC8D00A3A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14461" cy="4351338"/>
          </a:xfrm>
        </p:spPr>
        <p:txBody>
          <a:bodyPr/>
          <a:lstStyle/>
          <a:p>
            <a:r>
              <a:rPr lang="en-US" dirty="0"/>
              <a:t>Anthrax </a:t>
            </a:r>
            <a:r>
              <a:rPr lang="en-US" dirty="0">
                <a:sym typeface="Wingdings" panose="05000000000000000000" pitchFamily="2" charset="2"/>
              </a:rPr>
              <a:t> shape change in adenylyl cyclase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4098" name="Picture 2" descr="Image result for anthrax lungs">
            <a:extLst>
              <a:ext uri="{FF2B5EF4-FFF2-40B4-BE49-F238E27FC236}">
                <a16:creationId xmlns:a16="http://schemas.microsoft.com/office/drawing/2014/main" id="{BB0F8369-57C5-4E06-95A3-3CD606470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678" y="454636"/>
            <a:ext cx="5695122" cy="572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46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AA919-494C-4A09-9973-9A125574C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94" y="272360"/>
            <a:ext cx="10515600" cy="1325563"/>
          </a:xfrm>
        </p:spPr>
        <p:txBody>
          <a:bodyPr/>
          <a:lstStyle/>
          <a:p>
            <a:r>
              <a:rPr lang="en-US" dirty="0"/>
              <a:t>Changes in Signaling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694E0-E7A7-4445-9631-AC8D00A3A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694" y="1825624"/>
            <a:ext cx="4714461" cy="4351338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Diabetes (normal pathway shown to the right)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903CC4-3FF6-4307-B10B-B8199A5537C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4522" y="1449252"/>
            <a:ext cx="6838122" cy="450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687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</a:t>
            </a:r>
            <a:r>
              <a:rPr lang="en-US" dirty="0" smtClean="0"/>
              <a:t>Notes Question </a:t>
            </a:r>
            <a:r>
              <a:rPr lang="en-US" dirty="0"/>
              <a:t>#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7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EED55-2659-42D1-BCD4-464903EB0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r>
              <a:rPr lang="en-US" dirty="0"/>
              <a:t>Types of Cell Signaling in Multicellular Organisms</a:t>
            </a:r>
          </a:p>
        </p:txBody>
      </p:sp>
    </p:spTree>
    <p:extLst>
      <p:ext uri="{BB962C8B-B14F-4D97-AF65-F5344CB8AC3E}">
        <p14:creationId xmlns:p14="http://schemas.microsoft.com/office/powerpoint/2010/main" val="165765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C5D33-71C3-4053-BF17-CC764448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Autocrine Signaling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9CF7D-AF9E-4C63-82E1-18604A516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79504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Cell responds to its own signaling</a:t>
            </a:r>
          </a:p>
          <a:p>
            <a:endParaRPr lang="en-US" dirty="0"/>
          </a:p>
          <a:p>
            <a:r>
              <a:rPr lang="en-US" dirty="0"/>
              <a:t>T cell secretes growth factor in response to pathogen </a:t>
            </a:r>
            <a:r>
              <a:rPr lang="en-US" dirty="0">
                <a:sym typeface="Wingdings" panose="05000000000000000000" pitchFamily="2" charset="2"/>
              </a:rPr>
              <a:t> division of T cell to create more T cells  stronger immune response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Overproduction of growth factor  cells divide too frequently  formation of a tumor (cancer)</a:t>
            </a:r>
            <a:endParaRPr lang="en-US" dirty="0"/>
          </a:p>
        </p:txBody>
      </p:sp>
      <p:pic>
        <p:nvPicPr>
          <p:cNvPr id="4" name="Picture 3" descr="Image result for autocrine signaling">
            <a:extLst>
              <a:ext uri="{FF2B5EF4-FFF2-40B4-BE49-F238E27FC236}">
                <a16:creationId xmlns:a16="http://schemas.microsoft.com/office/drawing/2014/main" id="{8828FE12-6219-4222-9C0C-3DE91E106CA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915" y="1941236"/>
            <a:ext cx="5406885" cy="2697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11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32D68-6D56-4A9E-A740-E918CDD9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Juxtacrine</a:t>
            </a:r>
            <a:r>
              <a:rPr lang="en-US" dirty="0"/>
              <a:t> Signaling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2A0CD-51AD-4201-8558-79F249D63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62600" cy="4351338"/>
          </a:xfrm>
        </p:spPr>
        <p:txBody>
          <a:bodyPr/>
          <a:lstStyle/>
          <a:p>
            <a:r>
              <a:rPr lang="en-US" dirty="0"/>
              <a:t>Signaling between cells that are physically connected to each other</a:t>
            </a:r>
          </a:p>
          <a:p>
            <a:endParaRPr lang="en-US" dirty="0"/>
          </a:p>
          <a:p>
            <a:r>
              <a:rPr lang="en-US" dirty="0"/>
              <a:t>Gap junctions and plasmodesmata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6D8558-FCB9-45E9-B1CD-1BEC765D6D8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22" y="951326"/>
            <a:ext cx="4860236" cy="495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5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21FCB-8499-4A69-92E9-378A25166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4" y="31784"/>
            <a:ext cx="10515600" cy="1325563"/>
          </a:xfrm>
        </p:spPr>
        <p:txBody>
          <a:bodyPr/>
          <a:lstStyle/>
          <a:p>
            <a:r>
              <a:rPr lang="en-US" dirty="0" err="1"/>
              <a:t>Juxtacrine</a:t>
            </a:r>
            <a:r>
              <a:rPr lang="en-US" dirty="0"/>
              <a:t> Signaling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55FE3-E67D-4397-8629-9D3232A3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92" y="1357347"/>
            <a:ext cx="4648200" cy="4351338"/>
          </a:xfrm>
        </p:spPr>
        <p:txBody>
          <a:bodyPr/>
          <a:lstStyle/>
          <a:p>
            <a:r>
              <a:rPr lang="en-US" dirty="0"/>
              <a:t>Cells can bind to each other if they have complementary proteins on their cell surfaces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369254-0BFF-4F67-B931-11A71B37B4B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74" y="1123208"/>
            <a:ext cx="6149008" cy="481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4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3562</TotalTime>
  <Words>604</Words>
  <Application>Microsoft Office PowerPoint</Application>
  <PresentationFormat>Widescreen</PresentationFormat>
  <Paragraphs>158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Calibri Light</vt:lpstr>
      <vt:lpstr>Comic Sans MS</vt:lpstr>
      <vt:lpstr>Wingdings</vt:lpstr>
      <vt:lpstr>Office Theme</vt:lpstr>
      <vt:lpstr>Unit 5, Part 1 Notes – Basics of Cell Signaling</vt:lpstr>
      <vt:lpstr>Comparing Cell Signaling in Unicellular vs. Multicellular Organisms</vt:lpstr>
      <vt:lpstr>Unicellular Organisms</vt:lpstr>
      <vt:lpstr>Multicellular Organisms</vt:lpstr>
      <vt:lpstr>Discuss Notes Question #5</vt:lpstr>
      <vt:lpstr>Types of Cell Signaling in Multicellular Organisms</vt:lpstr>
      <vt:lpstr>Autocrine Signaling</vt:lpstr>
      <vt:lpstr>Juxtacrine Signaling</vt:lpstr>
      <vt:lpstr>Juxtacrine Signaling</vt:lpstr>
      <vt:lpstr>Juxtacrine Signaling</vt:lpstr>
      <vt:lpstr>Paracrine Signaling</vt:lpstr>
      <vt:lpstr>Endocrine Signaling</vt:lpstr>
      <vt:lpstr>Pros and Cons of Different Types of Signaling</vt:lpstr>
      <vt:lpstr>Steps of Cell Signaling</vt:lpstr>
      <vt:lpstr>Reception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Transduction</vt:lpstr>
      <vt:lpstr>PowerPoint Presentation</vt:lpstr>
      <vt:lpstr>Turning off signal transduction pathways</vt:lpstr>
      <vt:lpstr>Epinephrine Signaling Pathway  (Fight or Flight)   Notes Question #6</vt:lpstr>
      <vt:lpstr>Signal Amplification During Transduction</vt:lpstr>
      <vt:lpstr>Signal Amplification During Transduction</vt:lpstr>
      <vt:lpstr>Signal Amplification During Transduction</vt:lpstr>
      <vt:lpstr>Response</vt:lpstr>
      <vt:lpstr>Differences in Gene Expression between Different Cell Types</vt:lpstr>
      <vt:lpstr>PowerPoint Presentation</vt:lpstr>
      <vt:lpstr>PowerPoint Presentation</vt:lpstr>
      <vt:lpstr>Different Cell Types  Different Responses to the Same Signal</vt:lpstr>
      <vt:lpstr>PowerPoint Presentation</vt:lpstr>
      <vt:lpstr>Changes in Signaling Pathways</vt:lpstr>
      <vt:lpstr>Changes in Signaling Pathways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5, Part 1 Notes – Basics of Cell Signaling</dc:title>
  <dc:creator>Andrew Krouse</dc:creator>
  <cp:lastModifiedBy>Olivia Jensen</cp:lastModifiedBy>
  <cp:revision>18</cp:revision>
  <dcterms:created xsi:type="dcterms:W3CDTF">2018-01-01T16:47:02Z</dcterms:created>
  <dcterms:modified xsi:type="dcterms:W3CDTF">2018-12-14T03:38:15Z</dcterms:modified>
</cp:coreProperties>
</file>