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3" d="100"/>
          <a:sy n="43" d="100"/>
        </p:scale>
        <p:origin x="54"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1A015E-707C-47DE-B325-09E200A36790}"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211607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A015E-707C-47DE-B325-09E200A36790}"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54074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A015E-707C-47DE-B325-09E200A36790}"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224684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A015E-707C-47DE-B325-09E200A36790}"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218884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1A015E-707C-47DE-B325-09E200A36790}"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2204420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1A015E-707C-47DE-B325-09E200A36790}"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305188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1A015E-707C-47DE-B325-09E200A36790}" type="datetimeFigureOut">
              <a:rPr lang="en-US" smtClean="0"/>
              <a:t>3/15/2018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265649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1A015E-707C-47DE-B325-09E200A36790}" type="datetimeFigureOut">
              <a:rPr lang="en-US" smtClean="0"/>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585797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A015E-707C-47DE-B325-09E200A36790}" type="datetimeFigureOut">
              <a:rPr lang="en-US" smtClean="0"/>
              <a:t>3/15/2018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2044392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1A015E-707C-47DE-B325-09E200A36790}"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2512582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1A015E-707C-47DE-B325-09E200A36790}"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19B11-3267-47BA-B450-0BC070EAD86E}" type="slidenum">
              <a:rPr lang="en-US" smtClean="0"/>
              <a:t>‹#›</a:t>
            </a:fld>
            <a:endParaRPr lang="en-US"/>
          </a:p>
        </p:txBody>
      </p:sp>
    </p:spTree>
    <p:extLst>
      <p:ext uri="{BB962C8B-B14F-4D97-AF65-F5344CB8AC3E}">
        <p14:creationId xmlns:p14="http://schemas.microsoft.com/office/powerpoint/2010/main" val="416239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A015E-707C-47DE-B325-09E200A36790}" type="datetimeFigureOut">
              <a:rPr lang="en-US" smtClean="0"/>
              <a:t>3/15/2018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19B11-3267-47BA-B450-0BC070EAD86E}" type="slidenum">
              <a:rPr lang="en-US" smtClean="0"/>
              <a:t>‹#›</a:t>
            </a:fld>
            <a:endParaRPr lang="en-US"/>
          </a:p>
        </p:txBody>
      </p:sp>
    </p:spTree>
    <p:extLst>
      <p:ext uri="{BB962C8B-B14F-4D97-AF65-F5344CB8AC3E}">
        <p14:creationId xmlns:p14="http://schemas.microsoft.com/office/powerpoint/2010/main" val="3374387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 </a:t>
            </a:r>
            <a:r>
              <a:rPr lang="en-US" b="1" dirty="0" smtClean="0"/>
              <a:t>8, </a:t>
            </a:r>
            <a:r>
              <a:rPr lang="en-US" b="1" dirty="0" smtClean="0"/>
              <a:t>Part 3 Notes: Chromosomal Genetics</a:t>
            </a:r>
            <a:endParaRPr lang="en-US" b="1" dirty="0"/>
          </a:p>
        </p:txBody>
      </p:sp>
      <p:sp>
        <p:nvSpPr>
          <p:cNvPr id="3" name="Subtitle 2"/>
          <p:cNvSpPr>
            <a:spLocks noGrp="1"/>
          </p:cNvSpPr>
          <p:nvPr>
            <p:ph type="subTitle" idx="1"/>
          </p:nvPr>
        </p:nvSpPr>
        <p:spPr/>
        <p:txBody>
          <a:bodyPr>
            <a:normAutofit/>
          </a:bodyPr>
          <a:lstStyle/>
          <a:p>
            <a:r>
              <a:rPr lang="en-US" sz="3200" dirty="0" smtClean="0"/>
              <a:t>AP Biology, </a:t>
            </a:r>
            <a:r>
              <a:rPr lang="en-US" sz="3200" dirty="0" smtClean="0"/>
              <a:t>Mrs. Jensen</a:t>
            </a:r>
            <a:endParaRPr lang="en-US" sz="3200" dirty="0"/>
          </a:p>
        </p:txBody>
      </p:sp>
    </p:spTree>
    <p:extLst>
      <p:ext uri="{BB962C8B-B14F-4D97-AF65-F5344CB8AC3E}">
        <p14:creationId xmlns:p14="http://schemas.microsoft.com/office/powerpoint/2010/main" val="408915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an example of linked vs. unlinked genes in rabbits…</a:t>
            </a:r>
            <a:endParaRPr lang="en-US" dirty="0"/>
          </a:p>
        </p:txBody>
      </p:sp>
      <p:sp>
        <p:nvSpPr>
          <p:cNvPr id="3" name="Content Placeholder 2"/>
          <p:cNvSpPr>
            <a:spLocks noGrp="1"/>
          </p:cNvSpPr>
          <p:nvPr>
            <p:ph idx="1"/>
          </p:nvPr>
        </p:nvSpPr>
        <p:spPr/>
        <p:txBody>
          <a:bodyPr/>
          <a:lstStyle/>
          <a:p>
            <a:r>
              <a:rPr lang="en-US" dirty="0" smtClean="0"/>
              <a:t>Please view the image posted to the Wiki page</a:t>
            </a:r>
            <a:endParaRPr lang="en-US" dirty="0"/>
          </a:p>
        </p:txBody>
      </p:sp>
    </p:spTree>
    <p:extLst>
      <p:ext uri="{BB962C8B-B14F-4D97-AF65-F5344CB8AC3E}">
        <p14:creationId xmlns:p14="http://schemas.microsoft.com/office/powerpoint/2010/main" val="2436145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Segregation and Independent Assortment Images</a:t>
            </a:r>
            <a:endParaRPr lang="en-US" dirty="0"/>
          </a:p>
        </p:txBody>
      </p:sp>
      <p:pic>
        <p:nvPicPr>
          <p:cNvPr id="4" name="Content Placeholder 3" descr="http://www.mun.ca/biology/desmid/brian/BIOL2060/BIOL2060-20/20_14.jpg"/>
          <p:cNvPicPr>
            <a:picLocks noGrp="1"/>
          </p:cNvPicPr>
          <p:nvPr>
            <p:ph idx="1"/>
          </p:nvPr>
        </p:nvPicPr>
        <p:blipFill>
          <a:blip r:embed="rId2" cstate="print"/>
          <a:srcRect/>
          <a:stretch>
            <a:fillRect/>
          </a:stretch>
        </p:blipFill>
        <p:spPr bwMode="auto">
          <a:xfrm>
            <a:off x="3672114" y="1027906"/>
            <a:ext cx="7858761" cy="5168766"/>
          </a:xfrm>
          <a:prstGeom prst="rect">
            <a:avLst/>
          </a:prstGeom>
          <a:noFill/>
          <a:ln w="9525">
            <a:noFill/>
            <a:miter lim="800000"/>
            <a:headEnd/>
            <a:tailEnd/>
          </a:ln>
        </p:spPr>
      </p:pic>
    </p:spTree>
    <p:extLst>
      <p:ext uri="{BB962C8B-B14F-4D97-AF65-F5344CB8AC3E}">
        <p14:creationId xmlns:p14="http://schemas.microsoft.com/office/powerpoint/2010/main" val="1047358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389" y="548640"/>
            <a:ext cx="11312434" cy="6100354"/>
          </a:xfrm>
        </p:spPr>
        <p:txBody>
          <a:bodyPr>
            <a:normAutofit fontScale="92500" lnSpcReduction="10000"/>
          </a:bodyPr>
          <a:lstStyle/>
          <a:p>
            <a:r>
              <a:rPr lang="en-US" dirty="0" smtClean="0"/>
              <a:t>In the image of independent assortment we annotated (on the front of the first page of your notes), the plant could make four possible combinations of paternal and maternal chromosomes and therefore alleles in its gametes (R/Y = round/yellow, R/y = round/green, r/Y = wrinkled/yellow, and r/y = wrinkled/green)</a:t>
            </a:r>
          </a:p>
          <a:p>
            <a:r>
              <a:rPr lang="en-US" dirty="0" smtClean="0"/>
              <a:t>We can find out the number of possible combinations in the gametes by doing the following calculation, 2</a:t>
            </a:r>
            <a:r>
              <a:rPr lang="en-US" baseline="30000" dirty="0" smtClean="0">
                <a:solidFill>
                  <a:srgbClr val="FF0000"/>
                </a:solidFill>
              </a:rPr>
              <a:t>Number of homologous</a:t>
            </a:r>
            <a:r>
              <a:rPr lang="en-US" dirty="0" smtClean="0">
                <a:solidFill>
                  <a:srgbClr val="FF0000"/>
                </a:solidFill>
              </a:rPr>
              <a:t> </a:t>
            </a:r>
            <a:r>
              <a:rPr lang="en-US" baseline="30000" dirty="0" smtClean="0">
                <a:solidFill>
                  <a:srgbClr val="FF0000"/>
                </a:solidFill>
              </a:rPr>
              <a:t>chromosome pairs</a:t>
            </a:r>
          </a:p>
          <a:p>
            <a:r>
              <a:rPr lang="en-US" dirty="0" smtClean="0"/>
              <a:t>For the plant example, there are two pairs of homologous chromosomes, so the calculation would be 2</a:t>
            </a:r>
            <a:r>
              <a:rPr lang="en-US" baseline="30000" dirty="0" smtClean="0">
                <a:solidFill>
                  <a:srgbClr val="FF0000"/>
                </a:solidFill>
              </a:rPr>
              <a:t>2 </a:t>
            </a:r>
            <a:r>
              <a:rPr lang="en-US" dirty="0" smtClean="0"/>
              <a:t>= 4 combinations</a:t>
            </a:r>
          </a:p>
          <a:p>
            <a:r>
              <a:rPr lang="en-US" dirty="0" smtClean="0"/>
              <a:t>In human cells, there are 23 pairs of homologous chromosomes, so the calculation would be 2</a:t>
            </a:r>
            <a:r>
              <a:rPr lang="en-US" baseline="30000" dirty="0" smtClean="0">
                <a:solidFill>
                  <a:srgbClr val="FF0000"/>
                </a:solidFill>
              </a:rPr>
              <a:t>23 </a:t>
            </a:r>
            <a:r>
              <a:rPr lang="en-US" dirty="0"/>
              <a:t>= </a:t>
            </a:r>
            <a:r>
              <a:rPr lang="en-US" dirty="0" smtClean="0"/>
              <a:t>8,388,608 possible combinations</a:t>
            </a:r>
          </a:p>
          <a:p>
            <a:r>
              <a:rPr lang="en-US" dirty="0" smtClean="0"/>
              <a:t>Independent assortment is one of the reasons that no two sperm created by the same man contain the same genetic information and no two eggs created by the same woman contain the same genetic information… so this is one of the reasons you look different from your siblings (you were created from two different sperm and eggs!)</a:t>
            </a:r>
            <a:endParaRPr lang="en-US" dirty="0"/>
          </a:p>
        </p:txBody>
      </p:sp>
    </p:spTree>
    <p:extLst>
      <p:ext uri="{BB962C8B-B14F-4D97-AF65-F5344CB8AC3E}">
        <p14:creationId xmlns:p14="http://schemas.microsoft.com/office/powerpoint/2010/main" val="1697478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Segregation Alternate Definitions</a:t>
            </a:r>
            <a:endParaRPr lang="en-US" dirty="0"/>
          </a:p>
        </p:txBody>
      </p:sp>
      <p:sp>
        <p:nvSpPr>
          <p:cNvPr id="3" name="Content Placeholder 2"/>
          <p:cNvSpPr>
            <a:spLocks noGrp="1"/>
          </p:cNvSpPr>
          <p:nvPr>
            <p:ph idx="1"/>
          </p:nvPr>
        </p:nvSpPr>
        <p:spPr/>
        <p:txBody>
          <a:bodyPr/>
          <a:lstStyle/>
          <a:p>
            <a:pPr lvl="0"/>
            <a:r>
              <a:rPr lang="en-US" dirty="0"/>
              <a:t>(aka principle of segregation)… two alleles must separate into gametes during formation of eggs and sperm </a:t>
            </a:r>
          </a:p>
          <a:p>
            <a:pPr lvl="0"/>
            <a:r>
              <a:rPr lang="en-US" dirty="0"/>
              <a:t>Each allele in </a:t>
            </a:r>
            <a:r>
              <a:rPr lang="en-US" dirty="0" smtClean="0"/>
              <a:t>a pair </a:t>
            </a:r>
            <a:r>
              <a:rPr lang="en-US" dirty="0"/>
              <a:t>separates into a different gamete during gamete formation</a:t>
            </a:r>
          </a:p>
          <a:p>
            <a:pPr lvl="0"/>
            <a:r>
              <a:rPr lang="en-US" dirty="0"/>
              <a:t>The members of each pair of genes on homologous chromosomes end up in different gametes during meiosis</a:t>
            </a:r>
          </a:p>
          <a:p>
            <a:pPr marL="0" indent="0">
              <a:buNone/>
            </a:pPr>
            <a:endParaRPr lang="en-US" dirty="0"/>
          </a:p>
        </p:txBody>
      </p:sp>
    </p:spTree>
    <p:extLst>
      <p:ext uri="{BB962C8B-B14F-4D97-AF65-F5344CB8AC3E}">
        <p14:creationId xmlns:p14="http://schemas.microsoft.com/office/powerpoint/2010/main" val="302467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Independent Assortment Alternate Definitions</a:t>
            </a:r>
            <a:endParaRPr lang="en-US" dirty="0"/>
          </a:p>
        </p:txBody>
      </p:sp>
      <p:sp>
        <p:nvSpPr>
          <p:cNvPr id="3" name="Content Placeholder 2"/>
          <p:cNvSpPr>
            <a:spLocks noGrp="1"/>
          </p:cNvSpPr>
          <p:nvPr>
            <p:ph idx="1"/>
          </p:nvPr>
        </p:nvSpPr>
        <p:spPr/>
        <p:txBody>
          <a:bodyPr/>
          <a:lstStyle/>
          <a:p>
            <a:pPr lvl="0"/>
            <a:r>
              <a:rPr lang="en-US" dirty="0" smtClean="0"/>
              <a:t>(principle of independent assortment) Alleles </a:t>
            </a:r>
            <a:r>
              <a:rPr lang="en-US" dirty="0"/>
              <a:t>of different genes are transmitted independently of one another</a:t>
            </a:r>
          </a:p>
          <a:p>
            <a:pPr lvl="0"/>
            <a:r>
              <a:rPr lang="en-US" dirty="0"/>
              <a:t>Each pair of alleles segregates independently during gamete formation… applies when genes for two traits are located on different pairs of homologous chromosomes </a:t>
            </a:r>
          </a:p>
          <a:p>
            <a:pPr lvl="0"/>
            <a:r>
              <a:rPr lang="en-US" dirty="0"/>
              <a:t>During meiosis, members of a pair of genes on homologous chromosomes tend to be distributed into gametes independently </a:t>
            </a:r>
            <a:r>
              <a:rPr lang="en-US" dirty="0" smtClean="0"/>
              <a:t>of </a:t>
            </a:r>
            <a:r>
              <a:rPr lang="en-US" dirty="0"/>
              <a:t>other gene pairs </a:t>
            </a:r>
          </a:p>
          <a:p>
            <a:pPr marL="0" indent="0">
              <a:buNone/>
            </a:pPr>
            <a:endParaRPr lang="en-US" dirty="0"/>
          </a:p>
        </p:txBody>
      </p:sp>
    </p:spTree>
    <p:extLst>
      <p:ext uri="{BB962C8B-B14F-4D97-AF65-F5344CB8AC3E}">
        <p14:creationId xmlns:p14="http://schemas.microsoft.com/office/powerpoint/2010/main" val="4001789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343" y="-405584"/>
            <a:ext cx="10515600" cy="1325563"/>
          </a:xfrm>
        </p:spPr>
        <p:txBody>
          <a:bodyPr/>
          <a:lstStyle/>
          <a:p>
            <a:r>
              <a:rPr lang="en-US" dirty="0" smtClean="0"/>
              <a:t>Linked Genes AND Unlinked Genes Image</a:t>
            </a:r>
            <a:endParaRPr lang="en-US" dirty="0"/>
          </a:p>
        </p:txBody>
      </p:sp>
      <p:sp>
        <p:nvSpPr>
          <p:cNvPr id="3" name="Content Placeholder 2"/>
          <p:cNvSpPr>
            <a:spLocks noGrp="1"/>
          </p:cNvSpPr>
          <p:nvPr>
            <p:ph idx="1"/>
          </p:nvPr>
        </p:nvSpPr>
        <p:spPr>
          <a:xfrm>
            <a:off x="217851" y="606470"/>
            <a:ext cx="6895011" cy="5659098"/>
          </a:xfrm>
        </p:spPr>
        <p:txBody>
          <a:bodyPr>
            <a:normAutofit fontScale="92500" lnSpcReduction="10000"/>
          </a:bodyPr>
          <a:lstStyle/>
          <a:p>
            <a:r>
              <a:rPr lang="en-US" dirty="0" smtClean="0"/>
              <a:t>This image is on the back of the first page of the notes</a:t>
            </a:r>
          </a:p>
          <a:p>
            <a:r>
              <a:rPr lang="en-US" dirty="0" smtClean="0"/>
              <a:t>If A = Tall and a = short</a:t>
            </a:r>
          </a:p>
          <a:p>
            <a:r>
              <a:rPr lang="en-US" dirty="0" smtClean="0"/>
              <a:t>If B = Brown eyes and b = blue eyes</a:t>
            </a:r>
          </a:p>
          <a:p>
            <a:r>
              <a:rPr lang="en-US" dirty="0" smtClean="0"/>
              <a:t>If D = curly hair and d = straight hair</a:t>
            </a:r>
          </a:p>
          <a:p>
            <a:endParaRPr lang="en-US" dirty="0"/>
          </a:p>
          <a:p>
            <a:r>
              <a:rPr lang="en-US" dirty="0" smtClean="0"/>
              <a:t>The genes for height and eye color appear to be linked (found on the same chromosome)… in this picture, it shows that A/B are linked and a/b, so they always end up together in the gametes (unless crossing over happens)</a:t>
            </a:r>
          </a:p>
          <a:p>
            <a:r>
              <a:rPr lang="en-US" dirty="0" smtClean="0"/>
              <a:t> The gene for hair texture appears to be unlinked to the genes for height and eye color (found on a different chromosome), so D can end up with A/B or a/b (same with d) </a:t>
            </a:r>
          </a:p>
          <a:p>
            <a:endParaRPr lang="en-US" dirty="0"/>
          </a:p>
          <a:p>
            <a:endParaRPr lang="en-US" dirty="0" smtClean="0"/>
          </a:p>
        </p:txBody>
      </p:sp>
      <p:pic>
        <p:nvPicPr>
          <p:cNvPr id="4" name="Picture 3" descr="http://www.vce.bioninja.com.au/_Media/law_of_independent_assortme_med.jpeg"/>
          <p:cNvPicPr/>
          <p:nvPr/>
        </p:nvPicPr>
        <p:blipFill>
          <a:blip r:embed="rId2" cstate="print"/>
          <a:srcRect/>
          <a:stretch>
            <a:fillRect/>
          </a:stretch>
        </p:blipFill>
        <p:spPr bwMode="auto">
          <a:xfrm>
            <a:off x="7328535" y="1146277"/>
            <a:ext cx="4678408" cy="4892992"/>
          </a:xfrm>
          <a:prstGeom prst="rect">
            <a:avLst/>
          </a:prstGeom>
          <a:noFill/>
          <a:ln w="9525">
            <a:noFill/>
            <a:miter lim="800000"/>
            <a:headEnd/>
            <a:tailEnd/>
          </a:ln>
        </p:spPr>
      </p:pic>
    </p:spTree>
    <p:extLst>
      <p:ext uri="{BB962C8B-B14F-4D97-AF65-F5344CB8AC3E}">
        <p14:creationId xmlns:p14="http://schemas.microsoft.com/office/powerpoint/2010/main" val="2576941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Unlinked Genes</a:t>
            </a:r>
            <a:endParaRPr lang="en-US" dirty="0"/>
          </a:p>
        </p:txBody>
      </p:sp>
      <p:sp>
        <p:nvSpPr>
          <p:cNvPr id="3" name="Content Placeholder 2"/>
          <p:cNvSpPr>
            <a:spLocks noGrp="1"/>
          </p:cNvSpPr>
          <p:nvPr>
            <p:ph idx="1"/>
          </p:nvPr>
        </p:nvSpPr>
        <p:spPr>
          <a:xfrm>
            <a:off x="838200" y="2524835"/>
            <a:ext cx="10515600" cy="3652127"/>
          </a:xfrm>
        </p:spPr>
        <p:txBody>
          <a:bodyPr/>
          <a:lstStyle/>
          <a:p>
            <a:r>
              <a:rPr lang="en-US" dirty="0" smtClean="0"/>
              <a:t>Follow the Law of Independent Assortment</a:t>
            </a:r>
          </a:p>
          <a:p>
            <a:r>
              <a:rPr lang="en-US" dirty="0" smtClean="0"/>
              <a:t>If you cross two parents and track the inheritance of two unlinked genes using a dihybrid Punnett square, the offspring frequencies you get from the square will approximately match what you would find in a real mating (ex: a real man and woman have babies) </a:t>
            </a:r>
          </a:p>
          <a:p>
            <a:r>
              <a:rPr lang="en-US" dirty="0" smtClean="0"/>
              <a:t>So we can use dihybrid Punnett squares to track the inheritance of two unlinked genes </a:t>
            </a:r>
            <a:endParaRPr lang="en-US" dirty="0"/>
          </a:p>
        </p:txBody>
      </p:sp>
      <p:pic>
        <p:nvPicPr>
          <p:cNvPr id="5" name="Picture 4"/>
          <p:cNvPicPr>
            <a:picLocks noChangeAspect="1"/>
          </p:cNvPicPr>
          <p:nvPr/>
        </p:nvPicPr>
        <p:blipFill>
          <a:blip r:embed="rId2"/>
          <a:stretch>
            <a:fillRect/>
          </a:stretch>
        </p:blipFill>
        <p:spPr>
          <a:xfrm>
            <a:off x="3913498" y="313034"/>
            <a:ext cx="10288323" cy="2755308"/>
          </a:xfrm>
          <a:prstGeom prst="rect">
            <a:avLst/>
          </a:prstGeom>
        </p:spPr>
      </p:pic>
    </p:spTree>
    <p:extLst>
      <p:ext uri="{BB962C8B-B14F-4D97-AF65-F5344CB8AC3E}">
        <p14:creationId xmlns:p14="http://schemas.microsoft.com/office/powerpoint/2010/main" val="442245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Genes</a:t>
            </a:r>
            <a:endParaRPr lang="en-US" dirty="0"/>
          </a:p>
        </p:txBody>
      </p:sp>
      <p:sp>
        <p:nvSpPr>
          <p:cNvPr id="3" name="Content Placeholder 2"/>
          <p:cNvSpPr>
            <a:spLocks noGrp="1"/>
          </p:cNvSpPr>
          <p:nvPr>
            <p:ph idx="1"/>
          </p:nvPr>
        </p:nvSpPr>
        <p:spPr>
          <a:xfrm>
            <a:off x="838200" y="2394857"/>
            <a:ext cx="10515600" cy="3782106"/>
          </a:xfrm>
        </p:spPr>
        <p:txBody>
          <a:bodyPr>
            <a:normAutofit lnSpcReduction="10000"/>
          </a:bodyPr>
          <a:lstStyle/>
          <a:p>
            <a:r>
              <a:rPr lang="en-US" dirty="0" smtClean="0"/>
              <a:t>Do not follow the Law of Independent Assortment</a:t>
            </a:r>
          </a:p>
          <a:p>
            <a:r>
              <a:rPr lang="en-US" dirty="0" smtClean="0"/>
              <a:t>The real offspring phenotype frequencies will NOT match what we would expect from a dihybrid Punnett square</a:t>
            </a:r>
          </a:p>
          <a:p>
            <a:r>
              <a:rPr lang="en-US" dirty="0" smtClean="0"/>
              <a:t>Two phenotypes (ex: Tall/brown and Short/blue) are much more common than the other two (ex: Tall/blue and Short/brown) </a:t>
            </a:r>
          </a:p>
          <a:p>
            <a:r>
              <a:rPr lang="en-US" dirty="0" smtClean="0"/>
              <a:t>The less common phenotypes are created through crossing over (Prophase I)</a:t>
            </a:r>
          </a:p>
          <a:p>
            <a:r>
              <a:rPr lang="en-US" dirty="0" smtClean="0"/>
              <a:t>So… we can’t use a dihybrid Punnett square to predict offspring frequencies for two linked genes</a:t>
            </a:r>
          </a:p>
          <a:p>
            <a:endParaRPr lang="en-US" dirty="0"/>
          </a:p>
        </p:txBody>
      </p:sp>
      <p:pic>
        <p:nvPicPr>
          <p:cNvPr id="5" name="Picture 4"/>
          <p:cNvPicPr>
            <a:picLocks noChangeAspect="1"/>
          </p:cNvPicPr>
          <p:nvPr/>
        </p:nvPicPr>
        <p:blipFill>
          <a:blip r:embed="rId2"/>
          <a:stretch>
            <a:fillRect/>
          </a:stretch>
        </p:blipFill>
        <p:spPr>
          <a:xfrm>
            <a:off x="5269118" y="365124"/>
            <a:ext cx="8175181" cy="2189389"/>
          </a:xfrm>
          <a:prstGeom prst="rect">
            <a:avLst/>
          </a:prstGeom>
        </p:spPr>
      </p:pic>
    </p:spTree>
    <p:extLst>
      <p:ext uri="{BB962C8B-B14F-4D97-AF65-F5344CB8AC3E}">
        <p14:creationId xmlns:p14="http://schemas.microsoft.com/office/powerpoint/2010/main" val="2083210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Crossing Over to Create “Recombinant” Chromosomes and Offspring Phenotypes</a:t>
            </a:r>
            <a:endParaRPr lang="en-US" dirty="0"/>
          </a:p>
        </p:txBody>
      </p:sp>
      <p:sp>
        <p:nvSpPr>
          <p:cNvPr id="3" name="Content Placeholder 2"/>
          <p:cNvSpPr>
            <a:spLocks noGrp="1"/>
          </p:cNvSpPr>
          <p:nvPr>
            <p:ph idx="1"/>
          </p:nvPr>
        </p:nvSpPr>
        <p:spPr>
          <a:xfrm>
            <a:off x="838200" y="1825625"/>
            <a:ext cx="4347754" cy="4351338"/>
          </a:xfrm>
        </p:spPr>
        <p:txBody>
          <a:bodyPr>
            <a:normAutofit fontScale="92500"/>
          </a:bodyPr>
          <a:lstStyle/>
          <a:p>
            <a:r>
              <a:rPr lang="en-US" dirty="0" smtClean="0"/>
              <a:t>If no crossing over occurred, we would only have babies that are tall with brown eyes (A/B) and babies that are short with blue eyes (a/b) </a:t>
            </a:r>
          </a:p>
          <a:p>
            <a:r>
              <a:rPr lang="en-US" dirty="0" smtClean="0"/>
              <a:t>If crossing over does occur, it can separate linked genes, which could result in a small number of babies that are tall with blue eyes (A/b) and short with brown eyes (a/B)</a:t>
            </a:r>
            <a:endParaRPr lang="en-US" dirty="0"/>
          </a:p>
        </p:txBody>
      </p:sp>
      <p:pic>
        <p:nvPicPr>
          <p:cNvPr id="4" name="Picture 3" descr="http://www.ib.bioninja.com.au/_Media/untitled14-2-2.jpe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1825625"/>
            <a:ext cx="5551715" cy="4254680"/>
          </a:xfrm>
          <a:prstGeom prst="rect">
            <a:avLst/>
          </a:prstGeom>
          <a:noFill/>
          <a:ln>
            <a:noFill/>
          </a:ln>
        </p:spPr>
      </p:pic>
    </p:spTree>
    <p:extLst>
      <p:ext uri="{BB962C8B-B14F-4D97-AF65-F5344CB8AC3E}">
        <p14:creationId xmlns:p14="http://schemas.microsoft.com/office/powerpoint/2010/main" val="658913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17395</TotalTime>
  <Words>713</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Unit 8, Part 3 Notes: Chromosomal Genetics</vt:lpstr>
      <vt:lpstr>Law of Segregation and Independent Assortment Images</vt:lpstr>
      <vt:lpstr>PowerPoint Presentation</vt:lpstr>
      <vt:lpstr>Law of Segregation Alternate Definitions</vt:lpstr>
      <vt:lpstr>Law of Independent Assortment Alternate Definitions</vt:lpstr>
      <vt:lpstr>Linked Genes AND Unlinked Genes Image</vt:lpstr>
      <vt:lpstr>Unlinked Genes</vt:lpstr>
      <vt:lpstr>Linked Genes</vt:lpstr>
      <vt:lpstr>Crossing Over to Create “Recombinant” Chromosomes and Offspring Phenotypes</vt:lpstr>
      <vt:lpstr>For an example of linked vs. unlinked genes in rabbits…</vt:lpstr>
    </vt:vector>
  </TitlesOfParts>
  <Company>Prince William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9, Part 3 Notes: Chromosomal Genetics</dc:title>
  <dc:creator>Kathryn O. Krouse</dc:creator>
  <cp:lastModifiedBy>Olivia Jensen</cp:lastModifiedBy>
  <cp:revision>14</cp:revision>
  <dcterms:created xsi:type="dcterms:W3CDTF">2017-03-22T14:43:39Z</dcterms:created>
  <dcterms:modified xsi:type="dcterms:W3CDTF">2018-03-27T22:19:40Z</dcterms:modified>
</cp:coreProperties>
</file>