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58" r:id="rId29"/>
    <p:sldId id="259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3B47-5D42-457A-AFC7-E941F61A6921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45C9-C58E-4096-A03D-74D3E6FAD4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3B47-5D42-457A-AFC7-E941F61A6921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45C9-C58E-4096-A03D-74D3E6FAD4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3B47-5D42-457A-AFC7-E941F61A6921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45C9-C58E-4096-A03D-74D3E6FAD4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3B47-5D42-457A-AFC7-E941F61A6921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45C9-C58E-4096-A03D-74D3E6FAD4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3B47-5D42-457A-AFC7-E941F61A6921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45C9-C58E-4096-A03D-74D3E6FAD4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3B47-5D42-457A-AFC7-E941F61A6921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45C9-C58E-4096-A03D-74D3E6FAD4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3B47-5D42-457A-AFC7-E941F61A6921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45C9-C58E-4096-A03D-74D3E6FAD4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3B47-5D42-457A-AFC7-E941F61A6921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45C9-C58E-4096-A03D-74D3E6FAD4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3B47-5D42-457A-AFC7-E941F61A6921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45C9-C58E-4096-A03D-74D3E6FAD4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3B47-5D42-457A-AFC7-E941F61A6921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45C9-C58E-4096-A03D-74D3E6FAD4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3B47-5D42-457A-AFC7-E941F61A6921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45C9-C58E-4096-A03D-74D3E6FAD4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C3B47-5D42-457A-AFC7-E941F61A6921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F45C9-C58E-4096-A03D-74D3E6FAD4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</a:t>
            </a:r>
            <a:r>
              <a:rPr lang="en-US" dirty="0" smtClean="0"/>
              <a:t>10, </a:t>
            </a:r>
            <a:r>
              <a:rPr lang="en-US" dirty="0" smtClean="0"/>
              <a:t>Part 3 Notes – Community Ecology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AP </a:t>
            </a:r>
            <a:r>
              <a:rPr lang="en-US" dirty="0" smtClean="0">
                <a:solidFill>
                  <a:schemeClr val="tx1"/>
                </a:solidFill>
              </a:rPr>
              <a:t>Biology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Pyramid of Biomass:  </a:t>
            </a:r>
            <a:r>
              <a:rPr lang="en-US" sz="2400" dirty="0" smtClean="0"/>
              <a:t>each tier represents the total dry mass (biomass) of all organisms in one </a:t>
            </a:r>
            <a:r>
              <a:rPr lang="en-US" sz="2400" dirty="0" err="1" smtClean="0"/>
              <a:t>trophic</a:t>
            </a:r>
            <a:r>
              <a:rPr lang="en-US" sz="2400" dirty="0" smtClean="0"/>
              <a:t> level. </a:t>
            </a:r>
          </a:p>
          <a:p>
            <a:endParaRPr lang="en-US" sz="2400" dirty="0"/>
          </a:p>
          <a:p>
            <a:r>
              <a:rPr lang="en-US" sz="2400" dirty="0" smtClean="0"/>
              <a:t>Most biomass pyramids are bottom heavy</a:t>
            </a:r>
          </a:p>
        </p:txBody>
      </p:sp>
      <p:pic>
        <p:nvPicPr>
          <p:cNvPr id="4" name="Picture 3" descr="https://lh5.googleusercontent.com/DcNXuCax85Zi4k_Y42X9nsKWOXknu-eamj5wA_UWWRUvQsPBYDNh1E8-sFGwmtRKsM-5FFiK8fPYscupaTaToVz1npbPXrapGEf8Jw38DNm810ZKYoKPPzkdBmA7P0Homfxkju3zWGGf6fnNG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362200"/>
            <a:ext cx="7391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Some aquatic biomass pyramids are inverted (b/c phytoplankton grow, reproduce, and are consumed quickly by zooplankton, so they never reach a large population size or standing crop) </a:t>
            </a:r>
            <a:endParaRPr lang="en-US" sz="2400" dirty="0"/>
          </a:p>
        </p:txBody>
      </p:sp>
      <p:pic>
        <p:nvPicPr>
          <p:cNvPr id="4" name="Picture 3" descr="https://lh3.googleusercontent.com/5dmQ6xYRTGwx-pG4_Hb0lJ9ZbLwyjj-OmY3v2JywOWyfQsNRzepfBhDgjidbnDsfchP4G9MeQDhtM0kZdgUIyRnwzSJrc9B2bOJFq_gf_lITVCx0ePZ1c_B1pK9TlZEVW9lfQVKXNN4haaeQ2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362200"/>
            <a:ext cx="6858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Phytoplankton</a:t>
            </a:r>
            <a:endParaRPr lang="en-US" dirty="0"/>
          </a:p>
        </p:txBody>
      </p:sp>
      <p:pic>
        <p:nvPicPr>
          <p:cNvPr id="4" name="Picture 3" descr="Image result for types of phytoplankt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7696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Image result for diato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76600"/>
            <a:ext cx="4107180" cy="2514600"/>
          </a:xfrm>
          <a:prstGeom prst="rect">
            <a:avLst/>
          </a:prstGeom>
          <a:noFill/>
        </p:spPr>
      </p:pic>
      <p:pic>
        <p:nvPicPr>
          <p:cNvPr id="15364" name="Picture 4" descr="Image result for dinoflagellat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2766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Zooplankton</a:t>
            </a:r>
            <a:endParaRPr lang="en-US" dirty="0"/>
          </a:p>
        </p:txBody>
      </p:sp>
      <p:pic>
        <p:nvPicPr>
          <p:cNvPr id="4" name="Picture 3" descr="Image result for phytoplankton vs zooplankt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1752601"/>
            <a:ext cx="4191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Image result for zooplank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00200"/>
            <a:ext cx="3648837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Pyramid of Numbers: </a:t>
            </a:r>
            <a:r>
              <a:rPr lang="en-US" sz="2800" dirty="0" smtClean="0"/>
              <a:t>Shows the actual number of organisms at each </a:t>
            </a:r>
            <a:r>
              <a:rPr lang="en-US" sz="2800" dirty="0" err="1" smtClean="0"/>
              <a:t>trophic</a:t>
            </a:r>
            <a:r>
              <a:rPr lang="en-US" sz="2800" dirty="0" smtClean="0"/>
              <a:t> level</a:t>
            </a:r>
            <a:endParaRPr lang="en-US" sz="2800" dirty="0"/>
          </a:p>
        </p:txBody>
      </p:sp>
      <p:pic>
        <p:nvPicPr>
          <p:cNvPr id="5" name="Picture 4" descr="54_13PopSizePyramid_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52600"/>
            <a:ext cx="5105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r>
              <a:rPr lang="en-US" dirty="0" smtClean="0"/>
              <a:t>Inverted pyramid of biomass in a forest ecosystem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0"/>
            <a:ext cx="696976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much energy can photosynthetic producers harvest from sunlight?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Only 1% of visible light from the sun can be captured by produce</a:t>
            </a:r>
          </a:p>
          <a:p>
            <a:r>
              <a:rPr lang="en-US" sz="2400" dirty="0" smtClean="0"/>
              <a:t>Gross Primary Productivity (GPP) vs. Net Primary Productivity (NPP)</a:t>
            </a:r>
          </a:p>
          <a:p>
            <a:r>
              <a:rPr lang="en-US" sz="2400" dirty="0" smtClean="0"/>
              <a:t>Units of NPP: </a:t>
            </a:r>
            <a:r>
              <a:rPr lang="en-US" sz="2400" dirty="0"/>
              <a:t>J/m</a:t>
            </a:r>
            <a:r>
              <a:rPr lang="en-US" sz="2400" baseline="30000" dirty="0"/>
              <a:t>2</a:t>
            </a:r>
            <a:r>
              <a:rPr lang="en-US" sz="2400" dirty="0"/>
              <a:t>/yr or g/m</a:t>
            </a:r>
            <a:r>
              <a:rPr lang="en-US" sz="2400" baseline="30000" dirty="0"/>
              <a:t>2</a:t>
            </a:r>
            <a:r>
              <a:rPr lang="en-US" sz="2400" dirty="0"/>
              <a:t>/yr. </a:t>
            </a:r>
          </a:p>
        </p:txBody>
      </p:sp>
      <p:pic>
        <p:nvPicPr>
          <p:cNvPr id="4" name="Picture 3" descr="https://lh6.googleusercontent.com/egPuBbLHbpLvrMiLq09_VzZyDNYbbiOJPw7ExbQYuPI-cbZG9osBq9RktKJDKk0DY9H5kmhcLl3iMriSxoAto11zZ0CwEJbZzecAhMnbRVO5fox2K5CtABhzzyMfMl9PAgrjYqn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895600"/>
            <a:ext cx="7696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r>
              <a:rPr lang="en-US" dirty="0" smtClean="0"/>
              <a:t>Secondary Productivity / Production</a:t>
            </a:r>
            <a:endParaRPr lang="en-US" dirty="0"/>
          </a:p>
        </p:txBody>
      </p:sp>
      <p:pic>
        <p:nvPicPr>
          <p:cNvPr id="4" name="Picture 3" descr="https://lh5.googleusercontent.com/oNtp2W7l4QIquuys2xDnrhORnEv6LRBO0z8R-FjR86Wkk3Tp6XWb22sCsR-fQxn2f45RlL3inZT438tpVY7P-pyw2ugCdwPBV8Mg6VQq0nvFU5rCv_Yk9vohsADQ-emh1q2EUxueR047GxkTT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0"/>
            <a:ext cx="7467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NPP: Variation among Ecosystems</a:t>
            </a:r>
            <a:endParaRPr lang="en-US" dirty="0"/>
          </a:p>
        </p:txBody>
      </p:sp>
      <p:pic>
        <p:nvPicPr>
          <p:cNvPr id="4" name="Picture 3" descr="54_04NetPrimaryProduction_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7848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3200400" cy="4525963"/>
          </a:xfrm>
        </p:spPr>
        <p:txBody>
          <a:bodyPr/>
          <a:lstStyle/>
          <a:p>
            <a:r>
              <a:rPr lang="en-US" dirty="0" smtClean="0"/>
              <a:t>A group of species that occur together in a particular geographical area</a:t>
            </a:r>
            <a:endParaRPr lang="en-US" dirty="0"/>
          </a:p>
        </p:txBody>
      </p:sp>
      <p:pic>
        <p:nvPicPr>
          <p:cNvPr id="8194" name="Picture 2" descr="Image result for population community eco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447800"/>
            <a:ext cx="5473700" cy="4105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some consequences of food web structure?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Biomagnification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495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Increasing concentration of persistent, toxic substances in organisms at each </a:t>
            </a:r>
            <a:r>
              <a:rPr lang="en-US" dirty="0" err="1" smtClean="0"/>
              <a:t>trophic</a:t>
            </a:r>
            <a:r>
              <a:rPr lang="en-US" dirty="0" smtClean="0"/>
              <a:t> level</a:t>
            </a:r>
          </a:p>
          <a:p>
            <a:r>
              <a:rPr lang="en-US" b="1" dirty="0"/>
              <a:t>d</a:t>
            </a:r>
            <a:r>
              <a:rPr lang="en-US" dirty="0"/>
              <a:t>ichloro</a:t>
            </a:r>
            <a:r>
              <a:rPr lang="en-US" b="1" dirty="0"/>
              <a:t>d</a:t>
            </a:r>
            <a:r>
              <a:rPr lang="en-US" dirty="0"/>
              <a:t>iphenyl</a:t>
            </a:r>
            <a:r>
              <a:rPr lang="en-US" b="1" dirty="0"/>
              <a:t>t</a:t>
            </a:r>
            <a:r>
              <a:rPr lang="en-US" dirty="0"/>
              <a:t>richloroethane (DDT</a:t>
            </a:r>
            <a:r>
              <a:rPr lang="en-US" dirty="0" smtClean="0"/>
              <a:t>) study by Rachel Carson </a:t>
            </a:r>
            <a:r>
              <a:rPr lang="en-US" dirty="0" smtClean="0">
                <a:sym typeface="Wingdings" pitchFamily="2" charset="2"/>
              </a:rPr>
              <a:t> fragile eggshells in birds  increased egg breakage during nesting</a:t>
            </a:r>
            <a:endParaRPr lang="en-US" dirty="0"/>
          </a:p>
        </p:txBody>
      </p:sp>
      <p:pic>
        <p:nvPicPr>
          <p:cNvPr id="20482" name="Picture 2" descr="Image result for ddt biomagnifi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95400"/>
            <a:ext cx="4267200" cy="4173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substances that </a:t>
            </a:r>
            <a:r>
              <a:rPr lang="en-US" dirty="0" err="1" smtClean="0"/>
              <a:t>biomagnify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 dirty="0"/>
              <a:t>polychlorinated biphenyls (PCBs</a:t>
            </a:r>
            <a:r>
              <a:rPr lang="en-US" dirty="0" smtClean="0"/>
              <a:t>) – used in coolant liquids in the U.S., but banned in 1979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 The illustration is a graph that plots total PCBs in micrograms per gram of dry weight versus nitrogen-15 enrichment, shows that PCBs become increasingly concentrated at higher trophic levels. The slope of the graph becomes increasingly steep from phytoplankton (the primary consumer) to walleye (the tertiary consumer)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600200"/>
            <a:ext cx="4572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Other substances that </a:t>
            </a:r>
            <a:r>
              <a:rPr lang="en-US" dirty="0" err="1" smtClean="0"/>
              <a:t>biomagnify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525963"/>
          </a:xfrm>
        </p:spPr>
        <p:txBody>
          <a:bodyPr/>
          <a:lstStyle/>
          <a:p>
            <a:r>
              <a:rPr lang="en-US" sz="2400" dirty="0" smtClean="0"/>
              <a:t>Heavy metals like mercury and cadmium in certain types of seafood</a:t>
            </a:r>
          </a:p>
          <a:p>
            <a:r>
              <a:rPr lang="en-US" sz="2400" dirty="0" smtClean="0"/>
              <a:t>Of particular concern for children and pregnant women</a:t>
            </a:r>
          </a:p>
          <a:p>
            <a:endParaRPr lang="en-US" dirty="0"/>
          </a:p>
        </p:txBody>
      </p:sp>
      <p:pic>
        <p:nvPicPr>
          <p:cNvPr id="36866" name="Picture 2" descr="Image result for fish high vs low in mercu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438400"/>
            <a:ext cx="6934200" cy="3900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can we determine the stability of a community?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High species diversity (biodiversity) in a community </a:t>
            </a:r>
            <a:r>
              <a:rPr lang="en-US" sz="2200" dirty="0" smtClean="0">
                <a:sym typeface="Wingdings" pitchFamily="2" charset="2"/>
              </a:rPr>
              <a:t> less vulnerable to ecosystem disturbances</a:t>
            </a:r>
          </a:p>
          <a:p>
            <a:r>
              <a:rPr lang="en-US" sz="2200" dirty="0" smtClean="0">
                <a:sym typeface="Wingdings" pitchFamily="2" charset="2"/>
              </a:rPr>
              <a:t>Factors that affect species diversity = species richness (number of species) and relative abundance (% of the total organisms in the community that are from each species) </a:t>
            </a:r>
          </a:p>
          <a:p>
            <a:r>
              <a:rPr lang="en-US" sz="2200" dirty="0" smtClean="0">
                <a:sym typeface="Wingdings" pitchFamily="2" charset="2"/>
              </a:rPr>
              <a:t>High species richness and even relative abundance  high species diversity </a:t>
            </a:r>
          </a:p>
          <a:p>
            <a:r>
              <a:rPr lang="en-US" sz="2200" dirty="0" smtClean="0">
                <a:sym typeface="Wingdings" pitchFamily="2" charset="2"/>
              </a:rPr>
              <a:t>Species richness tends to be higher near the equator (more consistent  climate + warm and moist for producers) </a:t>
            </a:r>
          </a:p>
          <a:p>
            <a:pPr>
              <a:buNone/>
            </a:pPr>
            <a:endParaRPr lang="en-US" sz="2400" dirty="0" smtClean="0">
              <a:sym typeface="Wingdings" pitchFamily="2" charset="2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338" y="3657600"/>
            <a:ext cx="6943262" cy="274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different species interact within a community?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Symbiosis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Mutualism, Commensalism, </a:t>
            </a:r>
            <a:r>
              <a:rPr lang="en-US" dirty="0" err="1" smtClean="0"/>
              <a:t>Ammensalism</a:t>
            </a:r>
            <a:r>
              <a:rPr lang="en-US" dirty="0" smtClean="0"/>
              <a:t>, Parasitism, Predation, Competition</a:t>
            </a:r>
          </a:p>
          <a:p>
            <a:r>
              <a:rPr lang="en-US" dirty="0" smtClean="0"/>
              <a:t>Types of Competition: </a:t>
            </a:r>
            <a:r>
              <a:rPr lang="en-US" dirty="0" err="1" smtClean="0"/>
              <a:t>Intraspecific</a:t>
            </a:r>
            <a:r>
              <a:rPr lang="en-US" dirty="0" smtClean="0"/>
              <a:t> vs. </a:t>
            </a:r>
            <a:r>
              <a:rPr lang="en-US" dirty="0" err="1" smtClean="0"/>
              <a:t>interspecific</a:t>
            </a:r>
            <a:endParaRPr lang="en-US" dirty="0" smtClean="0"/>
          </a:p>
          <a:p>
            <a:r>
              <a:rPr lang="en-US" dirty="0" smtClean="0"/>
              <a:t>Competitive Exclusion Principle (when niches of two species fully overlap, one species will go extinct)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Resource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05800" cy="4525963"/>
          </a:xfrm>
        </p:spPr>
        <p:txBody>
          <a:bodyPr/>
          <a:lstStyle/>
          <a:p>
            <a:r>
              <a:rPr lang="en-US" dirty="0" smtClean="0"/>
              <a:t>When species use different parts of a resource to avoid competing directly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09800"/>
            <a:ext cx="7696200" cy="38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Resource Partitioning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93010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define a species’ role within a community?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Are some species more important than others within a community?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Dominant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45720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species that is so abundant that it has the highest biomass </a:t>
            </a:r>
            <a:r>
              <a:rPr lang="en-US" dirty="0" smtClean="0"/>
              <a:t>of </a:t>
            </a:r>
            <a:r>
              <a:rPr lang="en-US" dirty="0"/>
              <a:t>any species in the </a:t>
            </a:r>
            <a:r>
              <a:rPr lang="en-US" dirty="0" smtClean="0"/>
              <a:t>community</a:t>
            </a:r>
          </a:p>
          <a:p>
            <a:r>
              <a:rPr lang="en-US" dirty="0" smtClean="0"/>
              <a:t>In terrestrial ecosystems, dominant species are always primary producers</a:t>
            </a:r>
          </a:p>
          <a:p>
            <a:r>
              <a:rPr lang="en-US" dirty="0" smtClean="0"/>
              <a:t>Removal of a dominant species </a:t>
            </a:r>
            <a:r>
              <a:rPr lang="en-US" dirty="0" smtClean="0">
                <a:sym typeface="Wingdings" pitchFamily="2" charset="2"/>
              </a:rPr>
              <a:t> decreased biodiversity within community </a:t>
            </a:r>
            <a:endParaRPr lang="en-US" dirty="0" smtClean="0"/>
          </a:p>
          <a:p>
            <a:r>
              <a:rPr lang="en-US" dirty="0" smtClean="0"/>
              <a:t>American chestnut trees in eastern North American forests were all killed by a fungus by 1950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seven species of insects killed</a:t>
            </a:r>
            <a:endParaRPr lang="en-US" dirty="0"/>
          </a:p>
        </p:txBody>
      </p:sp>
      <p:pic>
        <p:nvPicPr>
          <p:cNvPr id="39938" name="Picture 2" descr="Image result for american chestnut tree fung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066800"/>
            <a:ext cx="3812693" cy="5119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Keystone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the most abundant species, but they have an important ecological role</a:t>
            </a:r>
          </a:p>
          <a:p>
            <a:r>
              <a:rPr lang="en-US" dirty="0" smtClean="0"/>
              <a:t>Ex: Sea otters in British Columbia’s coastal kelp forest trapped and killed for fur </a:t>
            </a:r>
            <a:r>
              <a:rPr lang="en-US" dirty="0" smtClean="0">
                <a:sym typeface="Wingdings" pitchFamily="2" charset="2"/>
              </a:rPr>
              <a:t> sea urchins increase  kelp decreases and fish that depend on kelp decrease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Another keystone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4102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Prairie dog burrows killed as “pests” in western grasslands of North America </a:t>
            </a:r>
            <a:r>
              <a:rPr lang="en-US" sz="2400" dirty="0" smtClean="0">
                <a:sym typeface="Wingdings" pitchFamily="2" charset="2"/>
              </a:rPr>
              <a:t> their burrow networks (dog towns) cannot be used for…</a:t>
            </a:r>
          </a:p>
          <a:p>
            <a:pPr>
              <a:buNone/>
            </a:pPr>
            <a:r>
              <a:rPr lang="en-US" sz="2400" dirty="0">
                <a:sym typeface="Wingdings" pitchFamily="2" charset="2"/>
              </a:rPr>
              <a:t>	</a:t>
            </a:r>
            <a:r>
              <a:rPr lang="en-US" sz="2400" dirty="0" smtClean="0">
                <a:sym typeface="Wingdings" pitchFamily="2" charset="2"/>
              </a:rPr>
              <a:t>-increasing plant diversity</a:t>
            </a:r>
          </a:p>
          <a:p>
            <a:pPr>
              <a:buNone/>
            </a:pPr>
            <a:r>
              <a:rPr lang="en-US" sz="2400" dirty="0" smtClean="0">
                <a:sym typeface="Wingdings" pitchFamily="2" charset="2"/>
              </a:rPr>
              <a:t>	-turning over soil</a:t>
            </a:r>
          </a:p>
          <a:p>
            <a:pPr>
              <a:buNone/>
            </a:pPr>
            <a:r>
              <a:rPr lang="en-US" sz="2400" dirty="0" smtClean="0">
                <a:sym typeface="Wingdings" pitchFamily="2" charset="2"/>
              </a:rPr>
              <a:t>	-increasing the nitrogen content of the soil</a:t>
            </a:r>
          </a:p>
          <a:p>
            <a:pPr>
              <a:buNone/>
            </a:pPr>
            <a:r>
              <a:rPr lang="en-US" sz="2400" dirty="0">
                <a:sym typeface="Wingdings" pitchFamily="2" charset="2"/>
              </a:rPr>
              <a:t>	</a:t>
            </a:r>
            <a:r>
              <a:rPr lang="en-US" sz="2400" dirty="0" smtClean="0">
                <a:sym typeface="Wingdings" pitchFamily="2" charset="2"/>
              </a:rPr>
              <a:t>-allowing deeper water penetration of the soil</a:t>
            </a:r>
          </a:p>
          <a:p>
            <a:pPr>
              <a:buNone/>
            </a:pPr>
            <a:r>
              <a:rPr lang="en-US" sz="2400" dirty="0">
                <a:sym typeface="Wingdings" pitchFamily="2" charset="2"/>
              </a:rPr>
              <a:t>	</a:t>
            </a:r>
            <a:r>
              <a:rPr lang="en-US" sz="2400" dirty="0" smtClean="0">
                <a:sym typeface="Wingdings" pitchFamily="2" charset="2"/>
              </a:rPr>
              <a:t>-homes for other species (ex: black-footed ferret)</a:t>
            </a:r>
          </a:p>
          <a:p>
            <a:endParaRPr lang="en-US" dirty="0"/>
          </a:p>
        </p:txBody>
      </p:sp>
      <p:pic>
        <p:nvPicPr>
          <p:cNvPr id="45062" name="Picture 6" descr="Image result for black footed ferr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886200"/>
            <a:ext cx="3429000" cy="2286000"/>
          </a:xfrm>
          <a:prstGeom prst="rect">
            <a:avLst/>
          </a:prstGeom>
          <a:noFill/>
        </p:spPr>
      </p:pic>
      <p:pic>
        <p:nvPicPr>
          <p:cNvPr id="45064" name="Picture 8" descr="Image result for prairie d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295400"/>
            <a:ext cx="2362199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Image result for prairie dog tow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620000" cy="4183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Niche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441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Total use of and contribution to the biotic and </a:t>
            </a:r>
            <a:r>
              <a:rPr lang="en-US" dirty="0" err="1" smtClean="0"/>
              <a:t>abiotic</a:t>
            </a:r>
            <a:r>
              <a:rPr lang="en-US" dirty="0" smtClean="0"/>
              <a:t> resources in its environment (ex: resources it uses, conditions it tolerates, its behaviors, its affect on other organisms) </a:t>
            </a:r>
          </a:p>
          <a:p>
            <a:endParaRPr lang="en-US" dirty="0"/>
          </a:p>
          <a:p>
            <a:r>
              <a:rPr lang="en-US" dirty="0" smtClean="0"/>
              <a:t>Fundamental vs. realized niche</a:t>
            </a:r>
            <a:endParaRPr lang="en-US" dirty="0"/>
          </a:p>
        </p:txBody>
      </p:sp>
      <p:pic>
        <p:nvPicPr>
          <p:cNvPr id="3074" name="Picture 2" descr="Image result for ecological ni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4191" y="2209800"/>
            <a:ext cx="4549809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is energy transferred within a community?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Food Chains vs. Food Webs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4800600" cy="45259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Trophic</a:t>
            </a:r>
            <a:r>
              <a:rPr lang="en-US" sz="2400" dirty="0" smtClean="0"/>
              <a:t> levels</a:t>
            </a:r>
          </a:p>
          <a:p>
            <a:r>
              <a:rPr lang="en-US" sz="2400" dirty="0" smtClean="0"/>
              <a:t>Some organisms can fill multiple </a:t>
            </a:r>
            <a:r>
              <a:rPr lang="en-US" sz="2400" dirty="0" err="1" smtClean="0"/>
              <a:t>trophic</a:t>
            </a:r>
            <a:r>
              <a:rPr lang="en-US" sz="2400" dirty="0" smtClean="0"/>
              <a:t> levels (ex: squid) </a:t>
            </a:r>
          </a:p>
        </p:txBody>
      </p:sp>
      <p:pic>
        <p:nvPicPr>
          <p:cNvPr id="4" name="Picture 3" descr="53_12FoodChains_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133600"/>
            <a:ext cx="388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53_13AntarcticFoodWeb_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685800"/>
            <a:ext cx="3886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Low </a:t>
            </a:r>
            <a:r>
              <a:rPr lang="en-US" dirty="0" err="1" smtClean="0"/>
              <a:t>Trophic</a:t>
            </a:r>
            <a:r>
              <a:rPr lang="en-US" dirty="0" smtClean="0"/>
              <a:t>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There cannot be consumers beyond the quaternary consumer level due to low </a:t>
            </a:r>
            <a:r>
              <a:rPr lang="en-US" dirty="0" err="1" smtClean="0"/>
              <a:t>trophic</a:t>
            </a:r>
            <a:r>
              <a:rPr lang="en-US" dirty="0" smtClean="0"/>
              <a:t> efficiency</a:t>
            </a:r>
          </a:p>
          <a:p>
            <a:r>
              <a:rPr lang="en-US" dirty="0" smtClean="0"/>
              <a:t>Reasons for low </a:t>
            </a:r>
            <a:r>
              <a:rPr lang="en-US" dirty="0" err="1" smtClean="0"/>
              <a:t>trophic</a:t>
            </a:r>
            <a:r>
              <a:rPr lang="en-US" dirty="0" smtClean="0"/>
              <a:t> efficiency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1) Producers use some of the energy they convert into glucose from sunlight during cellular respiration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2) Consumers lose energy from the food they consume during cellular respiration and as waste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3) Not all parts of an organism are consumable and/or digestible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Trophic</a:t>
            </a:r>
            <a:r>
              <a:rPr lang="en-US" dirty="0" smtClean="0"/>
              <a:t> Cascade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32004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drastic increase or decrease in the number of organisms at one </a:t>
            </a:r>
            <a:r>
              <a:rPr lang="en-US" sz="2800" dirty="0" err="1" smtClean="0"/>
              <a:t>trophic</a:t>
            </a:r>
            <a:r>
              <a:rPr lang="en-US" sz="2800" dirty="0" smtClean="0"/>
              <a:t> level will greatly affect organisms at other </a:t>
            </a:r>
            <a:r>
              <a:rPr lang="en-US" sz="2800" dirty="0" err="1" smtClean="0"/>
              <a:t>trophic</a:t>
            </a:r>
            <a:r>
              <a:rPr lang="en-US" sz="2800" dirty="0" smtClean="0"/>
              <a:t> levels</a:t>
            </a:r>
            <a:endParaRPr lang="en-US" sz="2800" dirty="0"/>
          </a:p>
        </p:txBody>
      </p:sp>
      <p:pic>
        <p:nvPicPr>
          <p:cNvPr id="9218" name="Picture 2" descr="Image result for trophic casca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914400"/>
            <a:ext cx="5455266" cy="521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Depicting Low </a:t>
            </a:r>
            <a:r>
              <a:rPr lang="en-US" dirty="0" err="1" smtClean="0"/>
              <a:t>Trophic</a:t>
            </a:r>
            <a:r>
              <a:rPr lang="en-US" dirty="0" smtClean="0"/>
              <a:t>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4038600" cy="4525963"/>
          </a:xfrm>
        </p:spPr>
        <p:txBody>
          <a:bodyPr/>
          <a:lstStyle/>
          <a:p>
            <a:r>
              <a:rPr lang="en-US" sz="2400" b="1" dirty="0" smtClean="0"/>
              <a:t>Pyramid of Production/Productivity (aka Pyramid of Energy): </a:t>
            </a:r>
            <a:r>
              <a:rPr lang="en-US" sz="2400" dirty="0"/>
              <a:t>shows the amount of energy stored in the tissues of organisms on each </a:t>
            </a:r>
            <a:r>
              <a:rPr lang="en-US" sz="2400" dirty="0" err="1"/>
              <a:t>trophic</a:t>
            </a:r>
            <a:r>
              <a:rPr lang="en-US" sz="2400" dirty="0"/>
              <a:t> level, where energy is measured in Joules, kilojoules (aka calories), kilocalories, etc. </a:t>
            </a:r>
          </a:p>
          <a:p>
            <a:endParaRPr lang="en-US" dirty="0"/>
          </a:p>
        </p:txBody>
      </p:sp>
      <p:pic>
        <p:nvPicPr>
          <p:cNvPr id="4" name="Picture 3" descr="54_11NetProductionPyramid_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752600"/>
            <a:ext cx="4724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721</Words>
  <Application>Microsoft Office PowerPoint</Application>
  <PresentationFormat>On-screen Show (4:3)</PresentationFormat>
  <Paragraphs>75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Wingdings</vt:lpstr>
      <vt:lpstr>Office Theme</vt:lpstr>
      <vt:lpstr>Unit 10, Part 3 Notes – Community Ecology</vt:lpstr>
      <vt:lpstr>Community</vt:lpstr>
      <vt:lpstr>How do we define a species’ role within a community?</vt:lpstr>
      <vt:lpstr>Ecological Niche</vt:lpstr>
      <vt:lpstr>How is energy transferred within a community?</vt:lpstr>
      <vt:lpstr>Food Chains vs. Food Webs</vt:lpstr>
      <vt:lpstr>Low Trophic Efficiency</vt:lpstr>
      <vt:lpstr>Trophic Cascade</vt:lpstr>
      <vt:lpstr>Depicting Low Trophic Efficiency</vt:lpstr>
      <vt:lpstr>PowerPoint Presentation</vt:lpstr>
      <vt:lpstr>PowerPoint Presentation</vt:lpstr>
      <vt:lpstr>Phytoplankton</vt:lpstr>
      <vt:lpstr>Zooplankton</vt:lpstr>
      <vt:lpstr>PowerPoint Presentation</vt:lpstr>
      <vt:lpstr>PowerPoint Presentation</vt:lpstr>
      <vt:lpstr>How much energy can photosynthetic producers harvest from sunlight?</vt:lpstr>
      <vt:lpstr>PowerPoint Presentation</vt:lpstr>
      <vt:lpstr>PowerPoint Presentation</vt:lpstr>
      <vt:lpstr>NPP: Variation among Ecosystems</vt:lpstr>
      <vt:lpstr>What are some consequences of food web structure?</vt:lpstr>
      <vt:lpstr>Biomagnification</vt:lpstr>
      <vt:lpstr>Other substances that biomagnify</vt:lpstr>
      <vt:lpstr>Other substances that biomagnify</vt:lpstr>
      <vt:lpstr>How can we determine the stability of a community?</vt:lpstr>
      <vt:lpstr>PowerPoint Presentation</vt:lpstr>
      <vt:lpstr>How do different species interact within a community?</vt:lpstr>
      <vt:lpstr>Types of Symbiosis</vt:lpstr>
      <vt:lpstr>Resource Partitioning</vt:lpstr>
      <vt:lpstr>More Resource Partitioning</vt:lpstr>
      <vt:lpstr>Are some species more important than others within a community?</vt:lpstr>
      <vt:lpstr>Dominant Species</vt:lpstr>
      <vt:lpstr>Keystone Species</vt:lpstr>
      <vt:lpstr>Another keystone species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1, Part 3 Notes – Community Ecology</dc:title>
  <dc:creator>Kate</dc:creator>
  <cp:lastModifiedBy>Olivia Jensen</cp:lastModifiedBy>
  <cp:revision>4</cp:revision>
  <dcterms:created xsi:type="dcterms:W3CDTF">2017-09-10T23:45:34Z</dcterms:created>
  <dcterms:modified xsi:type="dcterms:W3CDTF">2019-04-20T19:20:53Z</dcterms:modified>
</cp:coreProperties>
</file>