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2" r:id="rId11"/>
    <p:sldId id="263" r:id="rId12"/>
    <p:sldId id="267" r:id="rId13"/>
    <p:sldId id="270" r:id="rId14"/>
    <p:sldId id="268" r:id="rId15"/>
    <p:sldId id="269" r:id="rId16"/>
    <p:sldId id="271" r:id="rId17"/>
    <p:sldId id="274" r:id="rId18"/>
    <p:sldId id="275" r:id="rId19"/>
    <p:sldId id="276" r:id="rId20"/>
    <p:sldId id="277" r:id="rId21"/>
    <p:sldId id="278" r:id="rId22"/>
    <p:sldId id="272" r:id="rId23"/>
    <p:sldId id="27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2AB4-5F17-4244-AEC9-F30BE9C80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DC774-4B03-471B-83BD-3AA8E89BA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A413B-E804-4929-B162-B500AA13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7901-07F0-4C38-8B9C-E3441682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A2187-4C7C-4011-8F05-FAD7B6AB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FE46-C82B-4E97-9A34-2747E23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3F9D9-7E5A-42D8-BD96-4A01A1E0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47C-A751-4B31-8A89-27C9CFF5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BC121-E92D-42C5-87D6-907A45A0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53F73-6B9E-4304-8B22-84DAC44E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8846B-F8EF-42EE-9C06-2358C789C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CA0F4-9B68-451E-8E37-68FFABF1D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09DF-8F23-4683-91C2-6A8CCEFF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B6401-9A6D-41A7-8AED-C015AACC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F8143-1AD7-43BD-9F38-E86CDD2D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AC02-8456-41C5-BBB9-D6E1EDC1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F887-9A2C-4398-A833-4993FA2F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45FCA-D4B8-47F0-8E1A-F185B231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4852-6243-4FD4-865C-E79DD766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3641-F566-46F9-B87A-818EEA4A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B8F2-D9A8-40E7-B648-656BEC16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A8B16-29DA-450C-A9F8-AEADC120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1C6CF-2C11-403C-95B3-6D9A6923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134A-6526-446A-BF66-B32E089B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6F10-2784-4F0B-975C-4E986AF3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8F41-534F-446D-81F2-387B20AB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35D-CA9C-4B80-A371-6FF8A600F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FEDDD-96CF-4012-A074-09CBDE93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C2735-60EB-424B-8700-E96CF42B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C9145-D573-4074-87B1-43A16B85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AB9F8-BC62-42EB-81BA-AF50A3B3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C32E-EF86-4826-BCFB-A1CB68AD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29DEC-E875-44B9-BB93-1778A8A2F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35641-0911-4964-92A1-8836AD1DC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AAE32-CBF3-42F8-8546-AEA71B287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68453-105C-41D1-8BAC-6E4A876B0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DCFAC-41B5-492E-B870-D3DFBE72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A9E6F-C531-4055-B0C2-AB8873ED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4D6BB-663E-49D3-B373-2A6C7BCA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49EA-F741-454D-A4F4-355EA8E4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72D58-41F2-47E4-84D1-7C358480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70BF3-3AD3-4DBA-A5BE-78BF8CAE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85457-73CE-4C5E-B678-2CB101F8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161B3-596A-490E-853F-5BC17763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5D351-A8D1-4C7E-A95B-9234E35B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F0B11-56D9-41A2-9464-A511A14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1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FB9F-E2ED-4B4D-B86F-D33952A3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3C8-E1B0-4DFA-8EB4-2283A3F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D0BF3-663D-4692-A35B-2B079B3B8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5D028-5F73-4E68-82D3-93FFF355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582A7-3D93-4595-99BC-BF76A546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FC300-C8AC-421C-B885-3716755C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77D3-72AE-42B1-8CCD-8DCE7FE8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40D99-3B77-4724-829E-DC4F16596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09FF2-F044-4145-890D-E55D4708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90722-F82E-4FB4-9CEA-8A270A90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EE105-2E34-449B-8EB9-0D2540CE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B554F-B80D-46BF-B1D5-9358629C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5BC79-303F-4EBF-97D8-BFE92E41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30FCE-1E02-41E0-825A-3788ED15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CA83-70E7-4F38-A32B-AE08B4246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F227-649D-422B-A9C3-32F000BBEC5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DAF3F-10A3-4131-9545-986D30385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C15-D24F-44FE-ADD2-AAF961ED5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AFB6-36A3-49EB-A0DA-61F238C6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507470/student_view0/chapter3/animation__dna_replication__quiz_1_.html" TargetMode="External"/><Relationship Id="rId2" Type="http://schemas.openxmlformats.org/officeDocument/2006/relationships/hyperlink" Target="https://www.youtube.com/watch?v=Cw8GAPuhAk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hr.nlm.nih.gov/condition/spinocerebellar-ataxia-type-1#diagnosis" TargetMode="External"/><Relationship Id="rId2" Type="http://schemas.openxmlformats.org/officeDocument/2006/relationships/hyperlink" Target="http://media.hhmi.org/hl/03Lect3.html?start=19:41&amp;end=23: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edia.hhmi.org/hl/03Lect3.html?start=19:41&amp;end=23: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ered.mheducation.com/sites/9834092339/student_view0/chapter14/hershey_and_chase_experiment.html" TargetMode="External"/><Relationship Id="rId2" Type="http://schemas.openxmlformats.org/officeDocument/2006/relationships/hyperlink" Target="http://www.dnaftb.org/17/animatio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mheducation.com/sites/9834092339/student_view0/chapter14/meselson_and_stahl_experimen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ighered.mheducation.com/sites/9834092339/student_view0/chapter14/bidirectional_dna_replicat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80A-C64E-479E-82E8-13EA7FFF8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7, </a:t>
            </a:r>
            <a:r>
              <a:rPr lang="en-US" dirty="0"/>
              <a:t>Part </a:t>
            </a:r>
            <a:r>
              <a:rPr lang="en-US" dirty="0" smtClean="0"/>
              <a:t>1 </a:t>
            </a:r>
            <a:r>
              <a:rPr lang="en-US" dirty="0"/>
              <a:t>Notes - 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BD87E-DD82-49A5-A7BC-A122A258A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Biology, Mrs. </a:t>
            </a:r>
            <a:r>
              <a:rPr lang="en-US" dirty="0" smtClean="0"/>
              <a:t>Jensen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39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BF72-3B47-4DF2-AE42-22CCB54B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CD9B-D0E6-4253-A25C-2206ACF4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72339" cy="4351338"/>
          </a:xfrm>
        </p:spPr>
        <p:txBody>
          <a:bodyPr>
            <a:normAutofit/>
          </a:bodyPr>
          <a:lstStyle/>
          <a:p>
            <a:r>
              <a:rPr lang="en-US" sz="3600" dirty="0"/>
              <a:t>Helicase</a:t>
            </a:r>
          </a:p>
          <a:p>
            <a:r>
              <a:rPr lang="en-US" sz="3600" dirty="0"/>
              <a:t>Single-strand binding proteins</a:t>
            </a:r>
          </a:p>
          <a:p>
            <a:r>
              <a:rPr lang="en-US" sz="3600" dirty="0"/>
              <a:t>Topoisomerase</a:t>
            </a:r>
          </a:p>
          <a:p>
            <a:r>
              <a:rPr lang="en-US" sz="3600" dirty="0"/>
              <a:t>Primase</a:t>
            </a:r>
          </a:p>
          <a:p>
            <a:pPr lvl="1"/>
            <a:r>
              <a:rPr lang="en-US" sz="3000" dirty="0"/>
              <a:t>Primer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10AF734-1ACC-4542-AC51-6C3CB59B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39" y="1430303"/>
            <a:ext cx="6427808" cy="3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167D-2389-497C-8E70-88402F42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1068-427E-431F-AB0A-21843B52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polymerase </a:t>
            </a:r>
            <a:r>
              <a:rPr lang="en-US" dirty="0" smtClean="0"/>
              <a:t>III </a:t>
            </a:r>
          </a:p>
          <a:p>
            <a:pPr lvl="1"/>
            <a:r>
              <a:rPr lang="en-US" dirty="0" smtClean="0"/>
              <a:t>Can only build from 5’ -&gt; 3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 reason for this is because it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an only add to the 3’ end of a strand</a:t>
            </a:r>
          </a:p>
          <a:p>
            <a:pPr marL="457200" lvl="1" indent="0">
              <a:buNone/>
            </a:pPr>
            <a:r>
              <a:rPr lang="en-US" dirty="0" smtClean="0"/>
              <a:t>5’ </a:t>
            </a:r>
            <a:r>
              <a:rPr lang="en-US" dirty="0" smtClean="0">
                <a:sym typeface="Wingdings" panose="05000000000000000000" pitchFamily="2" charset="2"/>
              </a:rPr>
              <a:t> 3’ 3’ 3’ 3’ 3’ 3’ </a:t>
            </a:r>
            <a:endParaRPr lang="en-US" dirty="0"/>
          </a:p>
          <a:p>
            <a:r>
              <a:rPr lang="en-US" dirty="0"/>
              <a:t>Leading </a:t>
            </a:r>
            <a:r>
              <a:rPr lang="en-US" dirty="0" smtClean="0"/>
              <a:t>Strand</a:t>
            </a:r>
          </a:p>
          <a:p>
            <a:pPr lvl="1"/>
            <a:r>
              <a:rPr lang="en-US" dirty="0" smtClean="0"/>
              <a:t>Built 5’ </a:t>
            </a:r>
            <a:r>
              <a:rPr lang="en-US" dirty="0" smtClean="0">
                <a:sym typeface="Wingdings" panose="05000000000000000000" pitchFamily="2" charset="2"/>
              </a:rPr>
              <a:t> 3’ </a:t>
            </a:r>
            <a:r>
              <a:rPr lang="en-US" dirty="0" smtClean="0"/>
              <a:t>INTO the replication fork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03D2DDA3-31A7-413C-9CBE-1531E17C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61" y="475961"/>
            <a:ext cx="5237363" cy="59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42E6-D8D8-4258-BF9D-B20D4F44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pic>
        <p:nvPicPr>
          <p:cNvPr id="12290" name="Picture 2" descr="Image result for lagging strand">
            <a:extLst>
              <a:ext uri="{FF2B5EF4-FFF2-40B4-BE49-F238E27FC236}">
                <a16:creationId xmlns:a16="http://schemas.microsoft.com/office/drawing/2014/main" id="{AF5D8FF7-4A0A-46FC-9EE0-75F5D727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42" y="1552177"/>
            <a:ext cx="6406254" cy="48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65753-5CDF-4A1E-A1F0-E8C253C0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Lagging </a:t>
            </a:r>
            <a:r>
              <a:rPr lang="en-US" dirty="0" smtClean="0"/>
              <a:t>Strand</a:t>
            </a:r>
          </a:p>
          <a:p>
            <a:pPr lvl="1"/>
            <a:r>
              <a:rPr lang="en-US" dirty="0" smtClean="0"/>
              <a:t>Builds 5’ </a:t>
            </a:r>
            <a:r>
              <a:rPr lang="en-US" dirty="0" smtClean="0">
                <a:sym typeface="Wingdings" panose="05000000000000000000" pitchFamily="2" charset="2"/>
              </a:rPr>
              <a:t> 3’ OUT OF the replication fork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Okazaki fragments</a:t>
            </a:r>
          </a:p>
          <a:p>
            <a:r>
              <a:rPr lang="en-US" dirty="0" smtClean="0"/>
              <a:t>DNA </a:t>
            </a:r>
            <a:r>
              <a:rPr lang="en-US" dirty="0"/>
              <a:t>polymerase </a:t>
            </a:r>
            <a:r>
              <a:rPr lang="en-US" dirty="0" smtClean="0"/>
              <a:t>I removes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RNA &amp; adds DNA in it’s place</a:t>
            </a:r>
            <a:endParaRPr lang="en-US" dirty="0"/>
          </a:p>
          <a:p>
            <a:r>
              <a:rPr lang="en-US" dirty="0"/>
              <a:t>Ligase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FBDF-1602-415B-B8EF-394BFA5B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39DD3C5E-A0AD-4F0F-B44C-0868D173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50" y="1690688"/>
            <a:ext cx="7987499" cy="42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14E6-DB34-4F65-9409-BBAC067F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vs. Lagging Strand: Close-Up of the Replication Bubble</a:t>
            </a:r>
          </a:p>
        </p:txBody>
      </p:sp>
      <p:pic>
        <p:nvPicPr>
          <p:cNvPr id="9218" name="Picture 2" descr="Image result for leading vs lagging strand">
            <a:extLst>
              <a:ext uri="{FF2B5EF4-FFF2-40B4-BE49-F238E27FC236}">
                <a16:creationId xmlns:a16="http://schemas.microsoft.com/office/drawing/2014/main" id="{06874988-7D24-47C8-BCB5-CCABB4C4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42" y="2045597"/>
            <a:ext cx="6263515" cy="37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087F-A9F6-4D6A-9EC7-68E8C93F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vs. Lagging Strand: View of the Entire Replication </a:t>
            </a:r>
            <a:r>
              <a:rPr lang="en-US" dirty="0" smtClean="0"/>
              <a:t>Bubble – label all 5’ and 3’ ends</a:t>
            </a:r>
            <a:endParaRPr lang="en-US" dirty="0"/>
          </a:p>
        </p:txBody>
      </p:sp>
      <p:pic>
        <p:nvPicPr>
          <p:cNvPr id="10242" name="Picture 2" descr="Image result for leading vs lagging strand">
            <a:extLst>
              <a:ext uri="{FF2B5EF4-FFF2-40B4-BE49-F238E27FC236}">
                <a16:creationId xmlns:a16="http://schemas.microsoft.com/office/drawing/2014/main" id="{9C47DA30-E6AA-41F6-BDD8-6017802C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07" y="1952832"/>
            <a:ext cx="6793602" cy="41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738D-3380-4EFF-9A41-EC70FEB8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 Animations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09B7-3914-4B72-A655-ACA7A71EE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https://www.youtube.com/watch?v=Cw8GAPuhAk4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http://highered.mheducation.com/sites/0072507470/student_view0/chapter3/animation__dna_replication__quiz_1_.html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6E2E-EEE0-4BE6-892F-289D7DDD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0" y="361086"/>
            <a:ext cx="10515600" cy="1325563"/>
          </a:xfrm>
        </p:spPr>
        <p:txBody>
          <a:bodyPr/>
          <a:lstStyle/>
          <a:p>
            <a:r>
              <a:rPr lang="en-US" dirty="0"/>
              <a:t>A genetic disorder relating to DNA replication: SCA1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348A-4B4A-45BC-AA51-F4C3458A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2012881"/>
            <a:ext cx="4683193" cy="4351338"/>
          </a:xfrm>
        </p:spPr>
        <p:txBody>
          <a:bodyPr/>
          <a:lstStyle/>
          <a:p>
            <a:r>
              <a:rPr lang="en-US" dirty="0"/>
              <a:t>Spinocerebellar ataxia type 1</a:t>
            </a:r>
          </a:p>
          <a:p>
            <a:r>
              <a:rPr lang="en-US" dirty="0">
                <a:hlinkClick r:id="rId2"/>
              </a:rPr>
              <a:t>Video of symptoms</a:t>
            </a:r>
            <a:r>
              <a:rPr lang="en-US" dirty="0"/>
              <a:t> (begin at 13:30)</a:t>
            </a:r>
          </a:p>
          <a:p>
            <a:r>
              <a:rPr lang="en-US" dirty="0">
                <a:hlinkClick r:id="rId3"/>
              </a:rPr>
              <a:t>Genetics Home Reference Article</a:t>
            </a:r>
            <a:endParaRPr lang="en-US" dirty="0"/>
          </a:p>
          <a:p>
            <a:r>
              <a:rPr lang="en-US" dirty="0"/>
              <a:t>Affects the cerebellum (coordinates movements related to posture, balance, coordination, and speech)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Image result for cerebellum">
            <a:extLst>
              <a:ext uri="{FF2B5EF4-FFF2-40B4-BE49-F238E27FC236}">
                <a16:creationId xmlns:a16="http://schemas.microsoft.com/office/drawing/2014/main" id="{F59FCD5A-EF23-4388-9DEC-0C81D178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02" y="1840603"/>
            <a:ext cx="54768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EA31-5235-498C-8CA0-30E33060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 Repeats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2396F0-6E95-47E8-BA00-8409BFA3E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704" y="1531661"/>
            <a:ext cx="6479278" cy="44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2673-4255-4DEB-BBDD-7A986367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by DNA Polymerase </a:t>
            </a:r>
            <a:r>
              <a:rPr lang="en-US" dirty="0">
                <a:sym typeface="Wingdings" panose="05000000000000000000" pitchFamily="2" charset="2"/>
              </a:rPr>
              <a:t> more CAG repeats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B0D8-AD6F-4A1D-AAE1-946A6FC6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 </a:t>
            </a:r>
            <a:r>
              <a:rPr lang="en-US" dirty="0"/>
              <a:t>(begin at 22:05)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8F1B-5EE0-4919-8F6A-368C83EA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92" y="1825625"/>
            <a:ext cx="59340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F77C-E316-4BFD-96D7-4D6DA9D1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1924-8655-4DBA-A6E9-CDBEFFC9A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Griffith experiment (</a:t>
            </a:r>
            <a:r>
              <a:rPr lang="en-US" dirty="0">
                <a:hlinkClick r:id="rId2"/>
              </a:rPr>
              <a:t>animation</a:t>
            </a:r>
            <a:r>
              <a:rPr lang="en-US" dirty="0"/>
              <a:t>) </a:t>
            </a:r>
          </a:p>
          <a:p>
            <a:r>
              <a:rPr lang="en-US" dirty="0"/>
              <a:t>Avery, McCarty, and Macleod experiment (same animation as Griffith) </a:t>
            </a:r>
          </a:p>
          <a:p>
            <a:r>
              <a:rPr lang="en-US" dirty="0"/>
              <a:t>Hershey and Chase experiment  (</a:t>
            </a:r>
            <a:r>
              <a:rPr lang="en-US" dirty="0">
                <a:hlinkClick r:id="rId3"/>
              </a:rPr>
              <a:t>animation</a:t>
            </a:r>
            <a:r>
              <a:rPr lang="en-US" dirty="0"/>
              <a:t>) </a:t>
            </a:r>
          </a:p>
          <a:p>
            <a:r>
              <a:rPr lang="en-US" dirty="0"/>
              <a:t>Franklin, Wilkins, Watson, and Crick</a:t>
            </a:r>
          </a:p>
        </p:txBody>
      </p:sp>
    </p:spTree>
    <p:extLst>
      <p:ext uri="{BB962C8B-B14F-4D97-AF65-F5344CB8AC3E}">
        <p14:creationId xmlns:p14="http://schemas.microsoft.com/office/powerpoint/2010/main" val="3023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59E0-9A30-4CD5-A0E7-93C20C60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3090"/>
            <a:ext cx="10515600" cy="1325563"/>
          </a:xfrm>
        </p:spPr>
        <p:txBody>
          <a:bodyPr/>
          <a:lstStyle/>
          <a:p>
            <a:r>
              <a:rPr lang="en-US" dirty="0"/>
              <a:t>Effect on Protein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316A-AFAE-495E-806F-A5103680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5" y="1342680"/>
            <a:ext cx="10515600" cy="4351338"/>
          </a:xfrm>
        </p:spPr>
        <p:txBody>
          <a:bodyPr/>
          <a:lstStyle/>
          <a:p>
            <a:r>
              <a:rPr lang="en-US" dirty="0"/>
              <a:t>Polyglutamine</a:t>
            </a:r>
          </a:p>
        </p:txBody>
      </p:sp>
      <p:pic>
        <p:nvPicPr>
          <p:cNvPr id="15362" name="Picture 2" descr="Image result for sca1">
            <a:extLst>
              <a:ext uri="{FF2B5EF4-FFF2-40B4-BE49-F238E27FC236}">
                <a16:creationId xmlns:a16="http://schemas.microsoft.com/office/drawing/2014/main" id="{34DE12D3-A45D-4065-9E2D-9FCFD1D0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1" y="1342680"/>
            <a:ext cx="6475344" cy="47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54EC06-B2CF-490F-875A-77B1B82D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36" y="590135"/>
            <a:ext cx="6920327" cy="50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EC1F-2BE4-409A-BE7A-860AF400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139838"/>
            <a:ext cx="10515600" cy="1325563"/>
          </a:xfrm>
        </p:spPr>
        <p:txBody>
          <a:bodyPr/>
          <a:lstStyle/>
          <a:p>
            <a:r>
              <a:rPr lang="en-US" dirty="0"/>
              <a:t>Models of DNA Replication</a:t>
            </a:r>
          </a:p>
        </p:txBody>
      </p:sp>
      <p:pic>
        <p:nvPicPr>
          <p:cNvPr id="14338" name="Picture 2" descr="16">
            <a:extLst>
              <a:ext uri="{FF2B5EF4-FFF2-40B4-BE49-F238E27FC236}">
                <a16:creationId xmlns:a16="http://schemas.microsoft.com/office/drawing/2014/main" id="{8BA5C497-EF7A-444E-A8F1-44101F24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50" y="1303476"/>
            <a:ext cx="9010835" cy="49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3F0E-C1AC-4581-A353-689436D9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Meselson and Stahl </a:t>
            </a:r>
            <a:r>
              <a:rPr lang="en-US" dirty="0" smtClean="0"/>
              <a:t>Experiment*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3777-424C-483A-ABA9-64BC31A6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DNA Proofreading &amp; Repair	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DNA Polymerase makes about 1 </a:t>
            </a:r>
            <a:r>
              <a:rPr lang="en-US" sz="3600" dirty="0" smtClean="0"/>
              <a:t>in 100,000 base </a:t>
            </a:r>
            <a:r>
              <a:rPr lang="en-US" sz="3600" dirty="0" smtClean="0"/>
              <a:t>pairing errors (mismatches) </a:t>
            </a:r>
            <a:r>
              <a:rPr lang="en-US" sz="3600" dirty="0" smtClean="0"/>
              <a:t>but then PROOFREADS AS </a:t>
            </a:r>
            <a:r>
              <a:rPr lang="en-US" sz="3600" dirty="0" smtClean="0"/>
              <a:t>IT’S </a:t>
            </a:r>
            <a:r>
              <a:rPr lang="en-US" sz="3600" dirty="0" smtClean="0"/>
              <a:t>BUILDING</a:t>
            </a:r>
          </a:p>
          <a:p>
            <a:pPr lvl="1"/>
            <a:r>
              <a:rPr lang="en-US" sz="3000" dirty="0" smtClean="0"/>
              <a:t>Reduces rate to 1 in 10,000,000,000 base pairs</a:t>
            </a:r>
          </a:p>
          <a:p>
            <a:pPr marL="228600" lvl="1"/>
            <a:r>
              <a:rPr lang="en-US" sz="3600" dirty="0" smtClean="0"/>
              <a:t>Nucleases / exonucleases</a:t>
            </a:r>
            <a:endParaRPr lang="en-US" sz="3600" dirty="0" smtClean="0"/>
          </a:p>
          <a:p>
            <a:pPr marL="22860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gitalcommons.rockefeller.edu/transforming-principle-dna/1008/preview.jpg">
            <a:extLst>
              <a:ext uri="{FF2B5EF4-FFF2-40B4-BE49-F238E27FC236}">
                <a16:creationId xmlns:a16="http://schemas.microsoft.com/office/drawing/2014/main" id="{415BE724-58AA-4130-9581-C6125A3B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781880"/>
            <a:ext cx="7156174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6064-7EEB-442B-BDD8-0C56B35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5" y="-192776"/>
            <a:ext cx="10515600" cy="1325563"/>
          </a:xfrm>
        </p:spPr>
        <p:txBody>
          <a:bodyPr/>
          <a:lstStyle/>
          <a:p>
            <a:r>
              <a:rPr lang="en-US" dirty="0"/>
              <a:t>Avery, McCarty, and Macleod Experiment</a:t>
            </a:r>
          </a:p>
        </p:txBody>
      </p:sp>
      <p:pic>
        <p:nvPicPr>
          <p:cNvPr id="2050" name="Picture 2" descr="Image result for avery mccarty and macleod experiment">
            <a:extLst>
              <a:ext uri="{FF2B5EF4-FFF2-40B4-BE49-F238E27FC236}">
                <a16:creationId xmlns:a16="http://schemas.microsoft.com/office/drawing/2014/main" id="{21F0806A-A6C1-44A9-BBF0-F3D43454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23" y="1001574"/>
            <a:ext cx="5885248" cy="51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781F-88E1-4B6F-8234-014FE8AC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0"/>
            <a:ext cx="10515600" cy="1325563"/>
          </a:xfrm>
        </p:spPr>
        <p:txBody>
          <a:bodyPr/>
          <a:lstStyle/>
          <a:p>
            <a:r>
              <a:rPr lang="en-US" dirty="0"/>
              <a:t>Hershey and Chase Experiment</a:t>
            </a:r>
          </a:p>
        </p:txBody>
      </p:sp>
      <p:pic>
        <p:nvPicPr>
          <p:cNvPr id="3074" name="Picture 2" descr="Image result for hershey chase experiment">
            <a:extLst>
              <a:ext uri="{FF2B5EF4-FFF2-40B4-BE49-F238E27FC236}">
                <a16:creationId xmlns:a16="http://schemas.microsoft.com/office/drawing/2014/main" id="{88204E02-4902-439C-B4DA-6720379C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2" y="1129748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482-3B3E-43F2-9408-4C76D2EF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Franklin, Wilkins, Watson, and Crick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1AAB3-F1F9-44D1-AE1D-214E6665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4" y="2207523"/>
            <a:ext cx="4207053" cy="290781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CAE91DE-D408-48C8-9C0E-AD02023C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45" y="1690688"/>
            <a:ext cx="3252512" cy="19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watson crick and dna">
            <a:extLst>
              <a:ext uri="{FF2B5EF4-FFF2-40B4-BE49-F238E27FC236}">
                <a16:creationId xmlns:a16="http://schemas.microsoft.com/office/drawing/2014/main" id="{A357DDFA-5386-4FDE-A751-B9E68FDB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35" y="2456419"/>
            <a:ext cx="3722451" cy="33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7990-C11C-41F3-A7B5-A17F2A4C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-146637"/>
            <a:ext cx="10515600" cy="1325563"/>
          </a:xfrm>
        </p:spPr>
        <p:txBody>
          <a:bodyPr/>
          <a:lstStyle/>
          <a:p>
            <a:r>
              <a:rPr lang="en-US" b="1" dirty="0"/>
              <a:t>DNA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F3F2-C0A5-49F6-90C4-448A4306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" y="858216"/>
            <a:ext cx="4279663" cy="4351338"/>
          </a:xfrm>
        </p:spPr>
        <p:txBody>
          <a:bodyPr/>
          <a:lstStyle/>
          <a:p>
            <a:r>
              <a:rPr lang="en-US" dirty="0"/>
              <a:t>Any questions from the notes packet</a:t>
            </a:r>
            <a:r>
              <a:rPr lang="en-US" dirty="0" smtClean="0"/>
              <a:t>? Questions </a:t>
            </a:r>
            <a:r>
              <a:rPr lang="en-US" dirty="0" smtClean="0"/>
              <a:t>5-7</a:t>
            </a:r>
          </a:p>
          <a:p>
            <a:r>
              <a:rPr lang="en-US" dirty="0" smtClean="0"/>
              <a:t>nucleotide</a:t>
            </a:r>
            <a:endParaRPr lang="en-US" dirty="0" smtClean="0"/>
          </a:p>
          <a:p>
            <a:r>
              <a:rPr lang="en-US" dirty="0" smtClean="0"/>
              <a:t>5’ vs. 3’ end</a:t>
            </a:r>
          </a:p>
          <a:p>
            <a:r>
              <a:rPr lang="en-US" dirty="0" smtClean="0"/>
              <a:t>antiparallel</a:t>
            </a:r>
          </a:p>
          <a:p>
            <a:r>
              <a:rPr lang="en-US" dirty="0" smtClean="0"/>
              <a:t>Chargaff’s rule</a:t>
            </a:r>
          </a:p>
          <a:p>
            <a:r>
              <a:rPr lang="en-US" dirty="0" smtClean="0"/>
              <a:t>Purines vs. Pyrimidines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16-05-doublehelix">
            <a:extLst>
              <a:ext uri="{FF2B5EF4-FFF2-40B4-BE49-F238E27FC236}">
                <a16:creationId xmlns:a16="http://schemas.microsoft.com/office/drawing/2014/main" id="{54D131D7-3C6C-40CF-AB92-78DE05DB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97" y="1300914"/>
            <a:ext cx="8309803" cy="47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09D2-06DF-4E03-9D7F-5EF7623B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 in 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B03F-216A-4529-B5E3-0A70861E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85"/>
            <a:ext cx="10515600" cy="4351338"/>
          </a:xfrm>
        </p:spPr>
        <p:txBody>
          <a:bodyPr/>
          <a:lstStyle/>
          <a:p>
            <a:r>
              <a:rPr lang="en-US" dirty="0" smtClean="0"/>
              <a:t>1 Origin </a:t>
            </a:r>
            <a:r>
              <a:rPr lang="en-US" dirty="0"/>
              <a:t>of replication</a:t>
            </a:r>
          </a:p>
          <a:p>
            <a:r>
              <a:rPr lang="en-US" dirty="0"/>
              <a:t>Replication bubble</a:t>
            </a:r>
          </a:p>
          <a:p>
            <a:r>
              <a:rPr lang="en-US" dirty="0"/>
              <a:t>Replication fork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Animation</a:t>
            </a:r>
            <a:endParaRPr lang="en-US" dirty="0"/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90CD9A59-D407-4E95-91FB-70D9E980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7" y="1605585"/>
            <a:ext cx="6961645" cy="41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DB87-1229-4103-8CFE-DDCFF9E2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123687"/>
            <a:ext cx="10515600" cy="1325563"/>
          </a:xfrm>
        </p:spPr>
        <p:txBody>
          <a:bodyPr/>
          <a:lstStyle/>
          <a:p>
            <a:r>
              <a:rPr lang="en-US" dirty="0"/>
              <a:t>DNA Replication in </a:t>
            </a:r>
            <a:r>
              <a:rPr lang="en-US" dirty="0" smtClean="0"/>
              <a:t>Eukaryotes - #8</a:t>
            </a:r>
            <a:endParaRPr lang="en-US" dirty="0"/>
          </a:p>
        </p:txBody>
      </p:sp>
      <p:pic>
        <p:nvPicPr>
          <p:cNvPr id="7170" name="Picture 1">
            <a:extLst>
              <a:ext uri="{FF2B5EF4-FFF2-40B4-BE49-F238E27FC236}">
                <a16:creationId xmlns:a16="http://schemas.microsoft.com/office/drawing/2014/main" id="{9534F461-2CA5-4BC8-B701-201AAA09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04" y="1197459"/>
            <a:ext cx="7776645" cy="47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367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Unit 7, Part 1 Notes - DNA</vt:lpstr>
      <vt:lpstr>DNA History</vt:lpstr>
      <vt:lpstr>PowerPoint Presentation</vt:lpstr>
      <vt:lpstr>Avery, McCarty, and Macleod Experiment</vt:lpstr>
      <vt:lpstr>Hershey and Chase Experiment</vt:lpstr>
      <vt:lpstr>Franklin, Wilkins, Watson, and Crick</vt:lpstr>
      <vt:lpstr>DNA Structure</vt:lpstr>
      <vt:lpstr>DNA Replication in Bacteria</vt:lpstr>
      <vt:lpstr>DNA Replication in Eukaryotes - #8</vt:lpstr>
      <vt:lpstr>DNA Replication</vt:lpstr>
      <vt:lpstr>DNA Replication</vt:lpstr>
      <vt:lpstr>DNA Replication</vt:lpstr>
      <vt:lpstr>DNA Replication</vt:lpstr>
      <vt:lpstr>Leading vs. Lagging Strand: Close-Up of the Replication Bubble</vt:lpstr>
      <vt:lpstr>Leading vs. Lagging Strand: View of the Entire Replication Bubble – label all 5’ and 3’ ends</vt:lpstr>
      <vt:lpstr>DNA Replication Animations</vt:lpstr>
      <vt:lpstr>A genetic disorder relating to DNA replication: SCA1</vt:lpstr>
      <vt:lpstr>CAG Repeats</vt:lpstr>
      <vt:lpstr>Slip by DNA Polymerase  more CAG repeats</vt:lpstr>
      <vt:lpstr>Effect on Protein </vt:lpstr>
      <vt:lpstr>PowerPoint Presentation</vt:lpstr>
      <vt:lpstr>Models of DNA Replication</vt:lpstr>
      <vt:lpstr>Meselson and Stahl Experiment*</vt:lpstr>
      <vt:lpstr>DNA Proofreading &amp; Repair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Krouse</dc:creator>
  <cp:lastModifiedBy>Olivia Jensen</cp:lastModifiedBy>
  <cp:revision>17</cp:revision>
  <dcterms:created xsi:type="dcterms:W3CDTF">2018-02-05T00:59:02Z</dcterms:created>
  <dcterms:modified xsi:type="dcterms:W3CDTF">2019-02-19T14:14:57Z</dcterms:modified>
</cp:coreProperties>
</file>