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38AB7-BC9A-461B-9F8C-B0D2CD912519}"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165904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8AB7-BC9A-461B-9F8C-B0D2CD912519}"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48103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8AB7-BC9A-461B-9F8C-B0D2CD912519}"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127465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8AB7-BC9A-461B-9F8C-B0D2CD912519}"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317753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B38AB7-BC9A-461B-9F8C-B0D2CD912519}"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343577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38AB7-BC9A-461B-9F8C-B0D2CD912519}"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45004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38AB7-BC9A-461B-9F8C-B0D2CD912519}" type="datetimeFigureOut">
              <a:rPr lang="en-US" smtClean="0"/>
              <a:t>11/16/2018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136126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38AB7-BC9A-461B-9F8C-B0D2CD912519}" type="datetimeFigureOut">
              <a:rPr lang="en-US" smtClean="0"/>
              <a:t>11/16/2018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124072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38AB7-BC9A-461B-9F8C-B0D2CD912519}" type="datetimeFigureOut">
              <a:rPr lang="en-US" smtClean="0"/>
              <a:t>11/16/2018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262044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B38AB7-BC9A-461B-9F8C-B0D2CD912519}"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396551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B38AB7-BC9A-461B-9F8C-B0D2CD912519}"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570DD-6348-4693-9BC1-D0AA65CAEFA9}" type="slidenum">
              <a:rPr lang="en-US" smtClean="0"/>
              <a:t>‹#›</a:t>
            </a:fld>
            <a:endParaRPr lang="en-US"/>
          </a:p>
        </p:txBody>
      </p:sp>
    </p:spTree>
    <p:extLst>
      <p:ext uri="{BB962C8B-B14F-4D97-AF65-F5344CB8AC3E}">
        <p14:creationId xmlns:p14="http://schemas.microsoft.com/office/powerpoint/2010/main" val="186502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38AB7-BC9A-461B-9F8C-B0D2CD912519}" type="datetimeFigureOut">
              <a:rPr lang="en-US" smtClean="0"/>
              <a:t>11/16/2018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570DD-6348-4693-9BC1-D0AA65CAEFA9}" type="slidenum">
              <a:rPr lang="en-US" smtClean="0"/>
              <a:t>‹#›</a:t>
            </a:fld>
            <a:endParaRPr lang="en-US"/>
          </a:p>
        </p:txBody>
      </p:sp>
    </p:spTree>
    <p:extLst>
      <p:ext uri="{BB962C8B-B14F-4D97-AF65-F5344CB8AC3E}">
        <p14:creationId xmlns:p14="http://schemas.microsoft.com/office/powerpoint/2010/main" val="155961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Exceptions to Normal Photosynthesis</a:t>
            </a:r>
            <a:endParaRPr lang="en-US" dirty="0"/>
          </a:p>
        </p:txBody>
      </p:sp>
      <p:sp>
        <p:nvSpPr>
          <p:cNvPr id="3" name="Subtitle 2"/>
          <p:cNvSpPr>
            <a:spLocks noGrp="1"/>
          </p:cNvSpPr>
          <p:nvPr>
            <p:ph type="subTitle" idx="1"/>
          </p:nvPr>
        </p:nvSpPr>
        <p:spPr/>
        <p:txBody>
          <a:bodyPr/>
          <a:lstStyle/>
          <a:p>
            <a:r>
              <a:rPr lang="en-US" dirty="0" smtClean="0"/>
              <a:t>Unit 3 Part 3</a:t>
            </a:r>
            <a:endParaRPr lang="en-US" dirty="0"/>
          </a:p>
        </p:txBody>
      </p:sp>
    </p:spTree>
    <p:extLst>
      <p:ext uri="{BB962C8B-B14F-4D97-AF65-F5344CB8AC3E}">
        <p14:creationId xmlns:p14="http://schemas.microsoft.com/office/powerpoint/2010/main" val="2209863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1302" y="240891"/>
            <a:ext cx="7546259" cy="1320800"/>
          </a:xfrm>
        </p:spPr>
        <p:txBody>
          <a:bodyPr/>
          <a:lstStyle/>
          <a:p>
            <a:r>
              <a:rPr lang="en-US" u="sng" dirty="0" smtClean="0"/>
              <a:t>Cross Section of a Leaf</a:t>
            </a:r>
            <a:endParaRPr lang="en-US" u="sng" dirty="0"/>
          </a:p>
        </p:txBody>
      </p:sp>
      <p:pic>
        <p:nvPicPr>
          <p:cNvPr id="1028" name="Picture 4" descr="Image result for cross section of a le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4638" y="1419907"/>
            <a:ext cx="8814827" cy="4870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195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Photorespiration = super bad for plants!!</a:t>
            </a:r>
            <a:endParaRPr lang="en-US" dirty="0"/>
          </a:p>
        </p:txBody>
      </p:sp>
      <p:sp>
        <p:nvSpPr>
          <p:cNvPr id="3" name="Content Placeholder 2"/>
          <p:cNvSpPr>
            <a:spLocks noGrp="1"/>
          </p:cNvSpPr>
          <p:nvPr>
            <p:ph idx="1"/>
          </p:nvPr>
        </p:nvSpPr>
        <p:spPr>
          <a:xfrm>
            <a:off x="2133599" y="2160591"/>
            <a:ext cx="7236543" cy="3880773"/>
          </a:xfrm>
        </p:spPr>
        <p:txBody>
          <a:bodyPr>
            <a:normAutofit/>
          </a:bodyPr>
          <a:lstStyle/>
          <a:p>
            <a:r>
              <a:rPr lang="en-US" sz="2400" dirty="0"/>
              <a:t>Both O2 and CO2 fit the active site of Rubisco (O2 is a </a:t>
            </a:r>
            <a:r>
              <a:rPr lang="en-US" sz="2400" u="sng" dirty="0"/>
              <a:t>competitive inhibitor</a:t>
            </a:r>
            <a:r>
              <a:rPr lang="en-US" sz="2400" dirty="0"/>
              <a:t>!!!)</a:t>
            </a:r>
          </a:p>
          <a:p>
            <a:r>
              <a:rPr lang="en-US" sz="2400" dirty="0"/>
              <a:t>Remember, Rubisco is supposed to fix CO2 to </a:t>
            </a:r>
            <a:r>
              <a:rPr lang="en-US" sz="2400" dirty="0" err="1"/>
              <a:t>RuBP</a:t>
            </a:r>
            <a:endParaRPr lang="en-US" sz="2400" dirty="0"/>
          </a:p>
          <a:p>
            <a:r>
              <a:rPr lang="en-US" sz="2400" dirty="0"/>
              <a:t>When O2 bonds to Rubisco, it is called photorespiration</a:t>
            </a:r>
          </a:p>
          <a:p>
            <a:r>
              <a:rPr lang="en-US" sz="2400" dirty="0"/>
              <a:t>If O2 goes into the active site of Rubisco, no CO2 can be used to build glucose</a:t>
            </a:r>
          </a:p>
          <a:p>
            <a:pPr lvl="1"/>
            <a:r>
              <a:rPr lang="en-US" dirty="0"/>
              <a:t>NO glucose = NO growth</a:t>
            </a:r>
            <a:endParaRPr lang="en-US" dirty="0"/>
          </a:p>
        </p:txBody>
      </p:sp>
    </p:spTree>
    <p:extLst>
      <p:ext uri="{BB962C8B-B14F-4D97-AF65-F5344CB8AC3E}">
        <p14:creationId xmlns:p14="http://schemas.microsoft.com/office/powerpoint/2010/main" val="254113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674775" y="1126089"/>
            <a:ext cx="6419850" cy="4257675"/>
          </a:xfrm>
          <a:prstGeom prst="rect">
            <a:avLst/>
          </a:prstGeom>
        </p:spPr>
      </p:pic>
      <p:pic>
        <p:nvPicPr>
          <p:cNvPr id="3076" name="Picture 4" descr="http://godfatherpolitics.com/wp-content/uploads/2013/04/skull-cross-bones-dang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1" y="-27992"/>
            <a:ext cx="2102497" cy="15768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7" name="Picture 4" descr="http://godfatherpolitics.com/wp-content/uploads/2013/04/skull-cross-bones-dang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3450" y="1"/>
            <a:ext cx="2102497" cy="15768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8" name="Picture 4" descr="http://godfatherpolitics.com/wp-content/uploads/2013/04/skull-cross-bones-dang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5290458"/>
            <a:ext cx="2102497" cy="15768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9" name="Picture 4" descr="http://godfatherpolitics.com/wp-content/uploads/2013/04/skull-cross-bones-dang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34874" y="5203372"/>
            <a:ext cx="2102497" cy="15768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298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25" y="152400"/>
            <a:ext cx="10522424" cy="1320800"/>
          </a:xfrm>
        </p:spPr>
        <p:txBody>
          <a:bodyPr>
            <a:normAutofit/>
          </a:bodyPr>
          <a:lstStyle/>
          <a:p>
            <a:r>
              <a:rPr lang="en-US" sz="4000" b="1" u="sng" dirty="0"/>
              <a:t>How different plants deal with photorespiration</a:t>
            </a:r>
            <a:endParaRPr lang="en-US" sz="4000" b="1" u="sng" dirty="0"/>
          </a:p>
        </p:txBody>
      </p:sp>
      <p:sp>
        <p:nvSpPr>
          <p:cNvPr id="3" name="Content Placeholder 2"/>
          <p:cNvSpPr>
            <a:spLocks noGrp="1"/>
          </p:cNvSpPr>
          <p:nvPr>
            <p:ph idx="1"/>
          </p:nvPr>
        </p:nvSpPr>
        <p:spPr>
          <a:xfrm>
            <a:off x="409433" y="1473200"/>
            <a:ext cx="11668835" cy="5766619"/>
          </a:xfrm>
        </p:spPr>
        <p:txBody>
          <a:bodyPr>
            <a:noAutofit/>
          </a:bodyPr>
          <a:lstStyle/>
          <a:p>
            <a:r>
              <a:rPr lang="en-US" sz="2600" b="1" u="sng" dirty="0"/>
              <a:t>C3 plants (most plants</a:t>
            </a:r>
            <a:r>
              <a:rPr lang="en-US" sz="2600" dirty="0"/>
              <a:t>): These plants leave their stomata open all the time, but to deal with photorespiration they just have massive amounts of the enzyme Rubisco. That way, even if half of the Rubisco are made useless by photorespiration, there are still enough Rubisco to make sufficient levels of glucose.</a:t>
            </a:r>
          </a:p>
          <a:p>
            <a:r>
              <a:rPr lang="en-US" sz="2600" b="1" u="sng" dirty="0"/>
              <a:t>C4 plants (corns, tropical grasses):</a:t>
            </a:r>
            <a:r>
              <a:rPr lang="en-US" sz="2600" dirty="0"/>
              <a:t> These plants </a:t>
            </a:r>
            <a:r>
              <a:rPr lang="en-US" sz="2600" b="1" u="sng" dirty="0"/>
              <a:t>separate where </a:t>
            </a:r>
            <a:r>
              <a:rPr lang="en-US" sz="2600" dirty="0"/>
              <a:t>carbon fixation and the rest of the Calvin Cycle happen. CO2 is fixed in a mesophyll cell in the leaf, and the rest of the Calvin Cycle happens in a bundle sheath cell (away from O2).</a:t>
            </a:r>
          </a:p>
          <a:p>
            <a:r>
              <a:rPr lang="en-US" sz="2600" b="1" u="sng" dirty="0"/>
              <a:t>CAM plants (succulents, desert plants): </a:t>
            </a:r>
            <a:r>
              <a:rPr lang="en-US" sz="2600" dirty="0"/>
              <a:t>These plants </a:t>
            </a:r>
            <a:r>
              <a:rPr lang="en-US" sz="2600" b="1" u="sng" dirty="0"/>
              <a:t>separate when </a:t>
            </a:r>
            <a:r>
              <a:rPr lang="en-US" sz="2600" dirty="0"/>
              <a:t>carbon fixation and the rest of the Calvin Cycle happen. Since stomata must stay shut during the day (to not lose water) lots of oxygen builds up, so photorespiration is very likely. The Calvin Cycle only happens during the night in these plants when the stomata are open and O2 can leave the cell.</a:t>
            </a:r>
            <a:endParaRPr lang="en-US" sz="2600" dirty="0"/>
          </a:p>
        </p:txBody>
      </p:sp>
    </p:spTree>
    <p:extLst>
      <p:ext uri="{BB962C8B-B14F-4D97-AF65-F5344CB8AC3E}">
        <p14:creationId xmlns:p14="http://schemas.microsoft.com/office/powerpoint/2010/main" val="120834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Image result for C3, C4, C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8455" y="235308"/>
            <a:ext cx="8462505" cy="5959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899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373626"/>
            <a:ext cx="8121447" cy="909484"/>
          </a:xfrm>
        </p:spPr>
        <p:txBody>
          <a:bodyPr>
            <a:normAutofit fontScale="90000"/>
          </a:bodyPr>
          <a:lstStyle/>
          <a:p>
            <a:r>
              <a:rPr lang="en-US" dirty="0" smtClean="0"/>
              <a:t>Exceptions to Normal Photosynthesis</a:t>
            </a:r>
            <a:endParaRPr lang="en-US" dirty="0"/>
          </a:p>
        </p:txBody>
      </p:sp>
      <p:pic>
        <p:nvPicPr>
          <p:cNvPr id="1026" name="Picture 2" descr="http://image.slidesharecdn.com/c3c4andcamplants-131111153555-phpapp02/95/ap-bio-ch-10-c3-c4-and-cam-plants-27-638.jpg?cb=13841843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190" y="1119239"/>
            <a:ext cx="7121700" cy="5346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01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cam-150114051340-conversion-gate01/95/cam-pathway-8-638.jpg?cb=14212126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380" y="84650"/>
            <a:ext cx="8720552" cy="654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051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Exceptions to Normal Photosynthesis</vt:lpstr>
      <vt:lpstr>Cross Section of a Leaf</vt:lpstr>
      <vt:lpstr>Photorespiration = super bad for plants!!</vt:lpstr>
      <vt:lpstr>PowerPoint Presentation</vt:lpstr>
      <vt:lpstr>How different plants deal with photorespiration</vt:lpstr>
      <vt:lpstr>PowerPoint Presentation</vt:lpstr>
      <vt:lpstr>Exceptions to Normal Photosynthesis</vt:lpstr>
      <vt:lpstr>PowerPoint Presentation</vt:lpstr>
    </vt:vector>
  </TitlesOfParts>
  <Company>Prince William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Exceptions to Normal Photosynthesis</dc:title>
  <dc:creator>Olivia Jensen</dc:creator>
  <cp:lastModifiedBy>Olivia Jensen</cp:lastModifiedBy>
  <cp:revision>1</cp:revision>
  <dcterms:created xsi:type="dcterms:W3CDTF">2018-11-16T17:36:15Z</dcterms:created>
  <dcterms:modified xsi:type="dcterms:W3CDTF">2018-11-16T17:36:27Z</dcterms:modified>
</cp:coreProperties>
</file>