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 Part 4 – A Brief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Cells (lymphocytes)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931328" cy="4087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HUMORAL IMMUNITY</a:t>
            </a:r>
            <a:r>
              <a:rPr lang="en-US" sz="2400" dirty="0" smtClean="0"/>
              <a:t>: patrols the liquids (“humors”) of the body &amp; </a:t>
            </a:r>
            <a:r>
              <a:rPr lang="en-US" sz="2400" dirty="0" smtClean="0"/>
              <a:t>neutralize</a:t>
            </a:r>
            <a:r>
              <a:rPr lang="en-US" sz="2400" dirty="0" smtClean="0"/>
              <a:t> </a:t>
            </a:r>
            <a:r>
              <a:rPr lang="en-US" sz="2400" dirty="0" smtClean="0"/>
              <a:t>naked/free-floating pathogens</a:t>
            </a:r>
          </a:p>
          <a:p>
            <a:r>
              <a:rPr lang="en-US" sz="2400" b="1" dirty="0" smtClean="0"/>
              <a:t>PURPOSE OF B CELLS</a:t>
            </a:r>
            <a:r>
              <a:rPr lang="en-US" sz="2400" dirty="0" smtClean="0"/>
              <a:t>: create </a:t>
            </a:r>
            <a:r>
              <a:rPr lang="en-US" sz="2400" b="1" u="sng" dirty="0" smtClean="0"/>
              <a:t>ANTIBODIES</a:t>
            </a:r>
            <a:r>
              <a:rPr lang="en-US" sz="2400" dirty="0" smtClean="0"/>
              <a:t> (Y-shaped proteins that bind to </a:t>
            </a:r>
            <a:r>
              <a:rPr lang="en-US" sz="2400" b="1" i="1" dirty="0" smtClean="0"/>
              <a:t>specific </a:t>
            </a:r>
            <a:r>
              <a:rPr lang="en-US" sz="2400" dirty="0" smtClean="0"/>
              <a:t>pathogens and cause them to clump together)</a:t>
            </a:r>
          </a:p>
          <a:p>
            <a:pPr lvl="1"/>
            <a:r>
              <a:rPr lang="en-US" sz="2200" b="1" dirty="0" smtClean="0">
                <a:solidFill>
                  <a:schemeClr val="accent1"/>
                </a:solidFill>
              </a:rPr>
              <a:t>Plasma B Cells </a:t>
            </a:r>
            <a:r>
              <a:rPr lang="en-US" sz="2200" dirty="0" smtClean="0"/>
              <a:t>= actively making antibodies that </a:t>
            </a:r>
            <a:r>
              <a:rPr lang="en-US" sz="2200" dirty="0" smtClean="0"/>
              <a:t>match </a:t>
            </a:r>
            <a:r>
              <a:rPr lang="en-US" sz="2200" dirty="0" smtClean="0"/>
              <a:t>the pathogen presented by the APC</a:t>
            </a:r>
          </a:p>
          <a:p>
            <a:pPr lvl="1"/>
            <a:r>
              <a:rPr lang="en-US" sz="2200" b="1" dirty="0" smtClean="0">
                <a:solidFill>
                  <a:schemeClr val="accent1"/>
                </a:solidFill>
              </a:rPr>
              <a:t>Memory B Cells </a:t>
            </a:r>
            <a:r>
              <a:rPr lang="en-US" sz="2200" dirty="0" smtClean="0"/>
              <a:t>= “powered down robots” ready to go for the next infection. They don’t do anything during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infection, but quickly convert to plasma B cells upon a “return” of the </a:t>
            </a:r>
            <a:r>
              <a:rPr lang="en-US" sz="2200" dirty="0" smtClean="0"/>
              <a:t>pathogen so antibodies can be made right away.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61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00" y="1371600"/>
            <a:ext cx="10571998" cy="4571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4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Cells (lymphocytes)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222287"/>
            <a:ext cx="11544300" cy="4087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CELL-MEDIATED IMMUNITY</a:t>
            </a:r>
            <a:r>
              <a:rPr lang="en-US" sz="2400" dirty="0" smtClean="0"/>
              <a:t>: regulates destruction of cells already infected</a:t>
            </a:r>
          </a:p>
          <a:p>
            <a:r>
              <a:rPr lang="en-US" sz="2400" b="1" dirty="0" smtClean="0"/>
              <a:t>PURPOSE OF T CELLS</a:t>
            </a:r>
            <a:r>
              <a:rPr lang="en-US" sz="2400" dirty="0" smtClean="0"/>
              <a:t>: find and kill cells that have been infected</a:t>
            </a:r>
          </a:p>
          <a:p>
            <a:pPr lvl="1"/>
            <a:r>
              <a:rPr lang="en-US" sz="2200" b="1" dirty="0" smtClean="0">
                <a:solidFill>
                  <a:schemeClr val="accent1"/>
                </a:solidFill>
              </a:rPr>
              <a:t>Active Cytotoxic/Killer </a:t>
            </a:r>
            <a:r>
              <a:rPr lang="en-US" sz="2200" b="1" dirty="0">
                <a:solidFill>
                  <a:schemeClr val="accent1"/>
                </a:solidFill>
              </a:rPr>
              <a:t>T</a:t>
            </a:r>
            <a:r>
              <a:rPr lang="en-US" sz="2200" b="1" dirty="0" smtClean="0">
                <a:solidFill>
                  <a:schemeClr val="accent1"/>
                </a:solidFill>
              </a:rPr>
              <a:t> Cells </a:t>
            </a:r>
            <a:r>
              <a:rPr lang="en-US" sz="2200" dirty="0" smtClean="0"/>
              <a:t>= bind to antigens displayed on the infected body cells and release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perforins</a:t>
            </a:r>
            <a:r>
              <a:rPr lang="en-US" sz="2200" i="1" dirty="0" smtClean="0"/>
              <a:t> </a:t>
            </a:r>
            <a:r>
              <a:rPr lang="en-US" sz="2200" dirty="0" smtClean="0"/>
              <a:t>that break apart the cell membrane (induce </a:t>
            </a:r>
            <a:r>
              <a:rPr lang="en-US" sz="2200" dirty="0" smtClean="0"/>
              <a:t>cell death</a:t>
            </a:r>
            <a:r>
              <a:rPr lang="en-US" sz="2200" dirty="0" smtClean="0"/>
              <a:t>!)</a:t>
            </a:r>
          </a:p>
          <a:p>
            <a:pPr lvl="1"/>
            <a:r>
              <a:rPr lang="en-US" sz="2200" b="1" dirty="0" smtClean="0">
                <a:solidFill>
                  <a:schemeClr val="accent1"/>
                </a:solidFill>
              </a:rPr>
              <a:t>Memory Cytotoxic/Killer T Cells </a:t>
            </a:r>
            <a:r>
              <a:rPr lang="en-US" sz="2200" dirty="0" smtClean="0"/>
              <a:t>= “powered down robots” ready to go for the next infection. They don’t do anything during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infection, but quickly convert to cytotoxic T cells upon a “return” of the pathogen.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helper t cell active cytotoxic t cell mem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00" y="726673"/>
            <a:ext cx="10618941" cy="551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9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-124312"/>
            <a:ext cx="10571998" cy="970450"/>
          </a:xfrm>
        </p:spPr>
        <p:txBody>
          <a:bodyPr/>
          <a:lstStyle/>
          <a:p>
            <a:r>
              <a:rPr lang="en-US" dirty="0" smtClean="0"/>
              <a:t>Summary of Immune System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0" y="167176"/>
            <a:ext cx="11851744" cy="653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7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Secondary Immune Response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500" dirty="0" smtClean="0"/>
              <a:t>(AKA Immunological Memory)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222287"/>
            <a:ext cx="6172200" cy="36365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Secondary Immune Responses are always faster and stronger than the initial response from first exposure.</a:t>
            </a:r>
          </a:p>
          <a:p>
            <a:pPr lvl="1"/>
            <a:r>
              <a:rPr lang="en-US" sz="2600" dirty="0" smtClean="0"/>
              <a:t>Memory B Cells and Memory T Cells are already made and ready to go!</a:t>
            </a:r>
            <a:endParaRPr lang="en-US" sz="2600" dirty="0"/>
          </a:p>
        </p:txBody>
      </p:sp>
      <p:pic>
        <p:nvPicPr>
          <p:cNvPr id="5" name="Picture 4" descr="Figure_42_02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820" y="2245046"/>
            <a:ext cx="5200743" cy="361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 Immunity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4360" y="2222287"/>
            <a:ext cx="5410225" cy="4338533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accent1"/>
                </a:solidFill>
              </a:rPr>
              <a:t>ACTIVE IMMUNITY</a:t>
            </a:r>
          </a:p>
          <a:p>
            <a:r>
              <a:rPr lang="en-US" sz="2400" dirty="0" smtClean="0"/>
              <a:t>Individual making their own antibodies</a:t>
            </a:r>
          </a:p>
          <a:p>
            <a:r>
              <a:rPr lang="en-US" sz="2400" dirty="0" smtClean="0"/>
              <a:t>Long-lasting</a:t>
            </a:r>
          </a:p>
          <a:p>
            <a:pPr lvl="1"/>
            <a:r>
              <a:rPr lang="en-US" sz="2200" dirty="0" smtClean="0">
                <a:solidFill>
                  <a:schemeClr val="accent1"/>
                </a:solidFill>
              </a:rPr>
              <a:t>Natural </a:t>
            </a:r>
            <a:r>
              <a:rPr lang="en-US" sz="2200" dirty="0" smtClean="0"/>
              <a:t>– antibodies made from real exposure to infection</a:t>
            </a:r>
          </a:p>
          <a:p>
            <a:pPr lvl="1"/>
            <a:r>
              <a:rPr lang="en-US" sz="2200" dirty="0" smtClean="0">
                <a:solidFill>
                  <a:schemeClr val="accent1"/>
                </a:solidFill>
              </a:rPr>
              <a:t>Artificial</a:t>
            </a:r>
            <a:r>
              <a:rPr lang="en-US" sz="2200" dirty="0" smtClean="0"/>
              <a:t> – antibodies made from exposure to a vaccine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654065" cy="4018493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accent1"/>
                </a:solidFill>
              </a:rPr>
              <a:t>PASSIVE IMMUNITY</a:t>
            </a:r>
            <a:endParaRPr lang="en-US" sz="2800" b="1" u="sng" dirty="0">
              <a:solidFill>
                <a:schemeClr val="accent1"/>
              </a:solidFill>
            </a:endParaRPr>
          </a:p>
          <a:p>
            <a:r>
              <a:rPr lang="en-US" sz="2400" dirty="0" smtClean="0"/>
              <a:t>Antibodies are transferred from another organism</a:t>
            </a:r>
            <a:endParaRPr lang="en-US" sz="2400" dirty="0"/>
          </a:p>
          <a:p>
            <a:r>
              <a:rPr lang="en-US" sz="2400" dirty="0" smtClean="0"/>
              <a:t>Short-lasting</a:t>
            </a:r>
            <a:endParaRPr lang="en-US" sz="2400" dirty="0"/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Natural </a:t>
            </a:r>
            <a:r>
              <a:rPr lang="en-US" sz="2200" dirty="0"/>
              <a:t>– </a:t>
            </a:r>
            <a:r>
              <a:rPr lang="en-US" sz="2200" dirty="0" smtClean="0"/>
              <a:t>mothers pass on antibodies through placenta/ breast milk</a:t>
            </a:r>
            <a:endParaRPr lang="en-US" sz="2200" dirty="0"/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Artificial</a:t>
            </a:r>
            <a:r>
              <a:rPr lang="en-US" sz="2200" dirty="0"/>
              <a:t> – </a:t>
            </a:r>
            <a:r>
              <a:rPr lang="en-US" sz="2200" dirty="0" smtClean="0"/>
              <a:t>made in one organism, then injected into another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75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Autoimmune Diseases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29897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“Auto” = self</a:t>
            </a:r>
          </a:p>
          <a:p>
            <a:r>
              <a:rPr lang="en-US" sz="2800" dirty="0" smtClean="0"/>
              <a:t>When T cells and B cells fail to recognize the body cells as “self cells” and attack them as they would a pathogen.</a:t>
            </a:r>
          </a:p>
          <a:p>
            <a:pPr lvl="2"/>
            <a:r>
              <a:rPr lang="en-US" sz="2600" dirty="0" smtClean="0"/>
              <a:t>Examples: AIDS, Type 1 Diabetes, Lupus, Multiple Sclerosis (MS), Rheumatoid Arthritis, Psoriasis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168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Immune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851660"/>
            <a:ext cx="11567160" cy="4411979"/>
          </a:xfrm>
        </p:spPr>
        <p:txBody>
          <a:bodyPr/>
          <a:lstStyle/>
          <a:p>
            <a:r>
              <a:rPr lang="en-US" sz="3000" dirty="0" smtClean="0"/>
              <a:t>Protect from internal attacks from </a:t>
            </a:r>
            <a:r>
              <a:rPr lang="en-US" sz="3000" b="1" dirty="0" smtClean="0"/>
              <a:t>abnormal body cells </a:t>
            </a:r>
            <a:r>
              <a:rPr lang="en-US" sz="3000" dirty="0" smtClean="0"/>
              <a:t>(cancerous cells)</a:t>
            </a:r>
          </a:p>
          <a:p>
            <a:r>
              <a:rPr lang="en-US" sz="3000" dirty="0" smtClean="0"/>
              <a:t>Protect from </a:t>
            </a:r>
            <a:r>
              <a:rPr lang="en-US" sz="3000" b="1" dirty="0" smtClean="0"/>
              <a:t>external pathogens</a:t>
            </a:r>
          </a:p>
          <a:p>
            <a:pPr lvl="1"/>
            <a:r>
              <a:rPr lang="en-US" sz="2400" dirty="0" smtClean="0"/>
              <a:t>Can enter the body through any systems that have openings on the exterior of the  body</a:t>
            </a:r>
          </a:p>
          <a:p>
            <a:pPr lvl="1"/>
            <a:r>
              <a:rPr lang="en-US" sz="2400" dirty="0" smtClean="0"/>
              <a:t>Can travel though the circulatory AND lymphatic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76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Lymph Vessels</a:t>
            </a:r>
          </a:p>
          <a:p>
            <a:r>
              <a:rPr lang="en-US" sz="2800" dirty="0" smtClean="0"/>
              <a:t>Lymph Nodes</a:t>
            </a:r>
          </a:p>
          <a:p>
            <a:r>
              <a:rPr lang="en-US" sz="2800" dirty="0" smtClean="0"/>
              <a:t>Spleen</a:t>
            </a:r>
          </a:p>
          <a:p>
            <a:r>
              <a:rPr lang="en-US" sz="2800" dirty="0" smtClean="0"/>
              <a:t>Adenoids</a:t>
            </a:r>
          </a:p>
          <a:p>
            <a:r>
              <a:rPr lang="en-US" sz="2800" dirty="0" smtClean="0"/>
              <a:t>Bone Marrow</a:t>
            </a:r>
          </a:p>
          <a:p>
            <a:r>
              <a:rPr lang="en-US" sz="2800" dirty="0" smtClean="0"/>
              <a:t>Thymus</a:t>
            </a: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894" y="1642080"/>
            <a:ext cx="8358106" cy="4796924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4137660" y="1687800"/>
            <a:ext cx="2423160" cy="5296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1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Immune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u="sng" dirty="0" smtClean="0"/>
              <a:t>Innate</a:t>
            </a:r>
            <a:r>
              <a:rPr lang="en-US" sz="3000" dirty="0" smtClean="0"/>
              <a:t> – immune responses that an organism is born with</a:t>
            </a:r>
          </a:p>
          <a:p>
            <a:pPr lvl="1"/>
            <a:r>
              <a:rPr lang="en-US" sz="2400" dirty="0" smtClean="0"/>
              <a:t>Very general, and will attack any “foreign” substance (pathogens)</a:t>
            </a:r>
          </a:p>
          <a:p>
            <a:pPr marL="285750" lvl="1"/>
            <a:r>
              <a:rPr lang="en-US" sz="3000" b="1" u="sng" dirty="0"/>
              <a:t>Specific</a:t>
            </a:r>
            <a:r>
              <a:rPr lang="en-US" sz="3000" dirty="0"/>
              <a:t> – developed over time in response to encounters with </a:t>
            </a:r>
            <a:r>
              <a:rPr lang="en-US" sz="3000" dirty="0" smtClean="0"/>
              <a:t>pathogens</a:t>
            </a: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000" y="932413"/>
            <a:ext cx="10708266" cy="542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22287"/>
            <a:ext cx="5829300" cy="4201373"/>
          </a:xfrm>
        </p:spPr>
        <p:txBody>
          <a:bodyPr/>
          <a:lstStyle/>
          <a:p>
            <a:r>
              <a:rPr lang="en-US" sz="3000" dirty="0" smtClean="0"/>
              <a:t>Phagocytic Cells (cells that consume and destroy </a:t>
            </a:r>
            <a:r>
              <a:rPr lang="en-US" sz="3000" b="1" u="sng" dirty="0" smtClean="0"/>
              <a:t>any </a:t>
            </a:r>
            <a:r>
              <a:rPr lang="en-US" sz="3000" dirty="0" smtClean="0"/>
              <a:t>pathogens) </a:t>
            </a:r>
          </a:p>
          <a:p>
            <a:pPr lvl="2"/>
            <a:r>
              <a:rPr lang="en-US" sz="2600" dirty="0" smtClean="0"/>
              <a:t>Macrophages (Antigen Presenting Cells)</a:t>
            </a:r>
          </a:p>
        </p:txBody>
      </p:sp>
      <p:grpSp>
        <p:nvGrpSpPr>
          <p:cNvPr id="4" name="Group 184"/>
          <p:cNvGrpSpPr>
            <a:grpSpLocks/>
          </p:cNvGrpSpPr>
          <p:nvPr/>
        </p:nvGrpSpPr>
        <p:grpSpPr bwMode="auto">
          <a:xfrm>
            <a:off x="11114087" y="1971462"/>
            <a:ext cx="1009650" cy="501650"/>
            <a:chOff x="3916" y="1295"/>
            <a:chExt cx="636" cy="316"/>
          </a:xfrm>
        </p:grpSpPr>
        <p:grpSp>
          <p:nvGrpSpPr>
            <p:cNvPr id="5" name="Group 183"/>
            <p:cNvGrpSpPr>
              <a:grpSpLocks/>
            </p:cNvGrpSpPr>
            <p:nvPr/>
          </p:nvGrpSpPr>
          <p:grpSpPr bwMode="auto">
            <a:xfrm>
              <a:off x="3916" y="1295"/>
              <a:ext cx="636" cy="316"/>
              <a:chOff x="3916" y="1295"/>
              <a:chExt cx="636" cy="316"/>
            </a:xfrm>
          </p:grpSpPr>
          <p:sp>
            <p:nvSpPr>
              <p:cNvPr id="7" name="Text Box 139"/>
              <p:cNvSpPr txBox="1">
                <a:spLocks noChangeArrowheads="1"/>
              </p:cNvSpPr>
              <p:nvPr/>
            </p:nvSpPr>
            <p:spPr bwMode="auto">
              <a:xfrm>
                <a:off x="3916" y="1295"/>
                <a:ext cx="636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r>
                  <a:rPr lang="en-US" altLang="en-US" sz="900" dirty="0"/>
                  <a:t>     Pseudopodia</a:t>
                </a:r>
              </a:p>
              <a:p>
                <a:r>
                  <a:rPr lang="en-US" altLang="en-US" sz="900" dirty="0"/>
                  <a:t>surround</a:t>
                </a:r>
              </a:p>
              <a:p>
                <a:r>
                  <a:rPr lang="en-US" altLang="en-US" sz="900" dirty="0"/>
                  <a:t>microbes.</a:t>
                </a:r>
              </a:p>
            </p:txBody>
          </p:sp>
          <p:sp>
            <p:nvSpPr>
              <p:cNvPr id="8" name="Oval 133"/>
              <p:cNvSpPr>
                <a:spLocks noChangeArrowheads="1"/>
              </p:cNvSpPr>
              <p:nvPr/>
            </p:nvSpPr>
            <p:spPr bwMode="auto">
              <a:xfrm>
                <a:off x="3963" y="1324"/>
                <a:ext cx="96" cy="8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900" b="1">
                    <a:solidFill>
                      <a:schemeClr val="bg1"/>
                    </a:solidFill>
                  </a:rPr>
                  <a:t>1</a:t>
                </a:r>
                <a:endParaRPr lang="en-US" altLang="en-US" sz="1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Line 123"/>
            <p:cNvSpPr>
              <a:spLocks noChangeShapeType="1"/>
            </p:cNvSpPr>
            <p:nvPr/>
          </p:nvSpPr>
          <p:spPr bwMode="auto">
            <a:xfrm>
              <a:off x="3921" y="1343"/>
              <a:ext cx="0" cy="2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9" name="Group 182"/>
          <p:cNvGrpSpPr>
            <a:grpSpLocks/>
          </p:cNvGrpSpPr>
          <p:nvPr/>
        </p:nvGrpSpPr>
        <p:grpSpPr bwMode="auto">
          <a:xfrm>
            <a:off x="11110912" y="2636624"/>
            <a:ext cx="822325" cy="501650"/>
            <a:chOff x="3914" y="1714"/>
            <a:chExt cx="518" cy="316"/>
          </a:xfrm>
        </p:grpSpPr>
        <p:grpSp>
          <p:nvGrpSpPr>
            <p:cNvPr id="10" name="Group 181"/>
            <p:cNvGrpSpPr>
              <a:grpSpLocks/>
            </p:cNvGrpSpPr>
            <p:nvPr/>
          </p:nvGrpSpPr>
          <p:grpSpPr bwMode="auto">
            <a:xfrm>
              <a:off x="3916" y="1714"/>
              <a:ext cx="516" cy="316"/>
              <a:chOff x="3916" y="1714"/>
              <a:chExt cx="516" cy="316"/>
            </a:xfrm>
          </p:grpSpPr>
          <p:sp>
            <p:nvSpPr>
              <p:cNvPr id="12" name="Text Box 140"/>
              <p:cNvSpPr txBox="1">
                <a:spLocks noChangeArrowheads="1"/>
              </p:cNvSpPr>
              <p:nvPr/>
            </p:nvSpPr>
            <p:spPr bwMode="auto">
              <a:xfrm>
                <a:off x="3916" y="1714"/>
                <a:ext cx="516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r>
                  <a:rPr lang="en-US" altLang="en-US" sz="900"/>
                  <a:t>     Microbes</a:t>
                </a:r>
              </a:p>
              <a:p>
                <a:r>
                  <a:rPr lang="en-US" altLang="en-US" sz="900"/>
                  <a:t>are engulfed</a:t>
                </a:r>
              </a:p>
              <a:p>
                <a:r>
                  <a:rPr lang="en-US" altLang="en-US" sz="900"/>
                  <a:t>into cell.</a:t>
                </a:r>
              </a:p>
            </p:txBody>
          </p:sp>
          <p:sp>
            <p:nvSpPr>
              <p:cNvPr id="13" name="Oval 134"/>
              <p:cNvSpPr>
                <a:spLocks noChangeArrowheads="1"/>
              </p:cNvSpPr>
              <p:nvPr/>
            </p:nvSpPr>
            <p:spPr bwMode="auto">
              <a:xfrm>
                <a:off x="3963" y="1747"/>
                <a:ext cx="96" cy="8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900" b="1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1" name="Line 124"/>
            <p:cNvSpPr>
              <a:spLocks noChangeShapeType="1"/>
            </p:cNvSpPr>
            <p:nvPr/>
          </p:nvSpPr>
          <p:spPr bwMode="auto">
            <a:xfrm>
              <a:off x="3914" y="1759"/>
              <a:ext cx="1" cy="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4" name="Group 180"/>
          <p:cNvGrpSpPr>
            <a:grpSpLocks/>
          </p:cNvGrpSpPr>
          <p:nvPr/>
        </p:nvGrpSpPr>
        <p:grpSpPr bwMode="auto">
          <a:xfrm>
            <a:off x="11101387" y="3430374"/>
            <a:ext cx="776288" cy="638175"/>
            <a:chOff x="3908" y="2214"/>
            <a:chExt cx="489" cy="402"/>
          </a:xfrm>
        </p:grpSpPr>
        <p:grpSp>
          <p:nvGrpSpPr>
            <p:cNvPr id="15" name="Group 179"/>
            <p:cNvGrpSpPr>
              <a:grpSpLocks/>
            </p:cNvGrpSpPr>
            <p:nvPr/>
          </p:nvGrpSpPr>
          <p:grpSpPr bwMode="auto">
            <a:xfrm>
              <a:off x="3921" y="2214"/>
              <a:ext cx="476" cy="402"/>
              <a:chOff x="3921" y="2214"/>
              <a:chExt cx="476" cy="402"/>
            </a:xfrm>
          </p:grpSpPr>
          <p:sp>
            <p:nvSpPr>
              <p:cNvPr id="17" name="Text Box 141"/>
              <p:cNvSpPr txBox="1">
                <a:spLocks noChangeArrowheads="1"/>
              </p:cNvSpPr>
              <p:nvPr/>
            </p:nvSpPr>
            <p:spPr bwMode="auto">
              <a:xfrm>
                <a:off x="3921" y="2214"/>
                <a:ext cx="476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r>
                  <a:rPr lang="en-US" altLang="en-US" sz="900"/>
                  <a:t>     Vacuole</a:t>
                </a:r>
              </a:p>
              <a:p>
                <a:r>
                  <a:rPr lang="en-US" altLang="en-US" sz="900"/>
                  <a:t>containing</a:t>
                </a:r>
              </a:p>
              <a:p>
                <a:r>
                  <a:rPr lang="en-US" altLang="en-US" sz="900"/>
                  <a:t>microbes</a:t>
                </a:r>
              </a:p>
              <a:p>
                <a:r>
                  <a:rPr lang="en-US" altLang="en-US" sz="900"/>
                  <a:t>forms.</a:t>
                </a:r>
              </a:p>
            </p:txBody>
          </p:sp>
          <p:sp>
            <p:nvSpPr>
              <p:cNvPr id="18" name="Oval 135"/>
              <p:cNvSpPr>
                <a:spLocks noChangeArrowheads="1"/>
              </p:cNvSpPr>
              <p:nvPr/>
            </p:nvSpPr>
            <p:spPr bwMode="auto">
              <a:xfrm>
                <a:off x="3968" y="2246"/>
                <a:ext cx="96" cy="8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900" b="1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16" name="Line 125"/>
            <p:cNvSpPr>
              <a:spLocks noChangeShapeType="1"/>
            </p:cNvSpPr>
            <p:nvPr/>
          </p:nvSpPr>
          <p:spPr bwMode="auto">
            <a:xfrm>
              <a:off x="3908" y="2264"/>
              <a:ext cx="0" cy="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9" name="Group 178"/>
          <p:cNvGrpSpPr>
            <a:grpSpLocks/>
          </p:cNvGrpSpPr>
          <p:nvPr/>
        </p:nvGrpSpPr>
        <p:grpSpPr bwMode="auto">
          <a:xfrm>
            <a:off x="11110912" y="4189199"/>
            <a:ext cx="900113" cy="501650"/>
            <a:chOff x="3914" y="2692"/>
            <a:chExt cx="567" cy="316"/>
          </a:xfrm>
        </p:grpSpPr>
        <p:grpSp>
          <p:nvGrpSpPr>
            <p:cNvPr id="20" name="Group 177"/>
            <p:cNvGrpSpPr>
              <a:grpSpLocks/>
            </p:cNvGrpSpPr>
            <p:nvPr/>
          </p:nvGrpSpPr>
          <p:grpSpPr bwMode="auto">
            <a:xfrm>
              <a:off x="3921" y="2692"/>
              <a:ext cx="560" cy="316"/>
              <a:chOff x="3921" y="2692"/>
              <a:chExt cx="560" cy="316"/>
            </a:xfrm>
          </p:grpSpPr>
          <p:sp>
            <p:nvSpPr>
              <p:cNvPr id="22" name="Text Box 142"/>
              <p:cNvSpPr txBox="1">
                <a:spLocks noChangeArrowheads="1"/>
              </p:cNvSpPr>
              <p:nvPr/>
            </p:nvSpPr>
            <p:spPr bwMode="auto">
              <a:xfrm>
                <a:off x="3921" y="2692"/>
                <a:ext cx="560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r>
                  <a:rPr lang="en-US" altLang="en-US" sz="900"/>
                  <a:t>     Vacuole</a:t>
                </a:r>
              </a:p>
              <a:p>
                <a:r>
                  <a:rPr lang="en-US" altLang="en-US" sz="900"/>
                  <a:t>and lysosome</a:t>
                </a:r>
              </a:p>
              <a:p>
                <a:r>
                  <a:rPr lang="en-US" altLang="en-US" sz="900"/>
                  <a:t>fuse.</a:t>
                </a:r>
              </a:p>
            </p:txBody>
          </p:sp>
          <p:sp>
            <p:nvSpPr>
              <p:cNvPr id="23" name="Oval 136"/>
              <p:cNvSpPr>
                <a:spLocks noChangeArrowheads="1"/>
              </p:cNvSpPr>
              <p:nvPr/>
            </p:nvSpPr>
            <p:spPr bwMode="auto">
              <a:xfrm>
                <a:off x="3968" y="2715"/>
                <a:ext cx="96" cy="8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900" b="1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21" name="Line 126"/>
            <p:cNvSpPr>
              <a:spLocks noChangeShapeType="1"/>
            </p:cNvSpPr>
            <p:nvPr/>
          </p:nvSpPr>
          <p:spPr bwMode="auto">
            <a:xfrm flipH="1">
              <a:off x="3914" y="2739"/>
              <a:ext cx="0" cy="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24" name="Group 176"/>
          <p:cNvGrpSpPr>
            <a:grpSpLocks/>
          </p:cNvGrpSpPr>
          <p:nvPr/>
        </p:nvGrpSpPr>
        <p:grpSpPr bwMode="auto">
          <a:xfrm>
            <a:off x="11106150" y="4840074"/>
            <a:ext cx="1085850" cy="774700"/>
            <a:chOff x="3911" y="3102"/>
            <a:chExt cx="684" cy="488"/>
          </a:xfrm>
        </p:grpSpPr>
        <p:grpSp>
          <p:nvGrpSpPr>
            <p:cNvPr id="25" name="Group 175"/>
            <p:cNvGrpSpPr>
              <a:grpSpLocks/>
            </p:cNvGrpSpPr>
            <p:nvPr/>
          </p:nvGrpSpPr>
          <p:grpSpPr bwMode="auto">
            <a:xfrm>
              <a:off x="3911" y="3102"/>
              <a:ext cx="684" cy="488"/>
              <a:chOff x="3911" y="3102"/>
              <a:chExt cx="684" cy="488"/>
            </a:xfrm>
          </p:grpSpPr>
          <p:sp>
            <p:nvSpPr>
              <p:cNvPr id="27" name="Text Box 143"/>
              <p:cNvSpPr txBox="1">
                <a:spLocks noChangeArrowheads="1"/>
              </p:cNvSpPr>
              <p:nvPr/>
            </p:nvSpPr>
            <p:spPr bwMode="auto">
              <a:xfrm>
                <a:off x="3911" y="3102"/>
                <a:ext cx="684" cy="4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r>
                  <a:rPr lang="en-US" altLang="en-US" sz="900"/>
                  <a:t>     Toxic</a:t>
                </a:r>
              </a:p>
              <a:p>
                <a:r>
                  <a:rPr lang="en-US" altLang="en-US" sz="900"/>
                  <a:t>compounds</a:t>
                </a:r>
              </a:p>
              <a:p>
                <a:r>
                  <a:rPr lang="en-US" altLang="en-US" sz="900"/>
                  <a:t>and lysosomal</a:t>
                </a:r>
              </a:p>
              <a:p>
                <a:r>
                  <a:rPr lang="en-US" altLang="en-US" sz="900"/>
                  <a:t>enzymes</a:t>
                </a:r>
              </a:p>
              <a:p>
                <a:r>
                  <a:rPr lang="en-US" altLang="en-US" sz="900"/>
                  <a:t>destroy microbes.</a:t>
                </a:r>
              </a:p>
            </p:txBody>
          </p:sp>
          <p:sp>
            <p:nvSpPr>
              <p:cNvPr id="28" name="Oval 137"/>
              <p:cNvSpPr>
                <a:spLocks noChangeArrowheads="1"/>
              </p:cNvSpPr>
              <p:nvPr/>
            </p:nvSpPr>
            <p:spPr bwMode="auto">
              <a:xfrm>
                <a:off x="3963" y="3125"/>
                <a:ext cx="96" cy="8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900" b="1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  <p:sp>
          <p:nvSpPr>
            <p:cNvPr id="26" name="Line 127"/>
            <p:cNvSpPr>
              <a:spLocks noChangeShapeType="1"/>
            </p:cNvSpPr>
            <p:nvPr/>
          </p:nvSpPr>
          <p:spPr bwMode="auto">
            <a:xfrm>
              <a:off x="3914" y="3156"/>
              <a:ext cx="0" cy="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29" name="Group 174"/>
          <p:cNvGrpSpPr>
            <a:grpSpLocks/>
          </p:cNvGrpSpPr>
          <p:nvPr/>
        </p:nvGrpSpPr>
        <p:grpSpPr bwMode="auto">
          <a:xfrm>
            <a:off x="11110912" y="5722724"/>
            <a:ext cx="808038" cy="638175"/>
            <a:chOff x="3914" y="3658"/>
            <a:chExt cx="509" cy="402"/>
          </a:xfrm>
        </p:grpSpPr>
        <p:grpSp>
          <p:nvGrpSpPr>
            <p:cNvPr id="30" name="Group 173"/>
            <p:cNvGrpSpPr>
              <a:grpSpLocks/>
            </p:cNvGrpSpPr>
            <p:nvPr/>
          </p:nvGrpSpPr>
          <p:grpSpPr bwMode="auto">
            <a:xfrm>
              <a:off x="3919" y="3658"/>
              <a:ext cx="504" cy="402"/>
              <a:chOff x="3919" y="3658"/>
              <a:chExt cx="504" cy="402"/>
            </a:xfrm>
          </p:grpSpPr>
          <p:sp>
            <p:nvSpPr>
              <p:cNvPr id="32" name="Text Box 144"/>
              <p:cNvSpPr txBox="1">
                <a:spLocks noChangeArrowheads="1"/>
              </p:cNvSpPr>
              <p:nvPr/>
            </p:nvSpPr>
            <p:spPr bwMode="auto">
              <a:xfrm>
                <a:off x="3919" y="3658"/>
                <a:ext cx="504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r>
                  <a:rPr lang="en-US" altLang="en-US" sz="900"/>
                  <a:t>     Microbial</a:t>
                </a:r>
              </a:p>
              <a:p>
                <a:r>
                  <a:rPr lang="en-US" altLang="en-US" sz="900"/>
                  <a:t>debris is</a:t>
                </a:r>
              </a:p>
              <a:p>
                <a:r>
                  <a:rPr lang="en-US" altLang="en-US" sz="900"/>
                  <a:t>released by</a:t>
                </a:r>
              </a:p>
              <a:p>
                <a:r>
                  <a:rPr lang="en-US" altLang="en-US" sz="900"/>
                  <a:t>exocytosis.</a:t>
                </a:r>
              </a:p>
            </p:txBody>
          </p:sp>
          <p:sp>
            <p:nvSpPr>
              <p:cNvPr id="33" name="Oval 138"/>
              <p:cNvSpPr>
                <a:spLocks noChangeArrowheads="1"/>
              </p:cNvSpPr>
              <p:nvPr/>
            </p:nvSpPr>
            <p:spPr bwMode="auto">
              <a:xfrm>
                <a:off x="3975" y="3679"/>
                <a:ext cx="96" cy="8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900" b="1">
                    <a:solidFill>
                      <a:schemeClr val="bg1"/>
                    </a:solidFill>
                  </a:rPr>
                  <a:t>6</a:t>
                </a:r>
              </a:p>
            </p:txBody>
          </p:sp>
        </p:grpSp>
        <p:sp>
          <p:nvSpPr>
            <p:cNvPr id="31" name="Line 128"/>
            <p:cNvSpPr>
              <a:spLocks noChangeShapeType="1"/>
            </p:cNvSpPr>
            <p:nvPr/>
          </p:nvSpPr>
          <p:spPr bwMode="auto">
            <a:xfrm>
              <a:off x="3914" y="3699"/>
              <a:ext cx="0" cy="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34" name="Group 185"/>
          <p:cNvGrpSpPr>
            <a:grpSpLocks/>
          </p:cNvGrpSpPr>
          <p:nvPr/>
        </p:nvGrpSpPr>
        <p:grpSpPr bwMode="auto">
          <a:xfrm>
            <a:off x="7526337" y="1973049"/>
            <a:ext cx="3595688" cy="4495800"/>
            <a:chOff x="1656" y="1296"/>
            <a:chExt cx="2265" cy="2832"/>
          </a:xfrm>
        </p:grpSpPr>
        <p:pic>
          <p:nvPicPr>
            <p:cNvPr id="35" name="Picture 16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8" y="1296"/>
              <a:ext cx="1931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Line 112"/>
            <p:cNvSpPr>
              <a:spLocks noChangeShapeType="1"/>
            </p:cNvSpPr>
            <p:nvPr/>
          </p:nvSpPr>
          <p:spPr bwMode="auto">
            <a:xfrm flipV="1">
              <a:off x="2179" y="1417"/>
              <a:ext cx="1742" cy="1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" name="Line 113"/>
            <p:cNvSpPr>
              <a:spLocks noChangeShapeType="1"/>
            </p:cNvSpPr>
            <p:nvPr/>
          </p:nvSpPr>
          <p:spPr bwMode="auto">
            <a:xfrm flipH="1">
              <a:off x="2421" y="1427"/>
              <a:ext cx="1493" cy="2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8" name="Line 114"/>
            <p:cNvSpPr>
              <a:spLocks noChangeShapeType="1"/>
            </p:cNvSpPr>
            <p:nvPr/>
          </p:nvSpPr>
          <p:spPr bwMode="auto">
            <a:xfrm flipV="1">
              <a:off x="3230" y="1897"/>
              <a:ext cx="678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9" name="Line 115"/>
            <p:cNvSpPr>
              <a:spLocks noChangeShapeType="1"/>
            </p:cNvSpPr>
            <p:nvPr/>
          </p:nvSpPr>
          <p:spPr bwMode="auto">
            <a:xfrm>
              <a:off x="2449" y="2423"/>
              <a:ext cx="1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0" name="Line 116"/>
            <p:cNvSpPr>
              <a:spLocks noChangeShapeType="1"/>
            </p:cNvSpPr>
            <p:nvPr/>
          </p:nvSpPr>
          <p:spPr bwMode="auto">
            <a:xfrm flipV="1">
              <a:off x="2719" y="2856"/>
              <a:ext cx="1189" cy="1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1" name="Line 117"/>
            <p:cNvSpPr>
              <a:spLocks noChangeShapeType="1"/>
            </p:cNvSpPr>
            <p:nvPr/>
          </p:nvSpPr>
          <p:spPr bwMode="auto">
            <a:xfrm flipV="1">
              <a:off x="2511" y="3233"/>
              <a:ext cx="1397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2" name="Line 119"/>
            <p:cNvSpPr>
              <a:spLocks noChangeShapeType="1"/>
            </p:cNvSpPr>
            <p:nvPr/>
          </p:nvSpPr>
          <p:spPr bwMode="auto">
            <a:xfrm flipH="1" flipV="1">
              <a:off x="1813" y="1575"/>
              <a:ext cx="373" cy="1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3" name="Line 120"/>
            <p:cNvSpPr>
              <a:spLocks noChangeShapeType="1"/>
            </p:cNvSpPr>
            <p:nvPr/>
          </p:nvSpPr>
          <p:spPr bwMode="auto">
            <a:xfrm>
              <a:off x="1813" y="1575"/>
              <a:ext cx="422" cy="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4" name="Line 121"/>
            <p:cNvSpPr>
              <a:spLocks noChangeShapeType="1"/>
            </p:cNvSpPr>
            <p:nvPr/>
          </p:nvSpPr>
          <p:spPr bwMode="auto">
            <a:xfrm flipH="1">
              <a:off x="2013" y="2534"/>
              <a:ext cx="125" cy="1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5" name="Text Box 129"/>
            <p:cNvSpPr txBox="1">
              <a:spLocks noChangeArrowheads="1"/>
            </p:cNvSpPr>
            <p:nvPr/>
          </p:nvSpPr>
          <p:spPr bwMode="auto">
            <a:xfrm>
              <a:off x="1656" y="1450"/>
              <a:ext cx="40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900"/>
                <a:t>Microbes</a:t>
              </a:r>
            </a:p>
          </p:txBody>
        </p:sp>
        <p:sp>
          <p:nvSpPr>
            <p:cNvPr id="46" name="Text Box 130"/>
            <p:cNvSpPr txBox="1">
              <a:spLocks noChangeArrowheads="1"/>
            </p:cNvSpPr>
            <p:nvPr/>
          </p:nvSpPr>
          <p:spPr bwMode="auto">
            <a:xfrm>
              <a:off x="1916" y="1959"/>
              <a:ext cx="63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900"/>
                <a:t>MACROPHAGE</a:t>
              </a:r>
            </a:p>
          </p:txBody>
        </p:sp>
        <p:sp>
          <p:nvSpPr>
            <p:cNvPr id="47" name="Text Box 131"/>
            <p:cNvSpPr txBox="1">
              <a:spLocks noChangeArrowheads="1"/>
            </p:cNvSpPr>
            <p:nvPr/>
          </p:nvSpPr>
          <p:spPr bwMode="auto">
            <a:xfrm>
              <a:off x="1706" y="2612"/>
              <a:ext cx="3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900"/>
                <a:t>Vacuole</a:t>
              </a:r>
            </a:p>
          </p:txBody>
        </p:sp>
        <p:sp>
          <p:nvSpPr>
            <p:cNvPr id="48" name="Text Box 132"/>
            <p:cNvSpPr txBox="1">
              <a:spLocks noChangeArrowheads="1"/>
            </p:cNvSpPr>
            <p:nvPr/>
          </p:nvSpPr>
          <p:spPr bwMode="auto">
            <a:xfrm>
              <a:off x="2859" y="2620"/>
              <a:ext cx="44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900"/>
                <a:t>Lysosome</a:t>
              </a:r>
            </a:p>
            <a:p>
              <a:pPr algn="ctr"/>
              <a:r>
                <a:rPr lang="en-US" altLang="en-US" sz="900"/>
                <a:t>containing</a:t>
              </a:r>
            </a:p>
            <a:p>
              <a:pPr algn="ctr"/>
              <a:r>
                <a:rPr lang="en-US" altLang="en-US" sz="900"/>
                <a:t>enzymes</a:t>
              </a:r>
            </a:p>
          </p:txBody>
        </p:sp>
        <p:sp>
          <p:nvSpPr>
            <p:cNvPr id="49" name="Line 118"/>
            <p:cNvSpPr>
              <a:spLocks noChangeShapeType="1"/>
            </p:cNvSpPr>
            <p:nvPr/>
          </p:nvSpPr>
          <p:spPr bwMode="auto">
            <a:xfrm>
              <a:off x="2760" y="3750"/>
              <a:ext cx="1148" cy="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50" name="Line 122"/>
            <p:cNvSpPr>
              <a:spLocks noChangeShapeType="1"/>
            </p:cNvSpPr>
            <p:nvPr/>
          </p:nvSpPr>
          <p:spPr bwMode="auto">
            <a:xfrm>
              <a:off x="2835" y="2656"/>
              <a:ext cx="42" cy="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28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894320" cy="970450"/>
          </a:xfrm>
        </p:spPr>
        <p:txBody>
          <a:bodyPr/>
          <a:lstStyle/>
          <a:p>
            <a:r>
              <a:rPr lang="en-US" dirty="0" smtClean="0"/>
              <a:t>Specific Immune Response - </a:t>
            </a:r>
            <a:r>
              <a:rPr lang="en-US" u="sng" dirty="0" smtClean="0"/>
              <a:t>Helper T Cell	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222287"/>
            <a:ext cx="11567160" cy="42242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APC </a:t>
            </a:r>
            <a:r>
              <a:rPr lang="en-US" sz="2400" dirty="0"/>
              <a:t>(</a:t>
            </a:r>
            <a:r>
              <a:rPr lang="en-US" sz="2400" dirty="0" smtClean="0"/>
              <a:t>innate immune response) will “eat,” chop up, and “present on its membrane” </a:t>
            </a:r>
            <a:r>
              <a:rPr lang="en-US" sz="2400" b="1" dirty="0" smtClean="0"/>
              <a:t>any </a:t>
            </a:r>
            <a:r>
              <a:rPr lang="en-US" sz="2400" dirty="0" smtClean="0"/>
              <a:t>pathogen it encounters. </a:t>
            </a:r>
          </a:p>
          <a:p>
            <a:r>
              <a:rPr lang="en-US" sz="2400" dirty="0" smtClean="0"/>
              <a:t>The APC will then bind with a </a:t>
            </a:r>
            <a:r>
              <a:rPr lang="en-US" sz="3000" b="1" u="sng" dirty="0" smtClean="0"/>
              <a:t>Helper T Cell</a:t>
            </a:r>
            <a:r>
              <a:rPr lang="en-US" sz="2400" dirty="0" smtClean="0"/>
              <a:t>, which then initiates the specific immune response</a:t>
            </a:r>
          </a:p>
          <a:p>
            <a:pPr lvl="1"/>
            <a:r>
              <a:rPr lang="en-US" sz="2200" dirty="0" smtClean="0"/>
              <a:t>Helper T Cells are the </a:t>
            </a:r>
            <a:r>
              <a:rPr lang="en-US" sz="2200" dirty="0" smtClean="0">
                <a:solidFill>
                  <a:schemeClr val="accent1"/>
                </a:solidFill>
              </a:rPr>
              <a:t>connection </a:t>
            </a:r>
            <a:r>
              <a:rPr lang="en-US" sz="2200" dirty="0" smtClean="0"/>
              <a:t>between Innate and Specific Responses.</a:t>
            </a:r>
          </a:p>
          <a:p>
            <a:r>
              <a:rPr lang="en-US" sz="2400" dirty="0" smtClean="0"/>
              <a:t>Helper T Cells </a:t>
            </a:r>
            <a:r>
              <a:rPr lang="en-US" sz="2400" b="1" dirty="0" smtClean="0">
                <a:solidFill>
                  <a:schemeClr val="accent1"/>
                </a:solidFill>
              </a:rPr>
              <a:t>trigger the activation</a:t>
            </a:r>
            <a:r>
              <a:rPr lang="en-US" sz="2400" b="1" dirty="0" smtClean="0"/>
              <a:t> </a:t>
            </a:r>
            <a:r>
              <a:rPr lang="en-US" sz="2400" dirty="0" smtClean="0"/>
              <a:t>of lymphocytes (WBC):</a:t>
            </a:r>
          </a:p>
          <a:p>
            <a:pPr lvl="1"/>
            <a:r>
              <a:rPr lang="en-US" sz="2200" dirty="0" smtClean="0"/>
              <a:t>B Cells</a:t>
            </a:r>
          </a:p>
          <a:p>
            <a:pPr lvl="1"/>
            <a:r>
              <a:rPr lang="en-US" sz="2200" dirty="0" smtClean="0"/>
              <a:t>T Cells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327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135" y="171455"/>
            <a:ext cx="9471660" cy="166211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 smtClean="0"/>
              <a:t>Newly formed lymphocytes are all alike</a:t>
            </a:r>
          </a:p>
          <a:p>
            <a:pPr lvl="1" eaLnBrk="1" hangingPunct="1"/>
            <a:r>
              <a:rPr lang="en-US" altLang="en-US" sz="2500" dirty="0"/>
              <a:t>But they later develop into B cells or T cells, depending on where they continue their maturation</a:t>
            </a:r>
            <a:endParaRPr lang="en-US" altLang="en-US" dirty="0" smtClean="0"/>
          </a:p>
        </p:txBody>
      </p:sp>
      <p:grpSp>
        <p:nvGrpSpPr>
          <p:cNvPr id="22532" name="Group 30"/>
          <p:cNvGrpSpPr>
            <a:grpSpLocks/>
          </p:cNvGrpSpPr>
          <p:nvPr/>
        </p:nvGrpSpPr>
        <p:grpSpPr bwMode="auto">
          <a:xfrm>
            <a:off x="3343277" y="2298701"/>
            <a:ext cx="5372101" cy="4216401"/>
            <a:chOff x="1146" y="1448"/>
            <a:chExt cx="3384" cy="2656"/>
          </a:xfrm>
        </p:grpSpPr>
        <p:pic>
          <p:nvPicPr>
            <p:cNvPr id="22533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7" y="1448"/>
              <a:ext cx="2045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1146" y="3929"/>
              <a:ext cx="683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1200" b="1"/>
                <a:t>Figure 43.10</a:t>
              </a: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1999" y="1494"/>
              <a:ext cx="692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1200"/>
                <a:t>Bone marrow</a:t>
              </a: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227" y="1750"/>
              <a:ext cx="5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r>
                <a:rPr lang="en-US" altLang="en-US" sz="1200"/>
                <a:t>Lymphoid</a:t>
              </a:r>
            </a:p>
            <a:p>
              <a:r>
                <a:rPr lang="en-US" altLang="en-US" sz="1200"/>
                <a:t>stem cell</a:t>
              </a:r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434" y="2913"/>
              <a:ext cx="353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1200"/>
                <a:t>B cell</a:t>
              </a:r>
            </a:p>
          </p:txBody>
        </p:sp>
        <p:sp>
          <p:nvSpPr>
            <p:cNvPr id="22538" name="Text Box 12"/>
            <p:cNvSpPr txBox="1">
              <a:spLocks noChangeArrowheads="1"/>
            </p:cNvSpPr>
            <p:nvPr/>
          </p:nvSpPr>
          <p:spPr bwMode="auto">
            <a:xfrm>
              <a:off x="2162" y="3708"/>
              <a:ext cx="16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1pPr>
              <a:lvl2pPr marL="742950" indent="-28575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2pPr>
              <a:lvl3pPr marL="11430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3pPr>
              <a:lvl4pPr marL="16002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4pPr>
              <a:lvl5pPr marL="2057400" indent="-228600"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sym typeface="Symbol" panose="05050102010706020507" pitchFamily="18" charset="2"/>
                </a:defRPr>
              </a:lvl9pPr>
            </a:lstStyle>
            <a:p>
              <a:pPr algn="ctr"/>
              <a:r>
                <a:rPr lang="en-US" altLang="en-US" sz="1200"/>
                <a:t>Blood, lymph, and lymphoid tissues</a:t>
              </a:r>
            </a:p>
            <a:p>
              <a:pPr algn="ctr"/>
              <a:r>
                <a:rPr lang="en-US" altLang="en-US" sz="1200"/>
                <a:t>(lymph nodes, spleen, and others)</a:t>
              </a:r>
            </a:p>
          </p:txBody>
        </p:sp>
        <p:sp>
          <p:nvSpPr>
            <p:cNvPr id="22539" name="Line 13"/>
            <p:cNvSpPr>
              <a:spLocks noChangeShapeType="1"/>
            </p:cNvSpPr>
            <p:nvPr/>
          </p:nvSpPr>
          <p:spPr bwMode="auto">
            <a:xfrm flipH="1" flipV="1">
              <a:off x="1780" y="1868"/>
              <a:ext cx="387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2540" name="Line 14"/>
            <p:cNvSpPr>
              <a:spLocks noChangeShapeType="1"/>
            </p:cNvSpPr>
            <p:nvPr/>
          </p:nvSpPr>
          <p:spPr bwMode="auto">
            <a:xfrm flipH="1">
              <a:off x="1759" y="3003"/>
              <a:ext cx="3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22541" name="Group 27"/>
            <p:cNvGrpSpPr>
              <a:grpSpLocks/>
            </p:cNvGrpSpPr>
            <p:nvPr/>
          </p:nvGrpSpPr>
          <p:grpSpPr bwMode="auto">
            <a:xfrm>
              <a:off x="3665" y="2902"/>
              <a:ext cx="865" cy="175"/>
              <a:chOff x="3883" y="2910"/>
              <a:chExt cx="865" cy="175"/>
            </a:xfrm>
          </p:grpSpPr>
          <p:sp>
            <p:nvSpPr>
              <p:cNvPr id="22545" name="Text Box 11"/>
              <p:cNvSpPr txBox="1">
                <a:spLocks noChangeArrowheads="1"/>
              </p:cNvSpPr>
              <p:nvPr/>
            </p:nvSpPr>
            <p:spPr bwMode="auto">
              <a:xfrm>
                <a:off x="4401" y="2910"/>
                <a:ext cx="347" cy="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1200" dirty="0"/>
                  <a:t>T cell</a:t>
                </a:r>
              </a:p>
            </p:txBody>
          </p:sp>
          <p:sp>
            <p:nvSpPr>
              <p:cNvPr id="22546" name="Line 15"/>
              <p:cNvSpPr>
                <a:spLocks noChangeShapeType="1"/>
              </p:cNvSpPr>
              <p:nvPr/>
            </p:nvSpPr>
            <p:spPr bwMode="auto">
              <a:xfrm>
                <a:off x="3883" y="3003"/>
                <a:ext cx="38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22542" name="Group 28"/>
            <p:cNvGrpSpPr>
              <a:grpSpLocks/>
            </p:cNvGrpSpPr>
            <p:nvPr/>
          </p:nvGrpSpPr>
          <p:grpSpPr bwMode="auto">
            <a:xfrm>
              <a:off x="3552" y="1762"/>
              <a:ext cx="974" cy="175"/>
              <a:chOff x="3764" y="1762"/>
              <a:chExt cx="974" cy="175"/>
            </a:xfrm>
          </p:grpSpPr>
          <p:sp>
            <p:nvSpPr>
              <p:cNvPr id="22543" name="Text Box 10"/>
              <p:cNvSpPr txBox="1">
                <a:spLocks noChangeArrowheads="1"/>
              </p:cNvSpPr>
              <p:nvPr/>
            </p:nvSpPr>
            <p:spPr bwMode="auto">
              <a:xfrm>
                <a:off x="4277" y="1762"/>
                <a:ext cx="461" cy="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1pPr>
                <a:lvl2pPr marL="742950" indent="-28575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2pPr>
                <a:lvl3pPr marL="11430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3pPr>
                <a:lvl4pPr marL="16002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4pPr>
                <a:lvl5pPr marL="2057400" indent="-228600"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900">
                    <a:solidFill>
                      <a:schemeClr val="tx1"/>
                    </a:solidFill>
                    <a:latin typeface="Arial" panose="020B0604020202020204" pitchFamily="34" charset="0"/>
                    <a:sym typeface="Symbol" panose="05050102010706020507" pitchFamily="18" charset="2"/>
                  </a:defRPr>
                </a:lvl9pPr>
              </a:lstStyle>
              <a:p>
                <a:pPr algn="ctr"/>
                <a:r>
                  <a:rPr lang="en-US" altLang="en-US" sz="1200" dirty="0"/>
                  <a:t>Thymus</a:t>
                </a:r>
              </a:p>
            </p:txBody>
          </p:sp>
          <p:sp>
            <p:nvSpPr>
              <p:cNvPr id="22544" name="Line 16"/>
              <p:cNvSpPr>
                <a:spLocks noChangeShapeType="1"/>
              </p:cNvSpPr>
              <p:nvPr/>
            </p:nvSpPr>
            <p:spPr bwMode="auto">
              <a:xfrm flipV="1">
                <a:off x="3764" y="1852"/>
                <a:ext cx="31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74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Activation of Specific Immune Response</a:t>
            </a:r>
          </a:p>
        </p:txBody>
      </p:sp>
      <p:pic>
        <p:nvPicPr>
          <p:cNvPr id="23555" name="Picture 2" descr="Image result for helper t cell stimulating b 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860" y="1684019"/>
            <a:ext cx="9784079" cy="424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5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2524</TotalTime>
  <Words>673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Symbol</vt:lpstr>
      <vt:lpstr>Wingdings 2</vt:lpstr>
      <vt:lpstr>Quotable</vt:lpstr>
      <vt:lpstr>The Immune System</vt:lpstr>
      <vt:lpstr>Purpose of the Immune System </vt:lpstr>
      <vt:lpstr>Parts of the Immune System</vt:lpstr>
      <vt:lpstr>Two types of Immune Responses</vt:lpstr>
      <vt:lpstr>PowerPoint Presentation</vt:lpstr>
      <vt:lpstr>Innate Immune Responses</vt:lpstr>
      <vt:lpstr>Specific Immune Response - Helper T Cell </vt:lpstr>
      <vt:lpstr>PowerPoint Presentation</vt:lpstr>
      <vt:lpstr>Activation of Specific Immune Response</vt:lpstr>
      <vt:lpstr>B Cells (lymphocytes)</vt:lpstr>
      <vt:lpstr>PowerPoint Presentation</vt:lpstr>
      <vt:lpstr>T Cells (lymphocytes)</vt:lpstr>
      <vt:lpstr>PowerPoint Presentation</vt:lpstr>
      <vt:lpstr>Summary of Immune System Interactions</vt:lpstr>
      <vt:lpstr>Secondary Immune Response  (AKA Immunological Memory)</vt:lpstr>
      <vt:lpstr>Active vs. Passive Immunity</vt:lpstr>
      <vt:lpstr>Autoimmune Diseases</vt:lpstr>
    </vt:vector>
  </TitlesOfParts>
  <Company>Prince William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Olivia Jensen</dc:creator>
  <cp:lastModifiedBy>Olivia Jensen</cp:lastModifiedBy>
  <cp:revision>13</cp:revision>
  <dcterms:created xsi:type="dcterms:W3CDTF">2018-01-25T01:39:17Z</dcterms:created>
  <dcterms:modified xsi:type="dcterms:W3CDTF">2019-01-15T00:59:46Z</dcterms:modified>
</cp:coreProperties>
</file>