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0" r:id="rId7"/>
    <p:sldId id="261" r:id="rId8"/>
    <p:sldId id="262" r:id="rId9"/>
    <p:sldId id="266" r:id="rId10"/>
    <p:sldId id="263" r:id="rId11"/>
    <p:sldId id="267" r:id="rId12"/>
    <p:sldId id="264"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8" autoAdjust="0"/>
    <p:restoredTop sz="94660"/>
  </p:normalViewPr>
  <p:slideViewPr>
    <p:cSldViewPr snapToGrid="0">
      <p:cViewPr varScale="1">
        <p:scale>
          <a:sx n="69" d="100"/>
          <a:sy n="69" d="100"/>
        </p:scale>
        <p:origin x="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1483CD-3723-4AA9-BEBD-033B2BAF3DE8}"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5ED99-565C-4EC5-868F-D7783131800E}" type="slidenum">
              <a:rPr lang="en-US" smtClean="0"/>
              <a:t>‹#›</a:t>
            </a:fld>
            <a:endParaRPr lang="en-US"/>
          </a:p>
        </p:txBody>
      </p:sp>
    </p:spTree>
    <p:extLst>
      <p:ext uri="{BB962C8B-B14F-4D97-AF65-F5344CB8AC3E}">
        <p14:creationId xmlns:p14="http://schemas.microsoft.com/office/powerpoint/2010/main" val="2455963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1483CD-3723-4AA9-BEBD-033B2BAF3DE8}"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5ED99-565C-4EC5-868F-D7783131800E}" type="slidenum">
              <a:rPr lang="en-US" smtClean="0"/>
              <a:t>‹#›</a:t>
            </a:fld>
            <a:endParaRPr lang="en-US"/>
          </a:p>
        </p:txBody>
      </p:sp>
    </p:spTree>
    <p:extLst>
      <p:ext uri="{BB962C8B-B14F-4D97-AF65-F5344CB8AC3E}">
        <p14:creationId xmlns:p14="http://schemas.microsoft.com/office/powerpoint/2010/main" val="1412837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1483CD-3723-4AA9-BEBD-033B2BAF3DE8}"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5ED99-565C-4EC5-868F-D7783131800E}" type="slidenum">
              <a:rPr lang="en-US" smtClean="0"/>
              <a:t>‹#›</a:t>
            </a:fld>
            <a:endParaRPr lang="en-US"/>
          </a:p>
        </p:txBody>
      </p:sp>
    </p:spTree>
    <p:extLst>
      <p:ext uri="{BB962C8B-B14F-4D97-AF65-F5344CB8AC3E}">
        <p14:creationId xmlns:p14="http://schemas.microsoft.com/office/powerpoint/2010/main" val="3978031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1483CD-3723-4AA9-BEBD-033B2BAF3DE8}"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5ED99-565C-4EC5-868F-D7783131800E}" type="slidenum">
              <a:rPr lang="en-US" smtClean="0"/>
              <a:t>‹#›</a:t>
            </a:fld>
            <a:endParaRPr lang="en-US"/>
          </a:p>
        </p:txBody>
      </p:sp>
    </p:spTree>
    <p:extLst>
      <p:ext uri="{BB962C8B-B14F-4D97-AF65-F5344CB8AC3E}">
        <p14:creationId xmlns:p14="http://schemas.microsoft.com/office/powerpoint/2010/main" val="3284595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1483CD-3723-4AA9-BEBD-033B2BAF3DE8}"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5ED99-565C-4EC5-868F-D7783131800E}" type="slidenum">
              <a:rPr lang="en-US" smtClean="0"/>
              <a:t>‹#›</a:t>
            </a:fld>
            <a:endParaRPr lang="en-US"/>
          </a:p>
        </p:txBody>
      </p:sp>
    </p:spTree>
    <p:extLst>
      <p:ext uri="{BB962C8B-B14F-4D97-AF65-F5344CB8AC3E}">
        <p14:creationId xmlns:p14="http://schemas.microsoft.com/office/powerpoint/2010/main" val="2901124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1483CD-3723-4AA9-BEBD-033B2BAF3DE8}" type="datetimeFigureOut">
              <a:rPr lang="en-US" smtClean="0"/>
              <a:t>3/17/2019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05ED99-565C-4EC5-868F-D7783131800E}" type="slidenum">
              <a:rPr lang="en-US" smtClean="0"/>
              <a:t>‹#›</a:t>
            </a:fld>
            <a:endParaRPr lang="en-US"/>
          </a:p>
        </p:txBody>
      </p:sp>
    </p:spTree>
    <p:extLst>
      <p:ext uri="{BB962C8B-B14F-4D97-AF65-F5344CB8AC3E}">
        <p14:creationId xmlns:p14="http://schemas.microsoft.com/office/powerpoint/2010/main" val="1922798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1483CD-3723-4AA9-BEBD-033B2BAF3DE8}" type="datetimeFigureOut">
              <a:rPr lang="en-US" smtClean="0"/>
              <a:t>3/17/2019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05ED99-565C-4EC5-868F-D7783131800E}" type="slidenum">
              <a:rPr lang="en-US" smtClean="0"/>
              <a:t>‹#›</a:t>
            </a:fld>
            <a:endParaRPr lang="en-US"/>
          </a:p>
        </p:txBody>
      </p:sp>
    </p:spTree>
    <p:extLst>
      <p:ext uri="{BB962C8B-B14F-4D97-AF65-F5344CB8AC3E}">
        <p14:creationId xmlns:p14="http://schemas.microsoft.com/office/powerpoint/2010/main" val="2747953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1483CD-3723-4AA9-BEBD-033B2BAF3DE8}" type="datetimeFigureOut">
              <a:rPr lang="en-US" smtClean="0"/>
              <a:t>3/17/2019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05ED99-565C-4EC5-868F-D7783131800E}" type="slidenum">
              <a:rPr lang="en-US" smtClean="0"/>
              <a:t>‹#›</a:t>
            </a:fld>
            <a:endParaRPr lang="en-US"/>
          </a:p>
        </p:txBody>
      </p:sp>
    </p:spTree>
    <p:extLst>
      <p:ext uri="{BB962C8B-B14F-4D97-AF65-F5344CB8AC3E}">
        <p14:creationId xmlns:p14="http://schemas.microsoft.com/office/powerpoint/2010/main" val="195677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1483CD-3723-4AA9-BEBD-033B2BAF3DE8}" type="datetimeFigureOut">
              <a:rPr lang="en-US" smtClean="0"/>
              <a:t>3/17/2019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05ED99-565C-4EC5-868F-D7783131800E}" type="slidenum">
              <a:rPr lang="en-US" smtClean="0"/>
              <a:t>‹#›</a:t>
            </a:fld>
            <a:endParaRPr lang="en-US"/>
          </a:p>
        </p:txBody>
      </p:sp>
    </p:spTree>
    <p:extLst>
      <p:ext uri="{BB962C8B-B14F-4D97-AF65-F5344CB8AC3E}">
        <p14:creationId xmlns:p14="http://schemas.microsoft.com/office/powerpoint/2010/main" val="1614670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1483CD-3723-4AA9-BEBD-033B2BAF3DE8}" type="datetimeFigureOut">
              <a:rPr lang="en-US" smtClean="0"/>
              <a:t>3/17/2019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05ED99-565C-4EC5-868F-D7783131800E}" type="slidenum">
              <a:rPr lang="en-US" smtClean="0"/>
              <a:t>‹#›</a:t>
            </a:fld>
            <a:endParaRPr lang="en-US"/>
          </a:p>
        </p:txBody>
      </p:sp>
    </p:spTree>
    <p:extLst>
      <p:ext uri="{BB962C8B-B14F-4D97-AF65-F5344CB8AC3E}">
        <p14:creationId xmlns:p14="http://schemas.microsoft.com/office/powerpoint/2010/main" val="3790686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1483CD-3723-4AA9-BEBD-033B2BAF3DE8}" type="datetimeFigureOut">
              <a:rPr lang="en-US" smtClean="0"/>
              <a:t>3/17/2019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05ED99-565C-4EC5-868F-D7783131800E}" type="slidenum">
              <a:rPr lang="en-US" smtClean="0"/>
              <a:t>‹#›</a:t>
            </a:fld>
            <a:endParaRPr lang="en-US"/>
          </a:p>
        </p:txBody>
      </p:sp>
    </p:spTree>
    <p:extLst>
      <p:ext uri="{BB962C8B-B14F-4D97-AF65-F5344CB8AC3E}">
        <p14:creationId xmlns:p14="http://schemas.microsoft.com/office/powerpoint/2010/main" val="120480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483CD-3723-4AA9-BEBD-033B2BAF3DE8}" type="datetimeFigureOut">
              <a:rPr lang="en-US" smtClean="0"/>
              <a:t>3/17/2019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05ED99-565C-4EC5-868F-D7783131800E}" type="slidenum">
              <a:rPr lang="en-US" smtClean="0"/>
              <a:t>‹#›</a:t>
            </a:fld>
            <a:endParaRPr lang="en-US"/>
          </a:p>
        </p:txBody>
      </p:sp>
    </p:spTree>
    <p:extLst>
      <p:ext uri="{BB962C8B-B14F-4D97-AF65-F5344CB8AC3E}">
        <p14:creationId xmlns:p14="http://schemas.microsoft.com/office/powerpoint/2010/main" val="390137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Mendelian Genetics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805465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280" y="500062"/>
            <a:ext cx="11049000" cy="1325563"/>
          </a:xfrm>
        </p:spPr>
        <p:txBody>
          <a:bodyPr/>
          <a:lstStyle/>
          <a:p>
            <a:pPr algn="ctr"/>
            <a:r>
              <a:rPr lang="en-US" dirty="0" smtClean="0"/>
              <a:t>2 Traits at once – Dihybrid Crosses – what it looks like in terms of Meiosis</a:t>
            </a:r>
            <a:endParaRPr lang="en-US" dirty="0"/>
          </a:p>
        </p:txBody>
      </p:sp>
      <p:sp>
        <p:nvSpPr>
          <p:cNvPr id="4" name="Content Placeholder 3"/>
          <p:cNvSpPr>
            <a:spLocks noGrp="1"/>
          </p:cNvSpPr>
          <p:nvPr>
            <p:ph idx="1"/>
          </p:nvPr>
        </p:nvSpPr>
        <p:spPr/>
        <p:txBody>
          <a:bodyPr/>
          <a:lstStyle/>
          <a:p>
            <a:pPr marL="0" indent="0">
              <a:buNone/>
            </a:pPr>
            <a:r>
              <a:rPr lang="en-US" dirty="0">
                <a:solidFill>
                  <a:srgbClr val="FF0000"/>
                </a:solidFill>
              </a:rPr>
              <a:t>Parent 1: </a:t>
            </a:r>
            <a:r>
              <a:rPr lang="en-US" dirty="0" err="1">
                <a:solidFill>
                  <a:srgbClr val="FF0000"/>
                </a:solidFill>
              </a:rPr>
              <a:t>PpGg</a:t>
            </a:r>
            <a:r>
              <a:rPr lang="en-US" dirty="0">
                <a:solidFill>
                  <a:srgbClr val="FF0000"/>
                </a:solidFill>
              </a:rPr>
              <a:t> </a:t>
            </a:r>
          </a:p>
          <a:p>
            <a:pPr marL="0" indent="0">
              <a:buNone/>
            </a:pPr>
            <a:r>
              <a:rPr lang="en-US" dirty="0">
                <a:solidFill>
                  <a:srgbClr val="FF0000"/>
                </a:solidFill>
              </a:rPr>
              <a:t>Parent 2: </a:t>
            </a:r>
            <a:r>
              <a:rPr lang="en-US" dirty="0" err="1">
                <a:solidFill>
                  <a:srgbClr val="FF0000"/>
                </a:solidFill>
              </a:rPr>
              <a:t>PpGg</a:t>
            </a:r>
            <a:endParaRPr lang="en-US" dirty="0"/>
          </a:p>
        </p:txBody>
      </p:sp>
    </p:spTree>
    <p:extLst>
      <p:ext uri="{BB962C8B-B14F-4D97-AF65-F5344CB8AC3E}">
        <p14:creationId xmlns:p14="http://schemas.microsoft.com/office/powerpoint/2010/main" val="3497470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Trick to solve them…</a:t>
            </a:r>
            <a:endParaRPr lang="en-US" dirty="0"/>
          </a:p>
        </p:txBody>
      </p:sp>
      <p:sp>
        <p:nvSpPr>
          <p:cNvPr id="4" name="Content Placeholder 2"/>
          <p:cNvSpPr>
            <a:spLocks noGrp="1"/>
          </p:cNvSpPr>
          <p:nvPr>
            <p:ph idx="1"/>
          </p:nvPr>
        </p:nvSpPr>
        <p:spPr>
          <a:xfrm>
            <a:off x="1798320" y="2009776"/>
            <a:ext cx="8153400" cy="4351338"/>
          </a:xfrm>
        </p:spPr>
        <p:txBody>
          <a:bodyPr>
            <a:normAutofit/>
          </a:bodyPr>
          <a:lstStyle/>
          <a:p>
            <a:pPr marL="0" indent="0">
              <a:buNone/>
            </a:pPr>
            <a:r>
              <a:rPr lang="en-US" dirty="0">
                <a:solidFill>
                  <a:srgbClr val="FF0000"/>
                </a:solidFill>
              </a:rPr>
              <a:t>Parent 1: </a:t>
            </a:r>
            <a:r>
              <a:rPr lang="en-US" dirty="0" err="1">
                <a:solidFill>
                  <a:srgbClr val="FF0000"/>
                </a:solidFill>
              </a:rPr>
              <a:t>PpGg</a:t>
            </a:r>
            <a:r>
              <a:rPr lang="en-US" dirty="0">
                <a:solidFill>
                  <a:srgbClr val="FF0000"/>
                </a:solidFill>
              </a:rPr>
              <a:t> </a:t>
            </a:r>
          </a:p>
          <a:p>
            <a:pPr marL="0" indent="0">
              <a:buNone/>
            </a:pPr>
            <a:r>
              <a:rPr lang="en-US" dirty="0">
                <a:solidFill>
                  <a:srgbClr val="FF0000"/>
                </a:solidFill>
              </a:rPr>
              <a:t>Parent 2: </a:t>
            </a:r>
            <a:r>
              <a:rPr lang="en-US" dirty="0" err="1" smtClean="0">
                <a:solidFill>
                  <a:srgbClr val="FF0000"/>
                </a:solidFill>
              </a:rPr>
              <a:t>PpGg</a:t>
            </a:r>
            <a:r>
              <a:rPr lang="en-US" dirty="0">
                <a:solidFill>
                  <a:srgbClr val="FF0000"/>
                </a:solidFill>
              </a:rPr>
              <a:t/>
            </a:r>
            <a:br>
              <a:rPr lang="en-US" dirty="0">
                <a:solidFill>
                  <a:srgbClr val="FF0000"/>
                </a:solidFill>
              </a:rPr>
            </a:br>
            <a:endParaRPr lang="en-US" dirty="0"/>
          </a:p>
          <a:p>
            <a:r>
              <a:rPr lang="en-US" dirty="0" smtClean="0"/>
              <a:t>Gamete </a:t>
            </a:r>
            <a:r>
              <a:rPr lang="en-US" dirty="0"/>
              <a:t>1 = F (the </a:t>
            </a:r>
            <a:r>
              <a:rPr lang="en-US" dirty="0" smtClean="0"/>
              <a:t>FIRST </a:t>
            </a:r>
            <a:r>
              <a:rPr lang="en-US" dirty="0"/>
              <a:t>allele for each trait) = PG</a:t>
            </a:r>
          </a:p>
          <a:p>
            <a:r>
              <a:rPr lang="en-US" dirty="0"/>
              <a:t>Gamete 2 = O (the OUTER allele for each trait) = </a:t>
            </a:r>
            <a:r>
              <a:rPr lang="en-US" dirty="0" err="1"/>
              <a:t>Pg</a:t>
            </a:r>
            <a:endParaRPr lang="en-US" dirty="0"/>
          </a:p>
          <a:p>
            <a:r>
              <a:rPr lang="en-US" dirty="0"/>
              <a:t>Gamete 3 = I (the INNER allele for each trait) = </a:t>
            </a:r>
            <a:r>
              <a:rPr lang="en-US" dirty="0" err="1"/>
              <a:t>pG</a:t>
            </a:r>
            <a:endParaRPr lang="en-US" dirty="0"/>
          </a:p>
          <a:p>
            <a:r>
              <a:rPr lang="en-US" dirty="0"/>
              <a:t>Gamete 4 = L (the LAST allele for each trait) = </a:t>
            </a:r>
            <a:r>
              <a:rPr lang="en-US" dirty="0" err="1"/>
              <a:t>pg</a:t>
            </a:r>
            <a:endParaRPr lang="en-US" dirty="0"/>
          </a:p>
          <a:p>
            <a:endParaRPr lang="en-US" dirty="0"/>
          </a:p>
        </p:txBody>
      </p:sp>
    </p:spTree>
    <p:extLst>
      <p:ext uri="{BB962C8B-B14F-4D97-AF65-F5344CB8AC3E}">
        <p14:creationId xmlns:p14="http://schemas.microsoft.com/office/powerpoint/2010/main" val="6543511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Picture 38"/>
          <p:cNvPicPr>
            <a:picLocks noChangeAspect="1"/>
          </p:cNvPicPr>
          <p:nvPr/>
        </p:nvPicPr>
        <p:blipFill>
          <a:blip r:embed="rId2"/>
          <a:stretch>
            <a:fillRect/>
          </a:stretch>
        </p:blipFill>
        <p:spPr>
          <a:xfrm>
            <a:off x="854493" y="815640"/>
            <a:ext cx="10511358" cy="3275097"/>
          </a:xfrm>
          <a:prstGeom prst="rect">
            <a:avLst/>
          </a:prstGeom>
        </p:spPr>
      </p:pic>
      <p:sp>
        <p:nvSpPr>
          <p:cNvPr id="40" name="Rectangle 39"/>
          <p:cNvSpPr/>
          <p:nvPr/>
        </p:nvSpPr>
        <p:spPr>
          <a:xfrm>
            <a:off x="600500" y="4828917"/>
            <a:ext cx="11591499" cy="390363"/>
          </a:xfrm>
          <a:prstGeom prst="rect">
            <a:avLst/>
          </a:prstGeom>
        </p:spPr>
        <p:txBody>
          <a:bodyPr wrap="square">
            <a:spAutoFit/>
          </a:bodyPr>
          <a:lstStyle/>
          <a:p>
            <a:pPr marL="457200" marR="0" algn="ctr">
              <a:lnSpc>
                <a:spcPct val="115000"/>
              </a:lnSpc>
              <a:spcBef>
                <a:spcPts val="0"/>
              </a:spcBef>
              <a:spcAft>
                <a:spcPts val="1000"/>
              </a:spcAft>
            </a:pPr>
            <a:r>
              <a:rPr lang="en-US" dirty="0">
                <a:solidFill>
                  <a:schemeClr val="accent6">
                    <a:lumMod val="75000"/>
                  </a:schemeClr>
                </a:solidFill>
                <a:latin typeface="Arial" panose="020B0604020202020204" pitchFamily="34" charset="0"/>
                <a:ea typeface="Calibri" panose="020F0502020204030204" pitchFamily="34" charset="0"/>
                <a:cs typeface="Times New Roman" panose="02020603050405020304" pitchFamily="18" charset="0"/>
              </a:rPr>
              <a:t>9 dominant / dominant : </a:t>
            </a:r>
            <a:r>
              <a:rPr lang="en-US" dirty="0">
                <a:solidFill>
                  <a:srgbClr val="FF0000"/>
                </a:solidFill>
                <a:latin typeface="Arial" panose="020B0604020202020204" pitchFamily="34" charset="0"/>
                <a:ea typeface="Calibri" panose="020F0502020204030204" pitchFamily="34" charset="0"/>
                <a:cs typeface="Times New Roman" panose="02020603050405020304" pitchFamily="18" charset="0"/>
              </a:rPr>
              <a:t>3 dominant / recessive </a:t>
            </a:r>
            <a:r>
              <a:rPr lang="en-US" dirty="0" smtClean="0">
                <a:solidFill>
                  <a:schemeClr val="accent6">
                    <a:lumMod val="75000"/>
                  </a:schemeClr>
                </a:solidFill>
                <a:latin typeface="Arial" panose="020B0604020202020204" pitchFamily="34" charset="0"/>
                <a:ea typeface="Calibri" panose="020F0502020204030204" pitchFamily="34" charset="0"/>
                <a:cs typeface="Times New Roman" panose="02020603050405020304" pitchFamily="18" charset="0"/>
              </a:rPr>
              <a:t>: </a:t>
            </a:r>
            <a:r>
              <a:rPr lang="en-US" dirty="0" smtClean="0">
                <a:solidFill>
                  <a:srgbClr val="0070C0"/>
                </a:solidFill>
                <a:latin typeface="Arial" panose="020B0604020202020204" pitchFamily="34" charset="0"/>
                <a:ea typeface="Calibri" panose="020F0502020204030204" pitchFamily="34" charset="0"/>
                <a:cs typeface="Times New Roman" panose="02020603050405020304" pitchFamily="18" charset="0"/>
              </a:rPr>
              <a:t>3 </a:t>
            </a:r>
            <a:r>
              <a:rPr lang="en-US" dirty="0">
                <a:solidFill>
                  <a:srgbClr val="0070C0"/>
                </a:solidFill>
                <a:latin typeface="Arial" panose="020B0604020202020204" pitchFamily="34" charset="0"/>
                <a:ea typeface="Calibri" panose="020F0502020204030204" pitchFamily="34" charset="0"/>
                <a:cs typeface="Times New Roman" panose="02020603050405020304" pitchFamily="18" charset="0"/>
              </a:rPr>
              <a:t>recessive / dominant </a:t>
            </a:r>
            <a:r>
              <a:rPr lang="en-US" dirty="0">
                <a:solidFill>
                  <a:schemeClr val="accent6">
                    <a:lumMod val="75000"/>
                  </a:schemeClr>
                </a:solidFill>
                <a:latin typeface="Arial" panose="020B0604020202020204" pitchFamily="34" charset="0"/>
                <a:ea typeface="Calibri" panose="020F0502020204030204" pitchFamily="34" charset="0"/>
                <a:cs typeface="Times New Roman" panose="02020603050405020304" pitchFamily="18" charset="0"/>
              </a:rPr>
              <a:t>: </a:t>
            </a:r>
            <a:r>
              <a:rPr lang="en-US" dirty="0">
                <a:latin typeface="Arial" panose="020B0604020202020204" pitchFamily="34" charset="0"/>
                <a:ea typeface="Calibri" panose="020F0502020204030204" pitchFamily="34" charset="0"/>
                <a:cs typeface="Times New Roman" panose="02020603050405020304" pitchFamily="18" charset="0"/>
              </a:rPr>
              <a:t>1 recessive / recessive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59881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Shortcut for dihybrids! Use probability rules! </a:t>
            </a:r>
            <a:endParaRPr lang="en-US" dirty="0"/>
          </a:p>
        </p:txBody>
      </p:sp>
      <p:sp>
        <p:nvSpPr>
          <p:cNvPr id="3" name="Content Placeholder 2"/>
          <p:cNvSpPr>
            <a:spLocks noGrp="1"/>
          </p:cNvSpPr>
          <p:nvPr>
            <p:ph idx="1"/>
          </p:nvPr>
        </p:nvSpPr>
        <p:spPr/>
        <p:txBody>
          <a:bodyPr/>
          <a:lstStyle/>
          <a:p>
            <a:r>
              <a:rPr lang="en-US" dirty="0" smtClean="0"/>
              <a:t>Probability of having one trait and the probability of having the other, then MULTIPLY!</a:t>
            </a:r>
            <a:endParaRPr lang="en-US" dirty="0"/>
          </a:p>
        </p:txBody>
      </p:sp>
    </p:spTree>
    <p:extLst>
      <p:ext uri="{BB962C8B-B14F-4D97-AF65-F5344CB8AC3E}">
        <p14:creationId xmlns:p14="http://schemas.microsoft.com/office/powerpoint/2010/main" val="956153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56"/>
            <a:ext cx="10515600" cy="1325563"/>
          </a:xfrm>
        </p:spPr>
        <p:txBody>
          <a:bodyPr/>
          <a:lstStyle/>
          <a:p>
            <a:r>
              <a:rPr lang="en-US" dirty="0" smtClean="0"/>
              <a:t>Vocab</a:t>
            </a:r>
            <a:endParaRPr lang="en-US" dirty="0"/>
          </a:p>
        </p:txBody>
      </p:sp>
      <p:sp>
        <p:nvSpPr>
          <p:cNvPr id="3" name="Content Placeholder 2"/>
          <p:cNvSpPr>
            <a:spLocks noGrp="1"/>
          </p:cNvSpPr>
          <p:nvPr>
            <p:ph idx="1"/>
          </p:nvPr>
        </p:nvSpPr>
        <p:spPr>
          <a:xfrm>
            <a:off x="709061" y="993039"/>
            <a:ext cx="10515600" cy="4351338"/>
          </a:xfrm>
        </p:spPr>
        <p:txBody>
          <a:bodyPr/>
          <a:lstStyle/>
          <a:p>
            <a:r>
              <a:rPr lang="en-US" b="1" dirty="0" smtClean="0"/>
              <a:t>Phenotype vs. Genotype</a:t>
            </a:r>
          </a:p>
          <a:p>
            <a:r>
              <a:rPr lang="en-US" b="1" dirty="0" smtClean="0"/>
              <a:t>Homologous chromosomes</a:t>
            </a:r>
          </a:p>
          <a:p>
            <a:r>
              <a:rPr lang="en-US" b="1" dirty="0" smtClean="0"/>
              <a:t>Gene vs. Allele</a:t>
            </a:r>
          </a:p>
          <a:p>
            <a:r>
              <a:rPr lang="en-US" b="1" dirty="0" smtClean="0"/>
              <a:t>Dominant vs. Recessive</a:t>
            </a:r>
          </a:p>
          <a:p>
            <a:r>
              <a:rPr lang="en-US" b="1" dirty="0" smtClean="0"/>
              <a:t>Homozygous vs. Heterozygous</a:t>
            </a:r>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3566330736"/>
              </p:ext>
            </p:extLst>
          </p:nvPr>
        </p:nvGraphicFramePr>
        <p:xfrm>
          <a:off x="1148664" y="3962706"/>
          <a:ext cx="9366937" cy="2318742"/>
        </p:xfrm>
        <a:graphic>
          <a:graphicData uri="http://schemas.openxmlformats.org/drawingml/2006/table">
            <a:tbl>
              <a:tblPr firstRow="1" firstCol="1" bandRow="1">
                <a:tableStyleId>{5C22544A-7EE6-4342-B048-85BDC9FD1C3A}</a:tableStyleId>
              </a:tblPr>
              <a:tblGrid>
                <a:gridCol w="2659156">
                  <a:extLst>
                    <a:ext uri="{9D8B030D-6E8A-4147-A177-3AD203B41FA5}">
                      <a16:colId xmlns:a16="http://schemas.microsoft.com/office/drawing/2014/main" val="20000"/>
                    </a:ext>
                  </a:extLst>
                </a:gridCol>
                <a:gridCol w="3473673">
                  <a:extLst>
                    <a:ext uri="{9D8B030D-6E8A-4147-A177-3AD203B41FA5}">
                      <a16:colId xmlns:a16="http://schemas.microsoft.com/office/drawing/2014/main" val="20001"/>
                    </a:ext>
                  </a:extLst>
                </a:gridCol>
                <a:gridCol w="3234108">
                  <a:extLst>
                    <a:ext uri="{9D8B030D-6E8A-4147-A177-3AD203B41FA5}">
                      <a16:colId xmlns:a16="http://schemas.microsoft.com/office/drawing/2014/main" val="20002"/>
                    </a:ext>
                  </a:extLst>
                </a:gridCol>
              </a:tblGrid>
              <a:tr h="382677">
                <a:tc>
                  <a:txBody>
                    <a:bodyPr/>
                    <a:lstStyle/>
                    <a:p>
                      <a:pPr marL="0" marR="0" algn="ctr">
                        <a:lnSpc>
                          <a:spcPct val="115000"/>
                        </a:lnSpc>
                        <a:spcBef>
                          <a:spcPts val="0"/>
                        </a:spcBef>
                        <a:spcAft>
                          <a:spcPts val="0"/>
                        </a:spcAft>
                      </a:pPr>
                      <a:r>
                        <a:rPr lang="en-US" sz="2400" b="1" u="none" strike="noStrike" dirty="0">
                          <a:effectLst/>
                        </a:rPr>
                        <a:t>Genotype Letters</a:t>
                      </a:r>
                      <a:endParaRPr lang="en-US" sz="2400" b="1" u="sng"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400" b="1" u="none" strike="noStrike">
                          <a:effectLst/>
                        </a:rPr>
                        <a:t>Genotype Descriptions</a:t>
                      </a:r>
                      <a:endParaRPr lang="en-US" sz="2400" b="1" u="sng">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400" b="1" u="none" strike="noStrike">
                          <a:effectLst/>
                        </a:rPr>
                        <a:t>Phenotypes</a:t>
                      </a:r>
                      <a:endParaRPr lang="en-US" sz="2400" b="1" u="sng">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65353">
                <a:tc>
                  <a:txBody>
                    <a:bodyPr/>
                    <a:lstStyle/>
                    <a:p>
                      <a:pPr marL="0" marR="0" algn="l">
                        <a:lnSpc>
                          <a:spcPct val="115000"/>
                        </a:lnSpc>
                        <a:spcBef>
                          <a:spcPts val="0"/>
                        </a:spcBef>
                        <a:spcAft>
                          <a:spcPts val="0"/>
                        </a:spcAft>
                      </a:pPr>
                      <a:r>
                        <a:rPr lang="en-US" sz="2400" b="1" u="none" strike="noStrike">
                          <a:effectLst/>
                        </a:rPr>
                        <a:t>BB</a:t>
                      </a:r>
                      <a:endParaRPr lang="en-US" sz="2400" b="1" u="sng">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2400" b="1" u="none" strike="noStrike" dirty="0">
                          <a:effectLst/>
                        </a:rPr>
                        <a:t>Homozygous Dominant</a:t>
                      </a:r>
                      <a:endParaRPr lang="en-US" sz="2400" b="1" u="sng"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2400" b="1" u="none" strike="noStrike" dirty="0">
                          <a:effectLst/>
                        </a:rPr>
                        <a:t>Dominant (Brown Eyes)</a:t>
                      </a:r>
                      <a:endParaRPr lang="en-US" sz="2400" b="1" u="sng"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765353">
                <a:tc>
                  <a:txBody>
                    <a:bodyPr/>
                    <a:lstStyle/>
                    <a:p>
                      <a:pPr marL="0" marR="0" algn="l">
                        <a:lnSpc>
                          <a:spcPct val="115000"/>
                        </a:lnSpc>
                        <a:spcBef>
                          <a:spcPts val="0"/>
                        </a:spcBef>
                        <a:spcAft>
                          <a:spcPts val="0"/>
                        </a:spcAft>
                      </a:pPr>
                      <a:r>
                        <a:rPr lang="en-US" sz="2400" b="1" u="none" strike="noStrike">
                          <a:effectLst/>
                        </a:rPr>
                        <a:t>Bb</a:t>
                      </a:r>
                      <a:endParaRPr lang="en-US" sz="2400" b="1" u="sng">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2400" b="1" u="none" strike="noStrike" dirty="0">
                          <a:effectLst/>
                        </a:rPr>
                        <a:t>Heterozygous</a:t>
                      </a:r>
                      <a:endParaRPr lang="en-US" sz="2400" b="1" u="sng"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2400" b="1" u="none" strike="noStrike">
                          <a:effectLst/>
                        </a:rPr>
                        <a:t>Dominant (Brown Eyes)</a:t>
                      </a:r>
                      <a:endParaRPr lang="en-US" sz="2400" b="1" u="sng">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82677">
                <a:tc>
                  <a:txBody>
                    <a:bodyPr/>
                    <a:lstStyle/>
                    <a:p>
                      <a:pPr marL="0" marR="0" algn="l">
                        <a:lnSpc>
                          <a:spcPct val="115000"/>
                        </a:lnSpc>
                        <a:spcBef>
                          <a:spcPts val="0"/>
                        </a:spcBef>
                        <a:spcAft>
                          <a:spcPts val="0"/>
                        </a:spcAft>
                      </a:pPr>
                      <a:r>
                        <a:rPr lang="en-US" sz="2400" b="1" u="none" strike="noStrike">
                          <a:effectLst/>
                        </a:rPr>
                        <a:t>bb</a:t>
                      </a:r>
                      <a:endParaRPr lang="en-US" sz="2400" b="1" u="sng">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2400" b="1" u="none" strike="noStrike" dirty="0">
                          <a:effectLst/>
                        </a:rPr>
                        <a:t>Homozygous Recessive</a:t>
                      </a:r>
                      <a:endParaRPr lang="en-US" sz="2400" b="1" u="sng"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2400" b="1" u="none" strike="noStrike" dirty="0">
                          <a:effectLst/>
                        </a:rPr>
                        <a:t>Recessive (Blue Eyes)</a:t>
                      </a:r>
                      <a:endParaRPr lang="en-US" sz="2400" b="1" u="sng"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5710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Meiosis Review</a:t>
            </a:r>
            <a:endParaRPr lang="en-US" dirty="0"/>
          </a:p>
        </p:txBody>
      </p:sp>
      <p:sp>
        <p:nvSpPr>
          <p:cNvPr id="3" name="Content Placeholder 2"/>
          <p:cNvSpPr>
            <a:spLocks noGrp="1"/>
          </p:cNvSpPr>
          <p:nvPr>
            <p:ph idx="1"/>
          </p:nvPr>
        </p:nvSpPr>
        <p:spPr/>
        <p:txBody>
          <a:bodyPr/>
          <a:lstStyle/>
          <a:p>
            <a:r>
              <a:rPr lang="en-US" dirty="0"/>
              <a:t>Because pairs of homologous chromosomes must divide during meiosis to create eggs and sperm (i.e., gametes) with half the chromosomes found in a normal body cell, each gamete only receives one </a:t>
            </a:r>
            <a:r>
              <a:rPr lang="en-US" dirty="0" smtClean="0"/>
              <a:t>allele (one of the two homologous chromosomes) </a:t>
            </a:r>
            <a:r>
              <a:rPr lang="en-US" dirty="0"/>
              <a:t>for a particular trait. </a:t>
            </a:r>
            <a:endParaRPr lang="en-US" dirty="0" smtClean="0"/>
          </a:p>
          <a:p>
            <a:endParaRPr lang="en-US" dirty="0"/>
          </a:p>
          <a:p>
            <a:r>
              <a:rPr lang="en-US" dirty="0"/>
              <a:t>Therefore, when fertilization occurs, a zygote (and later baby) will receive one allele from each parent. </a:t>
            </a:r>
            <a:endParaRPr lang="en-US" dirty="0" smtClean="0"/>
          </a:p>
          <a:p>
            <a:endParaRPr lang="en-US" dirty="0"/>
          </a:p>
        </p:txBody>
      </p:sp>
    </p:spTree>
    <p:extLst>
      <p:ext uri="{BB962C8B-B14F-4D97-AF65-F5344CB8AC3E}">
        <p14:creationId xmlns:p14="http://schemas.microsoft.com/office/powerpoint/2010/main" val="3681215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Drawing of Meiosis Tracing Alleles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8216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268820" y="254719"/>
            <a:ext cx="11618380" cy="5774606"/>
          </a:xfrm>
          <a:prstGeom prst="rect">
            <a:avLst/>
          </a:prstGeom>
        </p:spPr>
      </p:pic>
    </p:spTree>
    <p:extLst>
      <p:ext uri="{BB962C8B-B14F-4D97-AF65-F5344CB8AC3E}">
        <p14:creationId xmlns:p14="http://schemas.microsoft.com/office/powerpoint/2010/main" val="1919872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anselm.edu/homepage/jpitocch/genbio/examplecrossflower.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0170" y="1211932"/>
            <a:ext cx="7951304" cy="4986838"/>
          </a:xfrm>
          <a:prstGeom prst="rect">
            <a:avLst/>
          </a:prstGeom>
          <a:noFill/>
          <a:ln>
            <a:noFill/>
          </a:ln>
        </p:spPr>
      </p:pic>
      <p:sp>
        <p:nvSpPr>
          <p:cNvPr id="5" name="Title 4"/>
          <p:cNvSpPr>
            <a:spLocks noGrp="1"/>
          </p:cNvSpPr>
          <p:nvPr>
            <p:ph type="title"/>
          </p:nvPr>
        </p:nvSpPr>
        <p:spPr>
          <a:xfrm>
            <a:off x="230170" y="200694"/>
            <a:ext cx="10515600" cy="1325563"/>
          </a:xfrm>
        </p:spPr>
        <p:txBody>
          <a:bodyPr/>
          <a:lstStyle/>
          <a:p>
            <a:r>
              <a:rPr lang="en-US" dirty="0" smtClean="0"/>
              <a:t>Mendel’s Experiments</a:t>
            </a:r>
            <a:endParaRPr lang="en-US" dirty="0"/>
          </a:p>
        </p:txBody>
      </p:sp>
      <p:sp>
        <p:nvSpPr>
          <p:cNvPr id="6" name="TextBox 5"/>
          <p:cNvSpPr txBox="1"/>
          <p:nvPr/>
        </p:nvSpPr>
        <p:spPr>
          <a:xfrm>
            <a:off x="8134350" y="1846577"/>
            <a:ext cx="4057650" cy="2800767"/>
          </a:xfrm>
          <a:prstGeom prst="rect">
            <a:avLst/>
          </a:prstGeom>
          <a:noFill/>
        </p:spPr>
        <p:txBody>
          <a:bodyPr wrap="square" rtlCol="0">
            <a:spAutoFit/>
          </a:bodyPr>
          <a:lstStyle/>
          <a:p>
            <a:pPr algn="ctr"/>
            <a:r>
              <a:rPr lang="en-US" sz="3200" dirty="0" smtClean="0"/>
              <a:t>Purebred vs. Hybrid</a:t>
            </a:r>
          </a:p>
          <a:p>
            <a:pPr algn="ctr"/>
            <a:r>
              <a:rPr lang="en-US" sz="3200" dirty="0" smtClean="0"/>
              <a:t>P –</a:t>
            </a:r>
            <a:r>
              <a:rPr lang="en-US" sz="2000" dirty="0" smtClean="0"/>
              <a:t> </a:t>
            </a:r>
            <a:r>
              <a:rPr lang="en-US" sz="2400" dirty="0" smtClean="0"/>
              <a:t>pure opposites</a:t>
            </a:r>
            <a:endParaRPr lang="en-US" sz="2400" dirty="0" smtClean="0"/>
          </a:p>
          <a:p>
            <a:pPr algn="ctr"/>
            <a:r>
              <a:rPr lang="en-US" sz="3200" dirty="0" smtClean="0"/>
              <a:t>F1 – </a:t>
            </a:r>
            <a:r>
              <a:rPr lang="en-US" sz="2400" dirty="0" smtClean="0"/>
              <a:t>“children” – all heterozygotes</a:t>
            </a:r>
            <a:endParaRPr lang="en-US" sz="2400" dirty="0" smtClean="0"/>
          </a:p>
          <a:p>
            <a:pPr algn="ctr"/>
            <a:r>
              <a:rPr lang="en-US" sz="3200" dirty="0" smtClean="0"/>
              <a:t>F2 – </a:t>
            </a:r>
            <a:r>
              <a:rPr lang="en-US" sz="2400" dirty="0" smtClean="0"/>
              <a:t>“grandchildren” – </a:t>
            </a:r>
          </a:p>
          <a:p>
            <a:pPr algn="ctr"/>
            <a:r>
              <a:rPr lang="en-US" sz="2400" dirty="0" smtClean="0"/>
              <a:t>1:2:1 ratio</a:t>
            </a:r>
            <a:endParaRPr lang="en-US" sz="2400" dirty="0" smtClean="0"/>
          </a:p>
        </p:txBody>
      </p:sp>
    </p:spTree>
    <p:extLst>
      <p:ext uri="{BB962C8B-B14F-4D97-AF65-F5344CB8AC3E}">
        <p14:creationId xmlns:p14="http://schemas.microsoft.com/office/powerpoint/2010/main" val="2560835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Probability</a:t>
            </a:r>
            <a:endParaRPr lang="en-US" dirty="0"/>
          </a:p>
        </p:txBody>
      </p:sp>
      <p:sp>
        <p:nvSpPr>
          <p:cNvPr id="4" name="Content Placeholder 3"/>
          <p:cNvSpPr>
            <a:spLocks noGrp="1"/>
          </p:cNvSpPr>
          <p:nvPr>
            <p:ph idx="1"/>
          </p:nvPr>
        </p:nvSpPr>
        <p:spPr/>
        <p:txBody>
          <a:bodyPr>
            <a:normAutofit lnSpcReduction="10000"/>
          </a:bodyPr>
          <a:lstStyle/>
          <a:p>
            <a:r>
              <a:rPr lang="en-US" dirty="0" smtClean="0"/>
              <a:t>Multiplication Rule = Having BOTH </a:t>
            </a:r>
            <a:r>
              <a:rPr lang="en-US" dirty="0" smtClean="0"/>
              <a:t>traits (this trait AND this trait)</a:t>
            </a:r>
            <a:endParaRPr lang="en-US" dirty="0" smtClean="0"/>
          </a:p>
          <a:p>
            <a:r>
              <a:rPr lang="en-US" dirty="0" smtClean="0"/>
              <a:t>Addition Rule = Having one trait OR another trait</a:t>
            </a:r>
          </a:p>
          <a:p>
            <a:endParaRPr lang="en-US" dirty="0"/>
          </a:p>
          <a:p>
            <a:endParaRPr lang="en-US" dirty="0" smtClean="0"/>
          </a:p>
          <a:p>
            <a:endParaRPr lang="en-US" dirty="0"/>
          </a:p>
          <a:p>
            <a:pPr marL="0" indent="0">
              <a:buNone/>
            </a:pPr>
            <a:r>
              <a:rPr lang="en-US" i="1" dirty="0"/>
              <a:t>**Note: For this to work, it has to be IMPOSSIBLE for the two events to occur at the same time.  For example, we could not use the addition rule of probabilities to determine the probability of offspring having white flowers OR green leaves because these two events could occur at the same time.</a:t>
            </a:r>
            <a:endParaRPr lang="en-US" dirty="0"/>
          </a:p>
          <a:p>
            <a:endParaRPr lang="en-US" dirty="0"/>
          </a:p>
        </p:txBody>
      </p:sp>
    </p:spTree>
    <p:extLst>
      <p:ext uri="{BB962C8B-B14F-4D97-AF65-F5344CB8AC3E}">
        <p14:creationId xmlns:p14="http://schemas.microsoft.com/office/powerpoint/2010/main" val="3715115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52"/>
            <a:ext cx="10515600" cy="1325563"/>
          </a:xfrm>
        </p:spPr>
        <p:txBody>
          <a:bodyPr/>
          <a:lstStyle/>
          <a:p>
            <a:r>
              <a:rPr lang="en-US" b="1" u="sng" dirty="0" smtClean="0"/>
              <a:t>Incomplete vs. Codominance</a:t>
            </a:r>
            <a:endParaRPr lang="en-US" b="1" u="sng" dirty="0"/>
          </a:p>
        </p:txBody>
      </p:sp>
      <p:sp>
        <p:nvSpPr>
          <p:cNvPr id="3" name="Content Placeholder 2"/>
          <p:cNvSpPr>
            <a:spLocks noGrp="1"/>
          </p:cNvSpPr>
          <p:nvPr>
            <p:ph idx="1"/>
          </p:nvPr>
        </p:nvSpPr>
        <p:spPr>
          <a:xfrm>
            <a:off x="838200" y="1136073"/>
            <a:ext cx="10515600" cy="2704407"/>
          </a:xfrm>
        </p:spPr>
        <p:txBody>
          <a:bodyPr/>
          <a:lstStyle/>
          <a:p>
            <a:r>
              <a:rPr lang="en-US" dirty="0"/>
              <a:t>Incomplete dominance occurs when a heterozygous individual has a </a:t>
            </a:r>
            <a:r>
              <a:rPr lang="en-US" b="1" dirty="0"/>
              <a:t>“blend” </a:t>
            </a:r>
            <a:r>
              <a:rPr lang="en-US" dirty="0"/>
              <a:t>of the two phenotypes. </a:t>
            </a:r>
            <a:endParaRPr lang="en-US" dirty="0" smtClean="0"/>
          </a:p>
          <a:p>
            <a:r>
              <a:rPr lang="en-US" dirty="0" smtClean="0"/>
              <a:t>Codominance occurs when </a:t>
            </a:r>
            <a:r>
              <a:rPr lang="en-US" dirty="0"/>
              <a:t>heterozygous individual displays </a:t>
            </a:r>
            <a:r>
              <a:rPr lang="en-US" b="1" dirty="0"/>
              <a:t>both traits</a:t>
            </a:r>
            <a:r>
              <a:rPr lang="en-US" dirty="0"/>
              <a:t> in their pure form. </a:t>
            </a:r>
            <a:endParaRPr lang="en-US" dirty="0" smtClean="0"/>
          </a:p>
          <a:p>
            <a:pPr lvl="1"/>
            <a:endParaRPr lang="en-US" dirty="0"/>
          </a:p>
        </p:txBody>
      </p:sp>
      <p:sp>
        <p:nvSpPr>
          <p:cNvPr id="4" name="Rectangle 3"/>
          <p:cNvSpPr/>
          <p:nvPr/>
        </p:nvSpPr>
        <p:spPr>
          <a:xfrm>
            <a:off x="8016240" y="3005137"/>
            <a:ext cx="3337560" cy="746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What does this look like in a Punnett square?</a:t>
            </a:r>
            <a:endParaRPr lang="en-US" dirty="0"/>
          </a:p>
        </p:txBody>
      </p:sp>
      <p:pic>
        <p:nvPicPr>
          <p:cNvPr id="5" name="Picture 2" descr="Image result for incomplete dominanc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8389" y="3005138"/>
            <a:ext cx="5136447" cy="28892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61912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9316"/>
            <a:ext cx="10515600" cy="1325563"/>
          </a:xfrm>
        </p:spPr>
        <p:txBody>
          <a:bodyPr/>
          <a:lstStyle/>
          <a:p>
            <a:r>
              <a:rPr lang="en-US" b="1" u="sng" dirty="0" smtClean="0"/>
              <a:t>Sex-Linked</a:t>
            </a:r>
            <a:endParaRPr lang="en-US" b="1" u="sng" dirty="0"/>
          </a:p>
        </p:txBody>
      </p:sp>
      <p:sp>
        <p:nvSpPr>
          <p:cNvPr id="3" name="Content Placeholder 2"/>
          <p:cNvSpPr>
            <a:spLocks noGrp="1"/>
          </p:cNvSpPr>
          <p:nvPr>
            <p:ph idx="1"/>
          </p:nvPr>
        </p:nvSpPr>
        <p:spPr>
          <a:xfrm>
            <a:off x="838200" y="939626"/>
            <a:ext cx="11256818" cy="4351338"/>
          </a:xfrm>
        </p:spPr>
        <p:txBody>
          <a:bodyPr/>
          <a:lstStyle/>
          <a:p>
            <a:r>
              <a:rPr lang="en-US" dirty="0"/>
              <a:t>Sex-Linked traits occur when the gene is located on the sex chromosome (usually the X)</a:t>
            </a:r>
          </a:p>
          <a:p>
            <a:r>
              <a:rPr lang="en-US" dirty="0"/>
              <a:t>Can be X-linked Recessive or X-linked Dominant </a:t>
            </a:r>
            <a:endParaRPr lang="en-US" dirty="0" smtClean="0"/>
          </a:p>
          <a:p>
            <a:r>
              <a:rPr lang="en-US" b="1" dirty="0" smtClean="0"/>
              <a:t>Females can be carriers </a:t>
            </a:r>
            <a:r>
              <a:rPr lang="en-US" dirty="0" smtClean="0"/>
              <a:t>for a recessive X-linked trait, but not show it </a:t>
            </a:r>
          </a:p>
          <a:p>
            <a:pPr lvl="1"/>
            <a:r>
              <a:rPr lang="en-US" dirty="0" err="1" smtClean="0"/>
              <a:t>X</a:t>
            </a:r>
            <a:r>
              <a:rPr lang="en-US" baseline="30000" dirty="0" err="1" smtClean="0"/>
              <a:t>H</a:t>
            </a:r>
            <a:r>
              <a:rPr lang="en-US" dirty="0" err="1" smtClean="0"/>
              <a:t>X</a:t>
            </a:r>
            <a:r>
              <a:rPr lang="en-US" baseline="30000" dirty="0" err="1" smtClean="0"/>
              <a:t>h</a:t>
            </a:r>
            <a:r>
              <a:rPr lang="en-US" baseline="30000" dirty="0" smtClean="0"/>
              <a:t> </a:t>
            </a:r>
            <a:r>
              <a:rPr lang="en-US" dirty="0" smtClean="0"/>
              <a:t>(dominant phenotype, but carries the allele for the recessive trait)</a:t>
            </a:r>
          </a:p>
          <a:p>
            <a:r>
              <a:rPr lang="en-US" b="1" dirty="0" smtClean="0"/>
              <a:t>Males cannot be carriers </a:t>
            </a:r>
            <a:r>
              <a:rPr lang="en-US" dirty="0" smtClean="0"/>
              <a:t>for X-linked traits (cannot be heterozygotes)</a:t>
            </a:r>
          </a:p>
          <a:p>
            <a:pPr lvl="1"/>
            <a:r>
              <a:rPr lang="en-US" dirty="0" smtClean="0"/>
              <a:t>X</a:t>
            </a:r>
            <a:r>
              <a:rPr lang="en-US" baseline="30000" dirty="0" smtClean="0"/>
              <a:t>H</a:t>
            </a:r>
            <a:r>
              <a:rPr lang="en-US" dirty="0" smtClean="0"/>
              <a:t>Y or </a:t>
            </a:r>
            <a:r>
              <a:rPr lang="en-US" dirty="0" err="1" smtClean="0"/>
              <a:t>X</a:t>
            </a:r>
            <a:r>
              <a:rPr lang="en-US" baseline="30000" dirty="0" err="1" smtClean="0"/>
              <a:t>h</a:t>
            </a:r>
            <a:r>
              <a:rPr lang="en-US" dirty="0" err="1" smtClean="0"/>
              <a:t>Y</a:t>
            </a:r>
            <a:r>
              <a:rPr lang="en-US" dirty="0" smtClean="0"/>
              <a:t> </a:t>
            </a:r>
            <a:endParaRPr lang="en-US" dirty="0"/>
          </a:p>
        </p:txBody>
      </p:sp>
      <p:sp>
        <p:nvSpPr>
          <p:cNvPr id="4" name="Rectangle 3"/>
          <p:cNvSpPr/>
          <p:nvPr/>
        </p:nvSpPr>
        <p:spPr>
          <a:xfrm>
            <a:off x="477982" y="4210498"/>
            <a:ext cx="3337560" cy="746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What does this look like in a Punnett square?</a:t>
            </a:r>
            <a:endParaRPr lang="en-US" dirty="0"/>
          </a:p>
        </p:txBody>
      </p:sp>
    </p:spTree>
    <p:extLst>
      <p:ext uri="{BB962C8B-B14F-4D97-AF65-F5344CB8AC3E}">
        <p14:creationId xmlns:p14="http://schemas.microsoft.com/office/powerpoint/2010/main" val="27109967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436</Words>
  <Application>Microsoft Office PowerPoint</Application>
  <PresentationFormat>Widescreen</PresentationFormat>
  <Paragraphs>62</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Times</vt:lpstr>
      <vt:lpstr>Times New Roman</vt:lpstr>
      <vt:lpstr>Office Theme</vt:lpstr>
      <vt:lpstr>Mendelian Genetics</vt:lpstr>
      <vt:lpstr>Vocab</vt:lpstr>
      <vt:lpstr>Meiosis Review</vt:lpstr>
      <vt:lpstr>Drawing of Meiosis Tracing Alleles</vt:lpstr>
      <vt:lpstr>PowerPoint Presentation</vt:lpstr>
      <vt:lpstr>Mendel’s Experiments</vt:lpstr>
      <vt:lpstr>Probability</vt:lpstr>
      <vt:lpstr>Incomplete vs. Codominance</vt:lpstr>
      <vt:lpstr>Sex-Linked</vt:lpstr>
      <vt:lpstr>2 Traits at once – Dihybrid Crosses – what it looks like in terms of Meiosis</vt:lpstr>
      <vt:lpstr>Trick to solve them…</vt:lpstr>
      <vt:lpstr>PowerPoint Presentation</vt:lpstr>
      <vt:lpstr>Shortcut for dihybrids! Use probability rules!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10 Part 1 – Mendelian Genetics</dc:title>
  <dc:creator>Julia M. Glick</dc:creator>
  <cp:lastModifiedBy>Olivia Jensen</cp:lastModifiedBy>
  <cp:revision>8</cp:revision>
  <dcterms:created xsi:type="dcterms:W3CDTF">2016-03-07T16:48:32Z</dcterms:created>
  <dcterms:modified xsi:type="dcterms:W3CDTF">2019-03-18T02:15:26Z</dcterms:modified>
</cp:coreProperties>
</file>