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  <p:sldId id="288" r:id="rId34"/>
    <p:sldId id="290" r:id="rId35"/>
    <p:sldId id="291" r:id="rId36"/>
    <p:sldId id="289" r:id="rId37"/>
    <p:sldId id="299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38" d="100"/>
          <a:sy n="38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9T00:29:03.339"/>
    </inkml:context>
    <inkml:brush xml:id="br0">
      <inkml:brushProperty name="width" value="0.06667" units="cm"/>
      <inkml:brushProperty name="height" value="0.06667" units="cm"/>
      <inkml:brushProperty name="ignorePressure" value="1"/>
    </inkml:brush>
  </inkml:definitions>
  <inkml:trace contextRef="#ctx0" brushRef="#br0">4701 3811,'0'0,"0"0,3 0,7 3,8 1,13 2,12 1,15 2,13 0,14-3,14-1,15 1,14 3,13-1,9 2,7-1,8 1,11-2,10-1,7-2,7-3,8 0,4-5,9-1,9-3,3-1,2 2,3 1,3 2,5 4,6 2,5 1,4-1,6-3,5-9,4-4,1-5,-3 0,1-2,5 0,5-2,5-1,5-2,0 0,-4 1,2-1,1 1,-4 1,-7 5,-3-1,-8 0,-1 1,-5-1,-4-2,3-1,1 1,0 3,0 2,-6 1,-6 3,-4 0,-5 2,-5 1,-5 1,-3-1,-3 1,3-1,0-2,-3 0,-7 3,-6 3,-7 1,-8 3,-9 0,-7 1,-7 1,-23-1,-38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9T00:29:09.552"/>
    </inkml:context>
    <inkml:brush xml:id="br0">
      <inkml:brushProperty name="width" value="0.06667" units="cm"/>
      <inkml:brushProperty name="height" value="0.06667" units="cm"/>
      <inkml:brushProperty name="ignorePressure" value="1"/>
    </inkml:brush>
  </inkml:definitions>
  <inkml:trace contextRef="#ctx0" brushRef="#br0">4675 4849,'0'0,"0"0,0 0,0 0,0 0,0 0,0 0,0 0,0 0,0 0,0 0,0 0,0 0,0 0,0 0,3-3,4-1,6 0,8-2,6 0,10-6,11-2,10 0,0-1,3 3,2 1,7-2,2-1,2 2,-1-1,1 0,-5 2,-1 0,-1-2,1 2,1 0,-3 1,-4 3,-2 3,-1 1,0 2,4 1,4 3,-1 1,0 1,2 1,0 4,4-1,5-1,4-3,1-1,1-2,4-2,6-2,7-6,3 0,4 1,5 1,2-1,1-2,7-3,2-2,2 1,0 0,0-1,3 2,-4 0,-1-1,2-1,1-1,-1 1,0 1,2-1,4 0,-4 1,-1 1,-2 1,-1 4,2 2,1-1,3 1,-3-2,-2 1,2 0,-3-1,-2 1,-3-2,-3 0,-2 2,-1 0,-3 0,2 0,2 3,4-2,1 0,6 0,2 2,3 1,1 1,2 1,-2 3,3 1,4 0,4-1,0 0,5-2,3-3,0-2,2 1,2-1,-1 2,0 1,1-6,-1-2,-3-1,3 0,-1-1,2 1,0 3,-1-1,0 1,5 2,-2-2,-2-1,-1-1,-3 2,-2 2,-3 1,2 0,-1-1,-5 1,2 1,0 2,-6 0,-6 0,-3 1,-7 0,-5 0,2 1,4-1,0 0,0 0,0 0,4 0,1 0,0 0,2 0,4 0,2 0,7 0,4 0,6 0,6 0,13 0,40 3,-16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B995-5F75-4DB2-9668-F0418121D85A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FA7F-05E4-4D1C-9033-06AC17085F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FA7F-05E4-4D1C-9033-06AC17085F9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2809-33E8-4AB6-9295-F8E76D7038D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abbysenior.com/biology/nervou9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Lf5Bi9qX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5, Part 2 Notes – The Nervous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</a:t>
            </a:r>
            <a:r>
              <a:rPr lang="en-US" dirty="0" smtClean="0"/>
              <a:t>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/>
              <a:t>Polysynaptic reflex arc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269" y="1371600"/>
            <a:ext cx="6113462" cy="39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/>
              <a:t>Polysynaptic reflex arc</a:t>
            </a:r>
          </a:p>
        </p:txBody>
      </p:sp>
      <p:pic>
        <p:nvPicPr>
          <p:cNvPr id="4" name="Picture 3" descr="http://abbysenior.com/biology/nervou9.gif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3103"/>
            <a:ext cx="6978874" cy="28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95424" y="1690053"/>
            <a:ext cx="1492435" cy="4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Dorsal Root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 rot="16200000">
            <a:off x="162901" y="2687296"/>
            <a:ext cx="1849178" cy="6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Spinal Cord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00250" y="1928178"/>
            <a:ext cx="745126" cy="714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83870" y="3600260"/>
            <a:ext cx="899154" cy="777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D86A-AC24-4DF9-B313-F988F019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sensation/response pathways are not reflex arcs…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5747-A014-45AC-B774-72C3E37FB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pathways involve the use of interneurons in the brain</a:t>
            </a:r>
          </a:p>
          <a:p>
            <a:r>
              <a:rPr lang="en-US" dirty="0"/>
              <a:t>Sensory receptor cell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sensory neuron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interneuron in spinal cord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interneurons in brain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interneuron in spinal cord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motor neuron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muscle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B982-07A7-4039-923F-139973C2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ion channels involved in nerve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C85A-0E31-46C3-8469-D6C0F1B38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/>
              <a:t>Leaky ion channels</a:t>
            </a:r>
          </a:p>
          <a:p>
            <a:r>
              <a:rPr lang="en-US" dirty="0"/>
              <a:t>Ligand-gated ion channels (image)</a:t>
            </a:r>
          </a:p>
          <a:p>
            <a:r>
              <a:rPr lang="en-US" dirty="0"/>
              <a:t>Voltage-gated ion </a:t>
            </a:r>
            <a:r>
              <a:rPr lang="en-US" dirty="0" smtClean="0"/>
              <a:t>channels</a:t>
            </a:r>
            <a:endParaRPr lang="en-US" dirty="0"/>
          </a:p>
        </p:txBody>
      </p:sp>
      <p:pic>
        <p:nvPicPr>
          <p:cNvPr id="1026" name="Picture 2" descr="Image result for ligand-gated ion channels">
            <a:extLst>
              <a:ext uri="{FF2B5EF4-FFF2-40B4-BE49-F238E27FC236}">
                <a16:creationId xmlns:a16="http://schemas.microsoft.com/office/drawing/2014/main" id="{188F1081-DB99-458D-94D1-1FEF59F2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8888-23BB-42AA-B2A3-3B05470E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44" y="577947"/>
            <a:ext cx="2623722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Nerve signals are the result of electrical currents sent down the length of a neuron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 neuron at rest…</a:t>
            </a:r>
          </a:p>
          <a:p>
            <a:r>
              <a:rPr lang="en-US" dirty="0"/>
              <a:t>Na+/K+ pump ensures that there are more Na+ outside the cell and more K+ inside the cell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EFCB5-F30D-4238-99A8-D106906F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66" y="568569"/>
            <a:ext cx="6250745" cy="45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868D-7E99-4AB7-A278-C68CF513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209800"/>
          </a:xfrm>
        </p:spPr>
        <p:txBody>
          <a:bodyPr/>
          <a:lstStyle/>
          <a:p>
            <a:r>
              <a:rPr lang="en-US" dirty="0"/>
              <a:t>In a neuron at rest…</a:t>
            </a:r>
          </a:p>
          <a:p>
            <a:r>
              <a:rPr lang="en-US" dirty="0"/>
              <a:t>K+ tends to flow through leaky K+ channels from a high concentration inside the cell to a low concentration outside the cell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7ECA7-A753-456E-B700-CC186F3C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669139"/>
            <a:ext cx="4724400" cy="33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1E5E-0DFB-48C3-90E8-11CC29C1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cytoplasm has an overall </a:t>
            </a:r>
            <a:r>
              <a:rPr lang="en-US" b="1" dirty="0"/>
              <a:t>negative charge</a:t>
            </a:r>
            <a:r>
              <a:rPr lang="en-US" dirty="0"/>
              <a:t> compared to the extracellular solution for several reasons… </a:t>
            </a:r>
          </a:p>
          <a:p>
            <a:pPr lvl="0"/>
            <a:r>
              <a:rPr lang="en-US" dirty="0"/>
              <a:t>The sodium/potassium pump moves more Na+ out of the cell than it moves K+ into the cell</a:t>
            </a:r>
          </a:p>
          <a:p>
            <a:pPr lvl="0"/>
            <a:r>
              <a:rPr lang="en-US" dirty="0"/>
              <a:t>K+ exits the cell through the leaky K+ channels</a:t>
            </a:r>
          </a:p>
          <a:p>
            <a:pPr lvl="0"/>
            <a:r>
              <a:rPr lang="en-US" dirty="0"/>
              <a:t>There are large negatively-charged proteins inside the neuron’s cytoplasm.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-70 mV = resting potential of nerve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381000"/>
            <a:ext cx="3468688" cy="182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62454" y="2768918"/>
              <a:ext cx="5805805" cy="22987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0574" y="2757047"/>
                <a:ext cx="5829565" cy="253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869440" y="4022090"/>
              <a:ext cx="5791835" cy="26035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7560" y="4010207"/>
                <a:ext cx="5815596" cy="28411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0812" y="3417570"/>
            <a:ext cx="1894840" cy="9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axon (cytoplasm)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8200" y="2490788"/>
            <a:ext cx="1050925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95401" y="4359910"/>
            <a:ext cx="1141730" cy="64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18020" y="4182744"/>
            <a:ext cx="1607502" cy="7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charge: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474267" y="2262505"/>
            <a:ext cx="1151255" cy="4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 charge:</a:t>
            </a:r>
          </a:p>
        </p:txBody>
      </p:sp>
    </p:spTree>
    <p:extLst>
      <p:ext uri="{BB962C8B-B14F-4D97-AF65-F5344CB8AC3E}">
        <p14:creationId xmlns:p14="http://schemas.microsoft.com/office/powerpoint/2010/main" val="39231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FC3B-A66F-4675-A5E8-DA285CF7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membrane potential</a:t>
            </a:r>
          </a:p>
        </p:txBody>
      </p:sp>
      <p:pic>
        <p:nvPicPr>
          <p:cNvPr id="4" name="irc_mi" descr="http://cnx.org/content/m46526/latest/1220_Resting_Membrane_Potential.jpg">
            <a:extLst>
              <a:ext uri="{FF2B5EF4-FFF2-40B4-BE49-F238E27FC236}">
                <a16:creationId xmlns:a16="http://schemas.microsoft.com/office/drawing/2014/main" id="{62FFED38-70ED-4799-A4B0-5B24CF5AAEE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05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4627-04F3-41A0-ACCD-B0A4CCFB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457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Action potential sent from axon hillock away from the cell body towards the axon terminals in response to a stimulus detected by the dendrites that causes positive charge to be brought into the cell (called depolarization because it moves the voltage closer to 0 mV from -70 mV)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7F03C-F95A-4499-A8E8-5A9CF4D3B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7" y="2971800"/>
            <a:ext cx="8027593" cy="25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Nervous System in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receive signals about environmental stimuli and coordinate a response to these stimuli</a:t>
            </a:r>
          </a:p>
          <a:p>
            <a:r>
              <a:rPr lang="en-US" dirty="0"/>
              <a:t>Two nerve cells (neurons) can communicate over a short distance called a synapse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896F-0A40-4F06-99EE-91B628C5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2708805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Stimulus </a:t>
            </a:r>
            <a:r>
              <a:rPr lang="en-US" dirty="0">
                <a:sym typeface="Wingdings" panose="05000000000000000000" pitchFamily="2" charset="2"/>
              </a:rPr>
              <a:t> t</a:t>
            </a:r>
            <a:r>
              <a:rPr lang="en-US" dirty="0"/>
              <a:t>hreshold potential = -55 mV (causes an action potential to begin) </a:t>
            </a:r>
          </a:p>
          <a:p>
            <a:r>
              <a:rPr lang="en-US" dirty="0"/>
              <a:t>All-or-None Principle</a:t>
            </a:r>
          </a:p>
          <a:p>
            <a:r>
              <a:rPr lang="en-US" dirty="0"/>
              <a:t>CAN increase frequency of action potential (but not amplitude) </a:t>
            </a:r>
          </a:p>
        </p:txBody>
      </p:sp>
      <p:pic>
        <p:nvPicPr>
          <p:cNvPr id="2050" name="Picture 2" descr="Image result for amplitude vs frequency of action potential">
            <a:extLst>
              <a:ext uri="{FF2B5EF4-FFF2-40B4-BE49-F238E27FC236}">
                <a16:creationId xmlns:a16="http://schemas.microsoft.com/office/drawing/2014/main" id="{AFAF053A-22B5-46BD-833E-B978A049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3191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016E-51AE-45A6-ADE9-C53916E8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8DFA0-A33D-4680-A87C-7CD9AF1E8D0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955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0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5723-25E9-44CF-9838-794CB04B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D9F2A-C4B0-43C0-A7F1-726885E4155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52" y="1417638"/>
            <a:ext cx="438794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FBB96-675C-4664-BDA3-211247BEBFC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16251"/>
            <a:ext cx="38862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DB96-62D0-473D-B7A6-6B216F28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1DC72-EA04-49AA-834F-F608A13B0F1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6576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19BA1-EB27-4985-9109-602F4C07AE9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38709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656A-6FDA-4B61-9F66-762F0957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C0701-EBB4-49E7-B8D4-10801397837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15" y="1417638"/>
            <a:ext cx="3733800" cy="22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4F430-8A68-4F4A-B229-2F133D0D00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915" y="3200400"/>
            <a:ext cx="3931285" cy="26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5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87AA-131B-4028-A820-0D3D1AA9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Hyperpolarization / Undershoot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17A38-D324-4C3E-9C03-2ADE3CC52FF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0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77EB-B556-4FB3-BAFE-CC3E87A3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Resting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6E668-55EA-4785-9D4A-BF826A7312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83641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7E137-3C1E-4D66-BF98-CCE38F8066A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57600"/>
            <a:ext cx="4190999" cy="24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8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E52B9-5C6E-41A3-A1D1-BA2D6F4EC1E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3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B93C-7E3D-4829-9BAA-224320FD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Autofit/>
          </a:bodyPr>
          <a:lstStyle/>
          <a:p>
            <a:r>
              <a:rPr lang="en-US" sz="3200" dirty="0"/>
              <a:t>Movement of action potential down a neuron and the refractory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F51AE-CCDC-4A10-8085-E6D97923CD5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093D-C89E-4B31-844E-DB0C8F4B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Signaling from one neuron to another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EEFD4-73F6-47F2-81CD-5EDECC90184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295400"/>
            <a:ext cx="6477000" cy="48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Neuron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Dendrites </a:t>
            </a:r>
          </a:p>
          <a:p>
            <a:r>
              <a:rPr lang="en-US" dirty="0"/>
              <a:t>Cell body / soma</a:t>
            </a:r>
          </a:p>
          <a:p>
            <a:r>
              <a:rPr lang="en-US" dirty="0"/>
              <a:t>Axon and axon hillock </a:t>
            </a:r>
            <a:r>
              <a:rPr lang="en-US" dirty="0">
                <a:sym typeface="Wingdings" pitchFamily="2" charset="2"/>
              </a:rPr>
              <a:t> action potential</a:t>
            </a:r>
          </a:p>
          <a:p>
            <a:r>
              <a:rPr lang="en-US" dirty="0">
                <a:sym typeface="Wingdings" pitchFamily="2" charset="2"/>
              </a:rPr>
              <a:t>Axon terminals and neurotransmitters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5600"/>
            <a:ext cx="647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49C4-FC2D-4EDA-99C2-AA89151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Synaptic Vesicle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0DFC2-09AD-40FD-8BE6-EF182532D8A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53340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3C1F-7D67-470C-BCFC-B1D9FE05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28600"/>
            <a:ext cx="79629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Excitatory post-synaptic potential (EPSP) – </a:t>
            </a:r>
          </a:p>
          <a:p>
            <a:pPr marL="0" indent="0">
              <a:buNone/>
            </a:pPr>
            <a:r>
              <a:rPr lang="en-US" dirty="0"/>
              <a:t>	example neurotransmitter: glutamate</a:t>
            </a:r>
          </a:p>
          <a:p>
            <a:r>
              <a:rPr lang="en-US" dirty="0"/>
              <a:t>Inhibitory post-synaptic potential (IPSP) </a:t>
            </a:r>
          </a:p>
          <a:p>
            <a:pPr marL="0" indent="0">
              <a:buNone/>
            </a:pPr>
            <a:r>
              <a:rPr lang="en-US" dirty="0"/>
              <a:t>	example neurotransmitter: GABA</a:t>
            </a:r>
          </a:p>
        </p:txBody>
      </p:sp>
      <p:pic>
        <p:nvPicPr>
          <p:cNvPr id="4" name="Picture 3" descr="Image result for graded depolarization and hyperpolarization">
            <a:extLst>
              <a:ext uri="{FF2B5EF4-FFF2-40B4-BE49-F238E27FC236}">
                <a16:creationId xmlns:a16="http://schemas.microsoft.com/office/drawing/2014/main" id="{F4B56E11-247C-4E90-A6A8-548E595BFFD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4ABF-0416-49C1-9165-061A5FB4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28600"/>
            <a:ext cx="8610600" cy="4525963"/>
          </a:xfrm>
        </p:spPr>
        <p:txBody>
          <a:bodyPr/>
          <a:lstStyle/>
          <a:p>
            <a:r>
              <a:rPr lang="en-US" dirty="0"/>
              <a:t>Multiple pre-synaptic inputs may be needed to bring the post-synaptic cell to threshold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61548-42B8-44EE-80B7-7E25D0B74C6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39" y="1676400"/>
            <a:ext cx="62983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28C8-5FB3-4F8E-A308-5CA39DAF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7747"/>
            <a:ext cx="8229600" cy="1143000"/>
          </a:xfrm>
        </p:spPr>
        <p:txBody>
          <a:bodyPr/>
          <a:lstStyle/>
          <a:p>
            <a:r>
              <a:rPr lang="en-US" dirty="0"/>
              <a:t>End of synaptic transmission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DF351-A0C1-47D8-B794-1691AA922A6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104631"/>
            <a:ext cx="5105400" cy="49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7A62-351E-4ED3-AE00-52CE89AF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Summation of Pre-synaptic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4C742-02EE-4762-8A4B-D753E6F1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18810"/>
            <a:ext cx="5258190" cy="47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92A1-7075-4BA8-8134-B8E7AD50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Temporal Summation of Pre-synaptic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DA6AB-1761-49CF-BA0D-93B936D7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17638"/>
            <a:ext cx="2609850" cy="45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12BA-F6C2-4A2C-AFF6-B011FFC7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Neurotransmitters with Opposing Effects in the Body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621846-1359-427E-810D-AE7114983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14268"/>
              </p:ext>
            </p:extLst>
          </p:nvPr>
        </p:nvGraphicFramePr>
        <p:xfrm>
          <a:off x="228600" y="1828800"/>
          <a:ext cx="8686800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17775086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98719566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171471901"/>
                    </a:ext>
                  </a:extLst>
                </a:gridCol>
              </a:tblGrid>
              <a:tr h="54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 division of the nervous system does this neurotransmitter act on?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Sympathetic (active during times of stress / emergencies)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Parasympathetic (active during times of relaxation / everyday life)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922638"/>
                  </a:ext>
                </a:extLst>
              </a:tr>
              <a:tr h="54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digestive system?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Slows it down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Speeds it up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80076"/>
                  </a:ext>
                </a:extLst>
              </a:tr>
              <a:tr h="54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pupils of the eye?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Dilates them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Constricts them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62427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heart rate?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Speeds it up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Slows it down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47252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breathing rate?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Speeds it up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Slows it down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88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409F-F3ED-46F4-9C24-C297C091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caffeine on the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8D90-8306-48AE-AFA1-2EA8163A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90B9-34EA-40EE-A148-9D14B36D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parts of the brain control different activities</a:t>
            </a:r>
          </a:p>
        </p:txBody>
      </p:sp>
      <p:pic>
        <p:nvPicPr>
          <p:cNvPr id="4" name="irc_mi" descr="http://www.daviddarling.info/images/brainstem.jpg">
            <a:extLst>
              <a:ext uri="{FF2B5EF4-FFF2-40B4-BE49-F238E27FC236}">
                <a16:creationId xmlns:a16="http://schemas.microsoft.com/office/drawing/2014/main" id="{3615A6B3-1655-4B80-995E-B4E7957AB44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905000"/>
            <a:ext cx="4953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1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1DB8-9A00-4742-9FCE-AA0BFE84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parts of the brain control different activities</a:t>
            </a:r>
          </a:p>
        </p:txBody>
      </p:sp>
      <p:pic>
        <p:nvPicPr>
          <p:cNvPr id="4" name="Picture 2" descr="Image result for cerebral lobes">
            <a:extLst>
              <a:ext uri="{FF2B5EF4-FFF2-40B4-BE49-F238E27FC236}">
                <a16:creationId xmlns:a16="http://schemas.microsoft.com/office/drawing/2014/main" id="{4F3A8A29-3AF5-4730-BFD9-CDC002AF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35" y="2286000"/>
            <a:ext cx="621553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9143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itchFamily="2" charset="2"/>
              </a:rPr>
              <a:t>Schwann cells (myelin sheath) and Nodes of </a:t>
            </a:r>
            <a:r>
              <a:rPr lang="en-US" dirty="0" err="1">
                <a:sym typeface="Wingdings" pitchFamily="2" charset="2"/>
              </a:rPr>
              <a:t>Ranvier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saltatory</a:t>
            </a:r>
            <a:r>
              <a:rPr lang="en-US" dirty="0">
                <a:sym typeface="Wingdings" pitchFamily="2" charset="2"/>
              </a:rPr>
              <a:t> conduction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mage result for axon hilloc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altatory conduc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0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B6E6-91FE-4101-8663-1B0CAA08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between the right and left hemispheres of the brain</a:t>
            </a:r>
          </a:p>
        </p:txBody>
      </p:sp>
      <p:pic>
        <p:nvPicPr>
          <p:cNvPr id="5122" name="Picture 2" descr="Image result for brain hemispheres corpus callosum">
            <a:extLst>
              <a:ext uri="{FF2B5EF4-FFF2-40B4-BE49-F238E27FC236}">
                <a16:creationId xmlns:a16="http://schemas.microsoft.com/office/drawing/2014/main" id="{4E7D9714-07A9-484F-B49F-E2EB34FD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00200"/>
            <a:ext cx="5810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Sending a signal from one neuron to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5181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Pre-synaptic neuron</a:t>
            </a:r>
          </a:p>
          <a:p>
            <a:r>
              <a:rPr lang="en-US" dirty="0"/>
              <a:t>Post-synaptic neuron</a:t>
            </a:r>
          </a:p>
          <a:p>
            <a:r>
              <a:rPr lang="en-US" dirty="0"/>
              <a:t>Synapse / synaptic cleft</a:t>
            </a:r>
          </a:p>
        </p:txBody>
      </p:sp>
      <p:pic>
        <p:nvPicPr>
          <p:cNvPr id="4" name="Picture 3" descr="Image result for axon hillock sensory neur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532617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ynap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divisions of the nervous system in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81400" cy="4525963"/>
          </a:xfrm>
        </p:spPr>
        <p:txBody>
          <a:bodyPr/>
          <a:lstStyle/>
          <a:p>
            <a:r>
              <a:rPr lang="en-US" dirty="0"/>
              <a:t>Central nervous system (CNS) vs. peripheral nervous system (PNS)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Types of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124200" cy="4525963"/>
          </a:xfrm>
        </p:spPr>
        <p:txBody>
          <a:bodyPr/>
          <a:lstStyle/>
          <a:p>
            <a:r>
              <a:rPr lang="en-US" dirty="0"/>
              <a:t>Sensory neurons</a:t>
            </a:r>
          </a:p>
          <a:p>
            <a:r>
              <a:rPr lang="en-US" dirty="0" err="1"/>
              <a:t>Interneurons</a:t>
            </a:r>
            <a:endParaRPr lang="en-US" dirty="0"/>
          </a:p>
          <a:p>
            <a:r>
              <a:rPr lang="en-US" dirty="0"/>
              <a:t>Motor neurons</a:t>
            </a:r>
          </a:p>
        </p:txBody>
      </p:sp>
      <p:pic>
        <p:nvPicPr>
          <p:cNvPr id="4" name="Picture 3" descr="Image result for sensory motor and interneur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510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124200" cy="4525963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interneurons</a:t>
            </a:r>
            <a:r>
              <a:rPr lang="en-US" dirty="0"/>
              <a:t> have highly branched dendrites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4525963"/>
          </a:xfrm>
        </p:spPr>
        <p:txBody>
          <a:bodyPr/>
          <a:lstStyle/>
          <a:p>
            <a:r>
              <a:rPr lang="en-US" dirty="0"/>
              <a:t>Bypasses the brain (faster) </a:t>
            </a:r>
          </a:p>
          <a:p>
            <a:r>
              <a:rPr lang="en-US" dirty="0"/>
              <a:t>Monosynaptic reflex arc (ex: knee jerk reflex)</a:t>
            </a:r>
          </a:p>
        </p:txBody>
      </p:sp>
      <p:pic>
        <p:nvPicPr>
          <p:cNvPr id="4" name="Picture 3" descr="http://upload.wikimedia.org/wikipedia/commons/thumb/6/6a/Patellar-knee-reflex.png/300px-Patellar-knee-refle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518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651</Words>
  <Application>Microsoft Office PowerPoint</Application>
  <PresentationFormat>On-screen Show (4:3)</PresentationFormat>
  <Paragraphs>98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Theme</vt:lpstr>
      <vt:lpstr>Unit 5, Part 2 Notes – The Nervous System</vt:lpstr>
      <vt:lpstr>Purpose of the Nervous System in Animals</vt:lpstr>
      <vt:lpstr>Neuron Structure</vt:lpstr>
      <vt:lpstr>PowerPoint Presentation</vt:lpstr>
      <vt:lpstr>Sending a signal from one neuron to another</vt:lpstr>
      <vt:lpstr>Major divisions of the nervous system in humans</vt:lpstr>
      <vt:lpstr>Types of Neurons</vt:lpstr>
      <vt:lpstr>PowerPoint Presentation</vt:lpstr>
      <vt:lpstr>Reflex Arc</vt:lpstr>
      <vt:lpstr>PowerPoint Presentation</vt:lpstr>
      <vt:lpstr>PowerPoint Presentation</vt:lpstr>
      <vt:lpstr>Most sensation/response pathways are not reflex arcs…</vt:lpstr>
      <vt:lpstr>Types of ion channels involved in nerve signaling</vt:lpstr>
      <vt:lpstr>PowerPoint Presentation</vt:lpstr>
      <vt:lpstr>PowerPoint Presentation</vt:lpstr>
      <vt:lpstr>PowerPoint Presentation</vt:lpstr>
      <vt:lpstr>PowerPoint Presentation</vt:lpstr>
      <vt:lpstr>Measuring membrane potential</vt:lpstr>
      <vt:lpstr>PowerPoint Presentation</vt:lpstr>
      <vt:lpstr>PowerPoint Presentation</vt:lpstr>
      <vt:lpstr>Threshold </vt:lpstr>
      <vt:lpstr>Threshold </vt:lpstr>
      <vt:lpstr>Depolarization</vt:lpstr>
      <vt:lpstr>Repolarization</vt:lpstr>
      <vt:lpstr>Hyperpolarization / Undershoot</vt:lpstr>
      <vt:lpstr>Back to Resting State</vt:lpstr>
      <vt:lpstr>PowerPoint Presentation</vt:lpstr>
      <vt:lpstr>Movement of action potential down a neuron and the refractory period</vt:lpstr>
      <vt:lpstr>Signaling from one neuron to another</vt:lpstr>
      <vt:lpstr>Synaptic Vesicle</vt:lpstr>
      <vt:lpstr>PowerPoint Presentation</vt:lpstr>
      <vt:lpstr>PowerPoint Presentation</vt:lpstr>
      <vt:lpstr>End of synaptic transmission</vt:lpstr>
      <vt:lpstr>Spatial Summation of Pre-synaptic Inputs</vt:lpstr>
      <vt:lpstr>Temporal Summation of Pre-synaptic inputs</vt:lpstr>
      <vt:lpstr>Neurotransmitters with Opposing Effects in the Body</vt:lpstr>
      <vt:lpstr>Effect of caffeine on the nervous system</vt:lpstr>
      <vt:lpstr>Different parts of the brain control different activities</vt:lpstr>
      <vt:lpstr>Different parts of the brain control different activities</vt:lpstr>
      <vt:lpstr>Communication between the right and left hemispheres of the brain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5, Part 2 Notes – The Nervous System</dc:title>
  <dc:creator>Kate</dc:creator>
  <cp:lastModifiedBy>Olivia Jensen</cp:lastModifiedBy>
  <cp:revision>16</cp:revision>
  <dcterms:created xsi:type="dcterms:W3CDTF">2018-01-07T17:41:11Z</dcterms:created>
  <dcterms:modified xsi:type="dcterms:W3CDTF">2018-01-11T21:32:59Z</dcterms:modified>
</cp:coreProperties>
</file>