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65" r:id="rId11"/>
    <p:sldId id="266" r:id="rId12"/>
    <p:sldId id="269" r:id="rId13"/>
    <p:sldId id="268" r:id="rId14"/>
    <p:sldId id="271" r:id="rId15"/>
    <p:sldId id="270" r:id="rId16"/>
    <p:sldId id="272" r:id="rId17"/>
    <p:sldId id="273" r:id="rId18"/>
    <p:sldId id="274" r:id="rId19"/>
    <p:sldId id="276" r:id="rId20"/>
    <p:sldId id="275" r:id="rId21"/>
    <p:sldId id="278" r:id="rId22"/>
    <p:sldId id="277" r:id="rId23"/>
    <p:sldId id="279" r:id="rId24"/>
    <p:sldId id="280" r:id="rId25"/>
    <p:sldId id="281" r:id="rId26"/>
    <p:sldId id="283" r:id="rId27"/>
    <p:sldId id="282" r:id="rId28"/>
    <p:sldId id="285" r:id="rId29"/>
    <p:sldId id="284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24" autoAdjust="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B8F-5E42-4902-91E1-F1C1C4B8D4DB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66EC-CE32-4B16-9E71-893026AA1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2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B8F-5E42-4902-91E1-F1C1C4B8D4DB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66EC-CE32-4B16-9E71-893026AA1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5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B8F-5E42-4902-91E1-F1C1C4B8D4DB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66EC-CE32-4B16-9E71-893026AA1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B8F-5E42-4902-91E1-F1C1C4B8D4DB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66EC-CE32-4B16-9E71-893026AA1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2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B8F-5E42-4902-91E1-F1C1C4B8D4DB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66EC-CE32-4B16-9E71-893026AA1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5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B8F-5E42-4902-91E1-F1C1C4B8D4DB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66EC-CE32-4B16-9E71-893026AA1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3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B8F-5E42-4902-91E1-F1C1C4B8D4DB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66EC-CE32-4B16-9E71-893026AA1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8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B8F-5E42-4902-91E1-F1C1C4B8D4DB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66EC-CE32-4B16-9E71-893026AA1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B8F-5E42-4902-91E1-F1C1C4B8D4DB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66EC-CE32-4B16-9E71-893026AA1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7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B8F-5E42-4902-91E1-F1C1C4B8D4DB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66EC-CE32-4B16-9E71-893026AA1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6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B8F-5E42-4902-91E1-F1C1C4B8D4DB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66EC-CE32-4B16-9E71-893026AA1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6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46B8F-5E42-4902-91E1-F1C1C4B8D4DB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866EC-CE32-4B16-9E71-893026AA1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8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Pedigree Worksheet Key</a:t>
            </a:r>
          </a:p>
        </p:txBody>
      </p:sp>
    </p:spTree>
    <p:extLst>
      <p:ext uri="{BB962C8B-B14F-4D97-AF65-F5344CB8AC3E}">
        <p14:creationId xmlns:p14="http://schemas.microsoft.com/office/powerpoint/2010/main" val="674408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two possible patterns of inheritance for the Pedigree #1 are </a:t>
            </a:r>
            <a:r>
              <a:rPr lang="en-US" dirty="0">
                <a:solidFill>
                  <a:srgbClr val="0070C0"/>
                </a:solidFill>
              </a:rPr>
              <a:t>autosomal recessive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x-linked recessive</a:t>
            </a:r>
            <a:r>
              <a:rPr lang="en-US" dirty="0"/>
              <a:t>. We would have to see more of the pedigree to know which one is correct!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655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Pedigree #2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057400"/>
            <a:ext cx="474550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429000"/>
            <a:ext cx="474550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Trying Out Pattern Of Inheritance A: Autosomal Recessive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1981200"/>
            <a:ext cx="7153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2472418"/>
            <a:ext cx="7172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124200" y="4158343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4158343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200" y="57150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3886200"/>
            <a:ext cx="1600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Impossible: This pattern of inheritance doesn’t work!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447800" y="5181600"/>
            <a:ext cx="864733" cy="2331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28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657600"/>
            <a:ext cx="474550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Trying Out Pattern Of Inheritance B: Autosomal Dominant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09" y="1676400"/>
            <a:ext cx="72485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24200" y="4158343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4125686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59436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r>
              <a:rPr lang="en-US" b="1" dirty="0">
                <a:solidFill>
                  <a:srgbClr val="FF0000"/>
                </a:solidFill>
              </a:rPr>
              <a:t> or AA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594360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594360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59436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r>
              <a:rPr lang="en-US" b="1" dirty="0">
                <a:solidFill>
                  <a:srgbClr val="FF0000"/>
                </a:solidFill>
              </a:rPr>
              <a:t> or AA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7457" y="4066010"/>
            <a:ext cx="1600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This pattern of inheritance does work!</a:t>
            </a:r>
          </a:p>
        </p:txBody>
      </p:sp>
    </p:spTree>
    <p:extLst>
      <p:ext uri="{BB962C8B-B14F-4D97-AF65-F5344CB8AC3E}">
        <p14:creationId xmlns:p14="http://schemas.microsoft.com/office/powerpoint/2010/main" val="409488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114800"/>
            <a:ext cx="474550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Trying Out Pattern Of Inheritance C: Sex-Linked Recessive (aka X-Linked Recessive)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2232251"/>
            <a:ext cx="7153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2756126"/>
            <a:ext cx="71437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71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6324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" y="4495800"/>
            <a:ext cx="1600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Impossible: This pattern of inheritance doesn’t work!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43000" y="5715000"/>
            <a:ext cx="864733" cy="2331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65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114800"/>
            <a:ext cx="474550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Trying Out Pattern of Inheritance D: Sex-Linked Dominant (aka X-Linked Dominant)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2232251"/>
            <a:ext cx="7153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2756126"/>
            <a:ext cx="71818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71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62194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5562" y="621904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46170" y="6219043"/>
            <a:ext cx="968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 or 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0" y="6172200"/>
            <a:ext cx="968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 or 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4724400"/>
            <a:ext cx="16002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This pattern of inheritance does work! </a:t>
            </a:r>
            <a:r>
              <a:rPr lang="en-US" b="1" u="sng" dirty="0">
                <a:solidFill>
                  <a:srgbClr val="0070C0"/>
                </a:solidFill>
              </a:rPr>
              <a:t>(if the mother is a carrier)</a:t>
            </a:r>
          </a:p>
        </p:txBody>
      </p:sp>
    </p:spTree>
    <p:extLst>
      <p:ext uri="{BB962C8B-B14F-4D97-AF65-F5344CB8AC3E}">
        <p14:creationId xmlns:p14="http://schemas.microsoft.com/office/powerpoint/2010/main" val="68849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Trying Out Pattern of Inheritance E: </a:t>
            </a:r>
            <a:br>
              <a:rPr lang="en-US" dirty="0"/>
            </a:br>
            <a:r>
              <a:rPr lang="en-US" dirty="0"/>
              <a:t>Y-Linked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5096" y="1363858"/>
            <a:ext cx="246017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70C0"/>
                </a:solidFill>
              </a:rPr>
              <a:t>Impossible: This pattern of inheritance doesn’t work!  If a father displays the trait, the sons must display the trait as well because Y-linked traits are passed from father to son. 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45267" y="3718349"/>
            <a:ext cx="864733" cy="2331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362200"/>
            <a:ext cx="474550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4431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two possible patterns of inheritance for the Pedigree #2 are </a:t>
            </a:r>
            <a:r>
              <a:rPr lang="en-US" dirty="0" err="1">
                <a:solidFill>
                  <a:srgbClr val="0070C0"/>
                </a:solidFill>
              </a:rPr>
              <a:t>autosomal</a:t>
            </a:r>
            <a:r>
              <a:rPr lang="en-US" dirty="0">
                <a:solidFill>
                  <a:srgbClr val="0070C0"/>
                </a:solidFill>
              </a:rPr>
              <a:t> dominant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x-linked dominant</a:t>
            </a:r>
            <a:r>
              <a:rPr lang="en-US" dirty="0"/>
              <a:t>. We would have to see more of the pedigree to know which one is correct!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655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Pedigree #3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09800"/>
            <a:ext cx="48577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505200"/>
            <a:ext cx="48577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Trying Out Pattern Of Inheritance A: Autosomal Recessive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1981200"/>
            <a:ext cx="7153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2472418"/>
            <a:ext cx="7172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124200" y="4158343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4158343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200" y="571500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579120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0" y="5791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AA or </a:t>
            </a:r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5791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AA or </a:t>
            </a:r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4724400"/>
            <a:ext cx="1600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This pattern of inheritance does work!</a:t>
            </a:r>
          </a:p>
        </p:txBody>
      </p:sp>
    </p:spTree>
    <p:extLst>
      <p:ext uri="{BB962C8B-B14F-4D97-AF65-F5344CB8AC3E}">
        <p14:creationId xmlns:p14="http://schemas.microsoft.com/office/powerpoint/2010/main" val="54128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Steps you should use to determine if a pattern of inheritance is possible for a  particular pedigree…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Assign your alleles for a particular pattern of inheritance</a:t>
            </a:r>
          </a:p>
          <a:p>
            <a:pPr lvl="0"/>
            <a:r>
              <a:rPr lang="en-US" dirty="0"/>
              <a:t>Write the genotypes that would correspond to each individual on the pedigree for the chosen pattern of inheritance</a:t>
            </a:r>
          </a:p>
          <a:p>
            <a:pPr lvl="0"/>
            <a:r>
              <a:rPr lang="en-US" dirty="0"/>
              <a:t>If all the genotypes “work,” this pattern of inheritance is possible for the pedigree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13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657600"/>
            <a:ext cx="48577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Trying Out Pattern Of Inheritance B: Autosomal Dominant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09" y="1676400"/>
            <a:ext cx="72485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24200" y="4158343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412568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09800" y="59436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r>
              <a:rPr lang="en-US" b="1" dirty="0">
                <a:solidFill>
                  <a:srgbClr val="FF0000"/>
                </a:solidFill>
              </a:rPr>
              <a:t> or AA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3886200"/>
            <a:ext cx="1600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Impossible: This pattern of inheritance doesn’t work!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447800" y="5181600"/>
            <a:ext cx="864733" cy="2331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88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962400"/>
            <a:ext cx="48577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Trying Out Pattern Of Inheritance C: Sex-Linked Recessive (aka X-Linked Recessive)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2232251"/>
            <a:ext cx="7153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2756126"/>
            <a:ext cx="71437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24200" y="472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86400" y="472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7010400" y="5105400"/>
            <a:ext cx="38100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324600" y="6248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91400" y="4267200"/>
            <a:ext cx="1600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Impossible: This pattern of inheritance doesn’t work!</a:t>
            </a:r>
          </a:p>
        </p:txBody>
      </p:sp>
    </p:spTree>
    <p:extLst>
      <p:ext uri="{BB962C8B-B14F-4D97-AF65-F5344CB8AC3E}">
        <p14:creationId xmlns:p14="http://schemas.microsoft.com/office/powerpoint/2010/main" val="333265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962400"/>
            <a:ext cx="48577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Trying Out Pattern of Inheritance D: Sex-Linked Dominant (aka X-Linked Dominant)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2232251"/>
            <a:ext cx="7153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2756126"/>
            <a:ext cx="71818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71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6248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4191000"/>
            <a:ext cx="1600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Impossible: This pattern of inheritance doesn’t work!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447800" y="5562600"/>
            <a:ext cx="864733" cy="2331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49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Trying Out Pattern of Inheritance E: </a:t>
            </a:r>
            <a:br>
              <a:rPr lang="en-US" dirty="0"/>
            </a:br>
            <a:r>
              <a:rPr lang="en-US" dirty="0"/>
              <a:t>Y-Linked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1884" y="2564187"/>
            <a:ext cx="24601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Impossible: This pattern of inheritance doesn’t work!  If a son displays the trait, the father must display the trait as well because Y-linked traits are passed from father to son. 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19400" y="3810000"/>
            <a:ext cx="864733" cy="2331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514600"/>
            <a:ext cx="48577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4431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25763"/>
          </a:xfrm>
        </p:spPr>
        <p:txBody>
          <a:bodyPr/>
          <a:lstStyle/>
          <a:p>
            <a:r>
              <a:rPr lang="en-US" dirty="0"/>
              <a:t>The one possible pattern of inheritance for Pedigree #3 is </a:t>
            </a:r>
            <a:r>
              <a:rPr lang="en-US" dirty="0" err="1">
                <a:solidFill>
                  <a:srgbClr val="0070C0"/>
                </a:solidFill>
              </a:rPr>
              <a:t>autosomal</a:t>
            </a:r>
            <a:r>
              <a:rPr lang="en-US" dirty="0">
                <a:solidFill>
                  <a:srgbClr val="0070C0"/>
                </a:solidFill>
              </a:rPr>
              <a:t> recessive</a:t>
            </a:r>
            <a:r>
              <a:rPr lang="en-US" dirty="0"/>
              <a:t>.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655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Pedigree #4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09800"/>
            <a:ext cx="4648200" cy="254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581400"/>
            <a:ext cx="4648200" cy="254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Trying Out Pattern Of Inheritance A: Autosomal Recessive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1981200"/>
            <a:ext cx="7153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2472418"/>
            <a:ext cx="7172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124200" y="4158343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4158343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200" y="59436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594360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594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530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4724400"/>
            <a:ext cx="1600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This pattern of inheritance does work!</a:t>
            </a:r>
          </a:p>
        </p:txBody>
      </p:sp>
    </p:spTree>
    <p:extLst>
      <p:ext uri="{BB962C8B-B14F-4D97-AF65-F5344CB8AC3E}">
        <p14:creationId xmlns:p14="http://schemas.microsoft.com/office/powerpoint/2010/main" val="541285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352800"/>
            <a:ext cx="4648200" cy="254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Trying Out Pattern Of Inheritance B: Autosomal Dominant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09" y="1676400"/>
            <a:ext cx="72485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24200" y="4158343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412568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62200" y="571500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571500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000" y="57150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8400" y="57150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4191000"/>
            <a:ext cx="1600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This pattern of inheritance does work!</a:t>
            </a:r>
          </a:p>
        </p:txBody>
      </p:sp>
    </p:spTree>
    <p:extLst>
      <p:ext uri="{BB962C8B-B14F-4D97-AF65-F5344CB8AC3E}">
        <p14:creationId xmlns:p14="http://schemas.microsoft.com/office/powerpoint/2010/main" val="409488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038600"/>
            <a:ext cx="4648200" cy="254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Trying Out Pattern Of Inheritance C: Sex-Linked Recessive (aka X-Linked Recessive)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2232251"/>
            <a:ext cx="7153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2756126"/>
            <a:ext cx="71437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24200" y="472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472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6248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000" y="6324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8400" y="6324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33800" y="6324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4800" y="4724400"/>
            <a:ext cx="1600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This pattern of inheritance does work!</a:t>
            </a:r>
          </a:p>
        </p:txBody>
      </p:sp>
    </p:spTree>
    <p:extLst>
      <p:ext uri="{BB962C8B-B14F-4D97-AF65-F5344CB8AC3E}">
        <p14:creationId xmlns:p14="http://schemas.microsoft.com/office/powerpoint/2010/main" val="333265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038600"/>
            <a:ext cx="4648200" cy="254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Trying Out Pattern of Inheritance D: Sex-Linked Dominant (aka X-Linked Dominant)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2232251"/>
            <a:ext cx="7153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2756126"/>
            <a:ext cx="71818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71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6324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6324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76800" y="6324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0" y="6324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4724400"/>
            <a:ext cx="1600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This pattern of inheritance does work!</a:t>
            </a:r>
          </a:p>
        </p:txBody>
      </p:sp>
    </p:spTree>
    <p:extLst>
      <p:ext uri="{BB962C8B-B14F-4D97-AF65-F5344CB8AC3E}">
        <p14:creationId xmlns:p14="http://schemas.microsoft.com/office/powerpoint/2010/main" val="68849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Patterns of Inheritance: Alleles, Genotypes, and Phenotypes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155386"/>
              </p:ext>
            </p:extLst>
          </p:nvPr>
        </p:nvGraphicFramePr>
        <p:xfrm>
          <a:off x="609600" y="1523999"/>
          <a:ext cx="8077201" cy="50474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477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5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4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6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Pattern of Inheritance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Alleles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Possible Genotypes and Associated Phenotypes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Autosomal Dominant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= trait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= normal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AA = trait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Aa = trait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aa = normal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Autosomal Recessive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= normal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= trait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AA = normal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Aa = normal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aa = trait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Sex-linked Dominant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</a:t>
                      </a:r>
                      <a:r>
                        <a:rPr lang="en-US" sz="1600" baseline="30000">
                          <a:effectLst/>
                        </a:rPr>
                        <a:t>A</a:t>
                      </a:r>
                      <a:r>
                        <a:rPr lang="en-US" sz="1600">
                          <a:effectLst/>
                        </a:rPr>
                        <a:t> = trait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</a:t>
                      </a:r>
                      <a:r>
                        <a:rPr lang="en-US" sz="1600" baseline="30000">
                          <a:effectLst/>
                        </a:rPr>
                        <a:t>a</a:t>
                      </a:r>
                      <a:r>
                        <a:rPr lang="en-US" sz="1600">
                          <a:effectLst/>
                        </a:rPr>
                        <a:t> = normal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</a:t>
                      </a:r>
                      <a:r>
                        <a:rPr lang="en-US" sz="1600" baseline="30000">
                          <a:effectLst/>
                        </a:rPr>
                        <a:t>A</a:t>
                      </a:r>
                      <a:r>
                        <a:rPr lang="en-US" sz="1600">
                          <a:effectLst/>
                        </a:rPr>
                        <a:t> X</a:t>
                      </a:r>
                      <a:r>
                        <a:rPr lang="en-US" sz="1600" baseline="30000">
                          <a:effectLst/>
                        </a:rPr>
                        <a:t>A </a:t>
                      </a:r>
                      <a:r>
                        <a:rPr lang="en-US" sz="1600">
                          <a:effectLst/>
                        </a:rPr>
                        <a:t> = female, trait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</a:t>
                      </a:r>
                      <a:r>
                        <a:rPr lang="en-US" sz="1600" baseline="30000">
                          <a:effectLst/>
                        </a:rPr>
                        <a:t>A</a:t>
                      </a:r>
                      <a:r>
                        <a:rPr lang="en-US" sz="1600">
                          <a:effectLst/>
                        </a:rPr>
                        <a:t> X</a:t>
                      </a:r>
                      <a:r>
                        <a:rPr lang="en-US" sz="1600" baseline="30000">
                          <a:effectLst/>
                        </a:rPr>
                        <a:t>a</a:t>
                      </a:r>
                      <a:r>
                        <a:rPr lang="en-US" sz="1600">
                          <a:effectLst/>
                        </a:rPr>
                        <a:t> = female, trait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</a:t>
                      </a:r>
                      <a:r>
                        <a:rPr lang="en-US" sz="1600" baseline="30000">
                          <a:effectLst/>
                        </a:rPr>
                        <a:t>a</a:t>
                      </a:r>
                      <a:r>
                        <a:rPr lang="en-US" sz="1600">
                          <a:effectLst/>
                        </a:rPr>
                        <a:t> X</a:t>
                      </a:r>
                      <a:r>
                        <a:rPr lang="en-US" sz="1600" baseline="30000">
                          <a:effectLst/>
                        </a:rPr>
                        <a:t>a </a:t>
                      </a:r>
                      <a:r>
                        <a:rPr lang="en-US" sz="1600">
                          <a:effectLst/>
                        </a:rPr>
                        <a:t> = female, normal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</a:t>
                      </a:r>
                      <a:r>
                        <a:rPr lang="en-US" sz="1600" baseline="30000">
                          <a:effectLst/>
                        </a:rPr>
                        <a:t>A</a:t>
                      </a:r>
                      <a:r>
                        <a:rPr lang="en-US" sz="1600">
                          <a:effectLst/>
                        </a:rPr>
                        <a:t>Y = male, trait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</a:t>
                      </a:r>
                      <a:r>
                        <a:rPr lang="en-US" sz="1600" baseline="30000">
                          <a:effectLst/>
                        </a:rPr>
                        <a:t>a</a:t>
                      </a:r>
                      <a:r>
                        <a:rPr lang="en-US" sz="1600">
                          <a:effectLst/>
                        </a:rPr>
                        <a:t>Y = male, normal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Sex-linked Recessive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</a:t>
                      </a:r>
                      <a:r>
                        <a:rPr lang="en-US" sz="1600" baseline="30000">
                          <a:effectLst/>
                        </a:rPr>
                        <a:t>A</a:t>
                      </a:r>
                      <a:r>
                        <a:rPr lang="en-US" sz="1600">
                          <a:effectLst/>
                        </a:rPr>
                        <a:t> = normal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</a:t>
                      </a:r>
                      <a:r>
                        <a:rPr lang="en-US" sz="1600" baseline="30000">
                          <a:effectLst/>
                        </a:rPr>
                        <a:t>a</a:t>
                      </a:r>
                      <a:r>
                        <a:rPr lang="en-US" sz="1600">
                          <a:effectLst/>
                        </a:rPr>
                        <a:t> = trait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r>
                        <a:rPr lang="en-US" sz="1600" baseline="30000" dirty="0">
                          <a:effectLst/>
                        </a:rPr>
                        <a:t>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X</a:t>
                      </a:r>
                      <a:r>
                        <a:rPr lang="en-US" sz="1600" baseline="30000" dirty="0" err="1">
                          <a:effectLst/>
                        </a:rPr>
                        <a:t>A</a:t>
                      </a:r>
                      <a:r>
                        <a:rPr lang="en-US" sz="1600" baseline="300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 = female, normal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r>
                        <a:rPr lang="en-US" sz="1600" baseline="30000" dirty="0">
                          <a:effectLst/>
                        </a:rPr>
                        <a:t>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X</a:t>
                      </a:r>
                      <a:r>
                        <a:rPr lang="en-US" sz="1600" baseline="30000" dirty="0" err="1">
                          <a:effectLst/>
                        </a:rPr>
                        <a:t>a</a:t>
                      </a:r>
                      <a:r>
                        <a:rPr lang="en-US" sz="1600" dirty="0">
                          <a:effectLst/>
                        </a:rPr>
                        <a:t> = female, normal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X</a:t>
                      </a:r>
                      <a:r>
                        <a:rPr lang="en-US" sz="1600" baseline="30000" dirty="0" err="1">
                          <a:effectLst/>
                        </a:rPr>
                        <a:t>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X</a:t>
                      </a:r>
                      <a:r>
                        <a:rPr lang="en-US" sz="1600" baseline="30000" dirty="0" err="1">
                          <a:effectLst/>
                        </a:rPr>
                        <a:t>a</a:t>
                      </a:r>
                      <a:r>
                        <a:rPr lang="en-US" sz="1600" baseline="300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 = female, trait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r>
                        <a:rPr lang="en-US" sz="1600" baseline="30000" dirty="0">
                          <a:effectLst/>
                        </a:rPr>
                        <a:t>A</a:t>
                      </a:r>
                      <a:r>
                        <a:rPr lang="en-US" sz="1600" dirty="0">
                          <a:effectLst/>
                        </a:rPr>
                        <a:t>Y = male, normal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X</a:t>
                      </a:r>
                      <a:r>
                        <a:rPr lang="en-US" sz="1600" baseline="30000" dirty="0" err="1">
                          <a:effectLst/>
                        </a:rPr>
                        <a:t>a</a:t>
                      </a:r>
                      <a:r>
                        <a:rPr lang="en-US" sz="1600" dirty="0" err="1">
                          <a:effectLst/>
                        </a:rPr>
                        <a:t>Y</a:t>
                      </a:r>
                      <a:r>
                        <a:rPr lang="en-US" sz="1600" dirty="0">
                          <a:effectLst/>
                        </a:rPr>
                        <a:t> = male, trait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8341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Trying Out Pattern of Inheritance E: </a:t>
            </a:r>
            <a:br>
              <a:rPr lang="en-US" dirty="0"/>
            </a:br>
            <a:r>
              <a:rPr lang="en-US" dirty="0"/>
              <a:t>Y-Linked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1884" y="2564187"/>
            <a:ext cx="24601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Impossible: This pattern of inheritance doesn’t work!  If a father displays the trait, the sons must display the trait as well because Y-linked traits are passed from father to son. 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19400" y="3810000"/>
            <a:ext cx="864733" cy="2331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590800"/>
            <a:ext cx="4648200" cy="254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44319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9257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four possible patterns of inheritance for Pedigree #4 are </a:t>
            </a:r>
            <a:r>
              <a:rPr lang="en-US" dirty="0">
                <a:solidFill>
                  <a:srgbClr val="0070C0"/>
                </a:solidFill>
              </a:rPr>
              <a:t>autosomal recessive, autosomal dominant, X-linked recessive,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X-linked dominant</a:t>
            </a:r>
            <a:r>
              <a:rPr lang="en-US" dirty="0"/>
              <a:t>. We would have to see more of the pedigree to know which one is correct!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65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Pedigree #1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9" y="2057400"/>
            <a:ext cx="39528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8339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Trying Out Pattern Of Inheritance A: Autosomal Recessive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1981200"/>
            <a:ext cx="7153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2472418"/>
            <a:ext cx="7172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33799"/>
            <a:ext cx="39528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124200" y="4158343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4158343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1109" y="5686424"/>
            <a:ext cx="746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AA or </a:t>
            </a:r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20566" y="5657848"/>
            <a:ext cx="746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AA or </a:t>
            </a:r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43155" y="5661929"/>
            <a:ext cx="746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AA or </a:t>
            </a:r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45229" y="569731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7457" y="4066010"/>
            <a:ext cx="1600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This pattern of inheritance does work!</a:t>
            </a:r>
          </a:p>
        </p:txBody>
      </p:sp>
    </p:spTree>
    <p:extLst>
      <p:ext uri="{BB962C8B-B14F-4D97-AF65-F5344CB8AC3E}">
        <p14:creationId xmlns:p14="http://schemas.microsoft.com/office/powerpoint/2010/main" val="54128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Trying Out Pattern Of Inheritance B: Autosomal Dominant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09" y="1676400"/>
            <a:ext cx="72485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333" y="3733800"/>
            <a:ext cx="39528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24200" y="4158343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412568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02501" y="5679621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Aa</a:t>
            </a:r>
            <a:r>
              <a:rPr lang="en-US" b="1" dirty="0">
                <a:solidFill>
                  <a:srgbClr val="FF0000"/>
                </a:solidFill>
              </a:rPr>
              <a:t> or AA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4348273"/>
            <a:ext cx="1600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Impossible: This pattern of inheritance doesn’t work!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52600" y="4948437"/>
            <a:ext cx="864733" cy="2331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88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Trying Out Pattern Of Inheritance C: Sex-Linked Recessive (aka X-Linked Recessive)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2232251"/>
            <a:ext cx="7153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2756126"/>
            <a:ext cx="71437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2" y="4267200"/>
            <a:ext cx="39528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71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2029" y="621982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5562" y="62194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97829" y="6219434"/>
            <a:ext cx="1469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 or 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6234402"/>
            <a:ext cx="1469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 or 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7457" y="4371201"/>
            <a:ext cx="210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This pattern of inheritance does work! </a:t>
            </a:r>
            <a:r>
              <a:rPr lang="en-US" b="1" u="sng" dirty="0">
                <a:solidFill>
                  <a:srgbClr val="0070C0"/>
                </a:solidFill>
              </a:rPr>
              <a:t>(if the mother is a carrier)</a:t>
            </a:r>
          </a:p>
        </p:txBody>
      </p:sp>
    </p:spTree>
    <p:extLst>
      <p:ext uri="{BB962C8B-B14F-4D97-AF65-F5344CB8AC3E}">
        <p14:creationId xmlns:p14="http://schemas.microsoft.com/office/powerpoint/2010/main" val="333265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Trying Out Pattern of Inheritance D: Sex-Linked Dominant (aka X-Linked Dominant)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2232251"/>
            <a:ext cx="7153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2756126"/>
            <a:ext cx="71818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2" y="4267200"/>
            <a:ext cx="39528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718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5562" y="621904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baseline="30000" dirty="0" err="1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4348273"/>
            <a:ext cx="1600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Impossible: This pattern of inheritance doesn’t work!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774371" y="5432020"/>
            <a:ext cx="864733" cy="2331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498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Trying Out Pattern of Inheritance E: </a:t>
            </a:r>
            <a:br>
              <a:rPr lang="en-US" dirty="0"/>
            </a:br>
            <a:r>
              <a:rPr lang="en-US" dirty="0"/>
              <a:t>Y-Linked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336345"/>
            <a:ext cx="39528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1884" y="2564187"/>
            <a:ext cx="24601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Impossible: This pattern of inheritance doesn’t work!  If a son displays the trait, the father must display the trait as well because Y-linked traits are passed from father to son. 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45267" y="3718349"/>
            <a:ext cx="864733" cy="2331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43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923</Words>
  <Application>Microsoft Office PowerPoint</Application>
  <PresentationFormat>On-screen Show (4:3)</PresentationFormat>
  <Paragraphs>164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Office Theme</vt:lpstr>
      <vt:lpstr>Pedigree Worksheet Key</vt:lpstr>
      <vt:lpstr>Steps you should use to determine if a pattern of inheritance is possible for a  particular pedigree…</vt:lpstr>
      <vt:lpstr>Patterns of Inheritance: Alleles, Genotypes, and Phenotypes</vt:lpstr>
      <vt:lpstr>Pedigree #1</vt:lpstr>
      <vt:lpstr>Trying Out Pattern Of Inheritance A: Autosomal Recessive</vt:lpstr>
      <vt:lpstr>Trying Out Pattern Of Inheritance B: Autosomal Dominant </vt:lpstr>
      <vt:lpstr>Trying Out Pattern Of Inheritance C: Sex-Linked Recessive (aka X-Linked Recessive)</vt:lpstr>
      <vt:lpstr>Trying Out Pattern of Inheritance D: Sex-Linked Dominant (aka X-Linked Dominant)</vt:lpstr>
      <vt:lpstr>Trying Out Pattern of Inheritance E:  Y-Linked </vt:lpstr>
      <vt:lpstr>Final Answer</vt:lpstr>
      <vt:lpstr>Pedigree #2</vt:lpstr>
      <vt:lpstr>Trying Out Pattern Of Inheritance A: Autosomal Recessive</vt:lpstr>
      <vt:lpstr>Trying Out Pattern Of Inheritance B: Autosomal Dominant </vt:lpstr>
      <vt:lpstr>Trying Out Pattern Of Inheritance C: Sex-Linked Recessive (aka X-Linked Recessive)</vt:lpstr>
      <vt:lpstr>Trying Out Pattern of Inheritance D: Sex-Linked Dominant (aka X-Linked Dominant)</vt:lpstr>
      <vt:lpstr>Trying Out Pattern of Inheritance E:  Y-Linked </vt:lpstr>
      <vt:lpstr>Final Answer</vt:lpstr>
      <vt:lpstr>Pedigree #3</vt:lpstr>
      <vt:lpstr>Trying Out Pattern Of Inheritance A: Autosomal Recessive</vt:lpstr>
      <vt:lpstr>Trying Out Pattern Of Inheritance B: Autosomal Dominant </vt:lpstr>
      <vt:lpstr>Trying Out Pattern Of Inheritance C: Sex-Linked Recessive (aka X-Linked Recessive)</vt:lpstr>
      <vt:lpstr>Trying Out Pattern of Inheritance D: Sex-Linked Dominant (aka X-Linked Dominant)</vt:lpstr>
      <vt:lpstr>Trying Out Pattern of Inheritance E:  Y-Linked </vt:lpstr>
      <vt:lpstr>Final Answer</vt:lpstr>
      <vt:lpstr>Pedigree #4</vt:lpstr>
      <vt:lpstr>Trying Out Pattern Of Inheritance A: Autosomal Recessive</vt:lpstr>
      <vt:lpstr>Trying Out Pattern Of Inheritance B: Autosomal Dominant </vt:lpstr>
      <vt:lpstr>Trying Out Pattern Of Inheritance C: Sex-Linked Recessive (aka X-Linked Recessive)</vt:lpstr>
      <vt:lpstr>Trying Out Pattern of Inheritance D: Sex-Linked Dominant (aka X-Linked Dominant)</vt:lpstr>
      <vt:lpstr>Trying Out Pattern of Inheritance E:  Y-Linked </vt:lpstr>
      <vt:lpstr>Final Answer</vt:lpstr>
    </vt:vector>
  </TitlesOfParts>
  <Company>Prince William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Pedigree Analysis</dc:title>
  <dc:creator>PWCS Users</dc:creator>
  <cp:lastModifiedBy>Benson</cp:lastModifiedBy>
  <cp:revision>10</cp:revision>
  <dcterms:created xsi:type="dcterms:W3CDTF">2015-03-09T14:42:53Z</dcterms:created>
  <dcterms:modified xsi:type="dcterms:W3CDTF">2019-03-22T02:14:16Z</dcterms:modified>
</cp:coreProperties>
</file>