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273" r:id="rId4"/>
    <p:sldId id="258" r:id="rId5"/>
    <p:sldId id="259" r:id="rId6"/>
    <p:sldId id="260" r:id="rId7"/>
    <p:sldId id="274" r:id="rId8"/>
    <p:sldId id="261" r:id="rId9"/>
    <p:sldId id="262" r:id="rId10"/>
    <p:sldId id="263" r:id="rId11"/>
    <p:sldId id="264" r:id="rId12"/>
    <p:sldId id="265" r:id="rId13"/>
    <p:sldId id="266" r:id="rId14"/>
    <p:sldId id="267" r:id="rId15"/>
    <p:sldId id="268" r:id="rId16"/>
    <p:sldId id="269" r:id="rId17"/>
    <p:sldId id="270" r:id="rId18"/>
    <p:sldId id="271"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9" d="100"/>
          <a:sy n="69" d="100"/>
        </p:scale>
        <p:origin x="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D7EB03-E9A3-40A5-A7DD-4C9DA7132DE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93BA1A9-B20C-4CE6-B2A3-AF94DF4BF2F0}">
      <dgm:prSet custT="1"/>
      <dgm:spPr/>
      <dgm:t>
        <a:bodyPr/>
        <a:lstStyle/>
        <a:p>
          <a:r>
            <a:rPr lang="en-US" sz="2400"/>
            <a:t>We calculate the mean from a set of data. </a:t>
          </a:r>
        </a:p>
      </dgm:t>
    </dgm:pt>
    <dgm:pt modelId="{1F9BF218-0BE5-43A0-97B3-64101FFB3DF7}" type="parTrans" cxnId="{4D40022F-AACD-4C16-B249-8C94A3C2491B}">
      <dgm:prSet/>
      <dgm:spPr/>
      <dgm:t>
        <a:bodyPr/>
        <a:lstStyle/>
        <a:p>
          <a:endParaRPr lang="en-US"/>
        </a:p>
      </dgm:t>
    </dgm:pt>
    <dgm:pt modelId="{0EEF119B-8BA8-4626-9B7B-20DD342C869F}" type="sibTrans" cxnId="{4D40022F-AACD-4C16-B249-8C94A3C2491B}">
      <dgm:prSet/>
      <dgm:spPr/>
      <dgm:t>
        <a:bodyPr/>
        <a:lstStyle/>
        <a:p>
          <a:endParaRPr lang="en-US"/>
        </a:p>
      </dgm:t>
    </dgm:pt>
    <dgm:pt modelId="{37390008-0012-470F-95C4-DFE0786B9806}">
      <dgm:prSet custT="1"/>
      <dgm:spPr/>
      <dgm:t>
        <a:bodyPr/>
        <a:lstStyle/>
        <a:p>
          <a:r>
            <a:rPr lang="en-US" sz="2400" dirty="0"/>
            <a:t>In experiments, we are trying to measure the effect of an independent variable. </a:t>
          </a:r>
        </a:p>
      </dgm:t>
    </dgm:pt>
    <dgm:pt modelId="{E0EC863A-E6DE-4CE6-A03B-3780AA1971E5}" type="parTrans" cxnId="{1376D63A-DE70-4D7B-B574-BCEA07882F82}">
      <dgm:prSet/>
      <dgm:spPr/>
      <dgm:t>
        <a:bodyPr/>
        <a:lstStyle/>
        <a:p>
          <a:endParaRPr lang="en-US"/>
        </a:p>
      </dgm:t>
    </dgm:pt>
    <dgm:pt modelId="{B72964BC-9ABA-46E2-9739-55576E1D4850}" type="sibTrans" cxnId="{1376D63A-DE70-4D7B-B574-BCEA07882F82}">
      <dgm:prSet/>
      <dgm:spPr/>
      <dgm:t>
        <a:bodyPr/>
        <a:lstStyle/>
        <a:p>
          <a:endParaRPr lang="en-US"/>
        </a:p>
      </dgm:t>
    </dgm:pt>
    <dgm:pt modelId="{DFE16E07-4532-464D-A1E3-916602F07AD2}">
      <dgm:prSet custT="1"/>
      <dgm:spPr/>
      <dgm:t>
        <a:bodyPr/>
        <a:lstStyle/>
        <a:p>
          <a:r>
            <a:rPr lang="en-US" sz="2400" dirty="0"/>
            <a:t>Since the effect is measurable (quantitative), that means our data will have a range of numbers. </a:t>
          </a:r>
        </a:p>
      </dgm:t>
    </dgm:pt>
    <dgm:pt modelId="{48887B8F-716D-4157-A981-3CB1344E6E83}" type="parTrans" cxnId="{D591F2CC-83A4-4637-BA02-22C1D764B241}">
      <dgm:prSet/>
      <dgm:spPr/>
      <dgm:t>
        <a:bodyPr/>
        <a:lstStyle/>
        <a:p>
          <a:endParaRPr lang="en-US"/>
        </a:p>
      </dgm:t>
    </dgm:pt>
    <dgm:pt modelId="{C3C99B0F-83D9-4A05-8379-CC0249622EBC}" type="sibTrans" cxnId="{D591F2CC-83A4-4637-BA02-22C1D764B241}">
      <dgm:prSet/>
      <dgm:spPr/>
      <dgm:t>
        <a:bodyPr/>
        <a:lstStyle/>
        <a:p>
          <a:endParaRPr lang="en-US"/>
        </a:p>
      </dgm:t>
    </dgm:pt>
    <dgm:pt modelId="{8AAEF24B-294B-43A6-B318-2A041B07500A}">
      <dgm:prSet custT="1"/>
      <dgm:spPr/>
      <dgm:t>
        <a:bodyPr/>
        <a:lstStyle/>
        <a:p>
          <a:r>
            <a:rPr lang="en-US" sz="2400" dirty="0"/>
            <a:t>According to those numbers, we can figure out the most “normal” or common response to the variable. </a:t>
          </a:r>
        </a:p>
      </dgm:t>
    </dgm:pt>
    <dgm:pt modelId="{2CD18AE2-331D-455D-9103-BE8C77214325}" type="parTrans" cxnId="{22162C00-36FB-4F3A-A725-3596CD2649D3}">
      <dgm:prSet/>
      <dgm:spPr/>
      <dgm:t>
        <a:bodyPr/>
        <a:lstStyle/>
        <a:p>
          <a:endParaRPr lang="en-US"/>
        </a:p>
      </dgm:t>
    </dgm:pt>
    <dgm:pt modelId="{61058E13-FCF2-4132-9EC0-197131BA3CFD}" type="sibTrans" cxnId="{22162C00-36FB-4F3A-A725-3596CD2649D3}">
      <dgm:prSet/>
      <dgm:spPr/>
      <dgm:t>
        <a:bodyPr/>
        <a:lstStyle/>
        <a:p>
          <a:endParaRPr lang="en-US"/>
        </a:p>
      </dgm:t>
    </dgm:pt>
    <dgm:pt modelId="{089E2ABE-EFEC-4FEE-BC03-CEA7C80D7624}">
      <dgm:prSet custT="1"/>
      <dgm:spPr/>
      <dgm:t>
        <a:bodyPr/>
        <a:lstStyle/>
        <a:p>
          <a:r>
            <a:rPr lang="en-US" sz="2400" dirty="0"/>
            <a:t>It’s much easier to identify one number from a massive set as a reference point than to take every single number into account every time you discuss or analyze the data.</a:t>
          </a:r>
        </a:p>
      </dgm:t>
    </dgm:pt>
    <dgm:pt modelId="{C413A59D-0893-4FAB-BBDA-C1CD93FECB79}" type="parTrans" cxnId="{977DCC50-5F63-4801-8EEC-FA5B1C96B43A}">
      <dgm:prSet/>
      <dgm:spPr/>
      <dgm:t>
        <a:bodyPr/>
        <a:lstStyle/>
        <a:p>
          <a:endParaRPr lang="en-US"/>
        </a:p>
      </dgm:t>
    </dgm:pt>
    <dgm:pt modelId="{35D32DCB-88F0-4E15-9C48-BE1F09C88824}" type="sibTrans" cxnId="{977DCC50-5F63-4801-8EEC-FA5B1C96B43A}">
      <dgm:prSet/>
      <dgm:spPr/>
      <dgm:t>
        <a:bodyPr/>
        <a:lstStyle/>
        <a:p>
          <a:endParaRPr lang="en-US"/>
        </a:p>
      </dgm:t>
    </dgm:pt>
    <dgm:pt modelId="{E82C225B-9EC8-43CF-9A9B-DB0E91174758}" type="pres">
      <dgm:prSet presAssocID="{D9D7EB03-E9A3-40A5-A7DD-4C9DA7132DEA}" presName="linear" presStyleCnt="0">
        <dgm:presLayoutVars>
          <dgm:animLvl val="lvl"/>
          <dgm:resizeHandles val="exact"/>
        </dgm:presLayoutVars>
      </dgm:prSet>
      <dgm:spPr/>
      <dgm:t>
        <a:bodyPr/>
        <a:lstStyle/>
        <a:p>
          <a:endParaRPr lang="en-US"/>
        </a:p>
      </dgm:t>
    </dgm:pt>
    <dgm:pt modelId="{9BA7C904-0B85-4467-A1BD-4CF1DCB4A8F8}" type="pres">
      <dgm:prSet presAssocID="{493BA1A9-B20C-4CE6-B2A3-AF94DF4BF2F0}" presName="parentText" presStyleLbl="node1" presStyleIdx="0" presStyleCnt="5" custLinFactY="-38523" custLinFactNeighborX="51" custLinFactNeighborY="-100000">
        <dgm:presLayoutVars>
          <dgm:chMax val="0"/>
          <dgm:bulletEnabled val="1"/>
        </dgm:presLayoutVars>
      </dgm:prSet>
      <dgm:spPr/>
      <dgm:t>
        <a:bodyPr/>
        <a:lstStyle/>
        <a:p>
          <a:endParaRPr lang="en-US"/>
        </a:p>
      </dgm:t>
    </dgm:pt>
    <dgm:pt modelId="{8346BE8F-C67E-4C5D-BA68-CFC8BE1A2672}" type="pres">
      <dgm:prSet presAssocID="{0EEF119B-8BA8-4626-9B7B-20DD342C869F}" presName="spacer" presStyleCnt="0"/>
      <dgm:spPr/>
    </dgm:pt>
    <dgm:pt modelId="{340E67D4-FF34-4B34-B8D5-07D5776F0A1C}" type="pres">
      <dgm:prSet presAssocID="{37390008-0012-470F-95C4-DFE0786B9806}" presName="parentText" presStyleLbl="node1" presStyleIdx="1" presStyleCnt="5" custLinFactY="-17300" custLinFactNeighborY="-100000">
        <dgm:presLayoutVars>
          <dgm:chMax val="0"/>
          <dgm:bulletEnabled val="1"/>
        </dgm:presLayoutVars>
      </dgm:prSet>
      <dgm:spPr/>
      <dgm:t>
        <a:bodyPr/>
        <a:lstStyle/>
        <a:p>
          <a:endParaRPr lang="en-US"/>
        </a:p>
      </dgm:t>
    </dgm:pt>
    <dgm:pt modelId="{941535B1-AB10-4238-A3D5-54444136C0DD}" type="pres">
      <dgm:prSet presAssocID="{B72964BC-9ABA-46E2-9739-55576E1D4850}" presName="spacer" presStyleCnt="0"/>
      <dgm:spPr/>
    </dgm:pt>
    <dgm:pt modelId="{95E7D1D6-9376-404A-9BDF-444E5BEB28E6}" type="pres">
      <dgm:prSet presAssocID="{DFE16E07-4532-464D-A1E3-916602F07AD2}" presName="parentText" presStyleLbl="node1" presStyleIdx="2" presStyleCnt="5" custLinFactY="-16067" custLinFactNeighborY="-100000">
        <dgm:presLayoutVars>
          <dgm:chMax val="0"/>
          <dgm:bulletEnabled val="1"/>
        </dgm:presLayoutVars>
      </dgm:prSet>
      <dgm:spPr/>
      <dgm:t>
        <a:bodyPr/>
        <a:lstStyle/>
        <a:p>
          <a:endParaRPr lang="en-US"/>
        </a:p>
      </dgm:t>
    </dgm:pt>
    <dgm:pt modelId="{84090310-110E-4C5E-9044-987A2AAB90F9}" type="pres">
      <dgm:prSet presAssocID="{C3C99B0F-83D9-4A05-8379-CC0249622EBC}" presName="spacer" presStyleCnt="0"/>
      <dgm:spPr/>
    </dgm:pt>
    <dgm:pt modelId="{CC494C6D-2396-4AC4-B088-C04255EFAE35}" type="pres">
      <dgm:prSet presAssocID="{8AAEF24B-294B-43A6-B318-2A041B07500A}" presName="parentText" presStyleLbl="node1" presStyleIdx="3" presStyleCnt="5" custLinFactY="-14437" custLinFactNeighborY="-100000">
        <dgm:presLayoutVars>
          <dgm:chMax val="0"/>
          <dgm:bulletEnabled val="1"/>
        </dgm:presLayoutVars>
      </dgm:prSet>
      <dgm:spPr/>
      <dgm:t>
        <a:bodyPr/>
        <a:lstStyle/>
        <a:p>
          <a:endParaRPr lang="en-US"/>
        </a:p>
      </dgm:t>
    </dgm:pt>
    <dgm:pt modelId="{EA4D94D1-C931-4A1D-BA06-E0B7F167663F}" type="pres">
      <dgm:prSet presAssocID="{61058E13-FCF2-4132-9EC0-197131BA3CFD}" presName="spacer" presStyleCnt="0"/>
      <dgm:spPr/>
    </dgm:pt>
    <dgm:pt modelId="{661E36BD-421F-4D66-A2A3-48EF0351FA2C}" type="pres">
      <dgm:prSet presAssocID="{089E2ABE-EFEC-4FEE-BC03-CEA7C80D7624}" presName="parentText" presStyleLbl="node1" presStyleIdx="4" presStyleCnt="5" custScaleY="124734" custLinFactY="-12411" custLinFactNeighborY="-100000">
        <dgm:presLayoutVars>
          <dgm:chMax val="0"/>
          <dgm:bulletEnabled val="1"/>
        </dgm:presLayoutVars>
      </dgm:prSet>
      <dgm:spPr/>
      <dgm:t>
        <a:bodyPr/>
        <a:lstStyle/>
        <a:p>
          <a:endParaRPr lang="en-US"/>
        </a:p>
      </dgm:t>
    </dgm:pt>
  </dgm:ptLst>
  <dgm:cxnLst>
    <dgm:cxn modelId="{1D1815DD-940F-41EF-98F2-2A528EC3FD20}" type="presOf" srcId="{D9D7EB03-E9A3-40A5-A7DD-4C9DA7132DEA}" destId="{E82C225B-9EC8-43CF-9A9B-DB0E91174758}" srcOrd="0" destOrd="0" presId="urn:microsoft.com/office/officeart/2005/8/layout/vList2"/>
    <dgm:cxn modelId="{BC967095-6E58-4A4D-A5B0-8C6587C4AB55}" type="presOf" srcId="{DFE16E07-4532-464D-A1E3-916602F07AD2}" destId="{95E7D1D6-9376-404A-9BDF-444E5BEB28E6}" srcOrd="0" destOrd="0" presId="urn:microsoft.com/office/officeart/2005/8/layout/vList2"/>
    <dgm:cxn modelId="{971B89E2-DB67-45E5-A0DA-9BCC2FE93437}" type="presOf" srcId="{493BA1A9-B20C-4CE6-B2A3-AF94DF4BF2F0}" destId="{9BA7C904-0B85-4467-A1BD-4CF1DCB4A8F8}" srcOrd="0" destOrd="0" presId="urn:microsoft.com/office/officeart/2005/8/layout/vList2"/>
    <dgm:cxn modelId="{019B3F81-D480-4C6E-87B0-832325178009}" type="presOf" srcId="{37390008-0012-470F-95C4-DFE0786B9806}" destId="{340E67D4-FF34-4B34-B8D5-07D5776F0A1C}" srcOrd="0" destOrd="0" presId="urn:microsoft.com/office/officeart/2005/8/layout/vList2"/>
    <dgm:cxn modelId="{D591F2CC-83A4-4637-BA02-22C1D764B241}" srcId="{D9D7EB03-E9A3-40A5-A7DD-4C9DA7132DEA}" destId="{DFE16E07-4532-464D-A1E3-916602F07AD2}" srcOrd="2" destOrd="0" parTransId="{48887B8F-716D-4157-A981-3CB1344E6E83}" sibTransId="{C3C99B0F-83D9-4A05-8379-CC0249622EBC}"/>
    <dgm:cxn modelId="{263E7A68-3804-4610-BBC6-B44E7E5E3F84}" type="presOf" srcId="{089E2ABE-EFEC-4FEE-BC03-CEA7C80D7624}" destId="{661E36BD-421F-4D66-A2A3-48EF0351FA2C}" srcOrd="0" destOrd="0" presId="urn:microsoft.com/office/officeart/2005/8/layout/vList2"/>
    <dgm:cxn modelId="{4D40022F-AACD-4C16-B249-8C94A3C2491B}" srcId="{D9D7EB03-E9A3-40A5-A7DD-4C9DA7132DEA}" destId="{493BA1A9-B20C-4CE6-B2A3-AF94DF4BF2F0}" srcOrd="0" destOrd="0" parTransId="{1F9BF218-0BE5-43A0-97B3-64101FFB3DF7}" sibTransId="{0EEF119B-8BA8-4626-9B7B-20DD342C869F}"/>
    <dgm:cxn modelId="{22162C00-36FB-4F3A-A725-3596CD2649D3}" srcId="{D9D7EB03-E9A3-40A5-A7DD-4C9DA7132DEA}" destId="{8AAEF24B-294B-43A6-B318-2A041B07500A}" srcOrd="3" destOrd="0" parTransId="{2CD18AE2-331D-455D-9103-BE8C77214325}" sibTransId="{61058E13-FCF2-4132-9EC0-197131BA3CFD}"/>
    <dgm:cxn modelId="{70B12FBB-A282-477C-A8B8-BFFD23494C0D}" type="presOf" srcId="{8AAEF24B-294B-43A6-B318-2A041B07500A}" destId="{CC494C6D-2396-4AC4-B088-C04255EFAE35}" srcOrd="0" destOrd="0" presId="urn:microsoft.com/office/officeart/2005/8/layout/vList2"/>
    <dgm:cxn modelId="{1376D63A-DE70-4D7B-B574-BCEA07882F82}" srcId="{D9D7EB03-E9A3-40A5-A7DD-4C9DA7132DEA}" destId="{37390008-0012-470F-95C4-DFE0786B9806}" srcOrd="1" destOrd="0" parTransId="{E0EC863A-E6DE-4CE6-A03B-3780AA1971E5}" sibTransId="{B72964BC-9ABA-46E2-9739-55576E1D4850}"/>
    <dgm:cxn modelId="{977DCC50-5F63-4801-8EEC-FA5B1C96B43A}" srcId="{D9D7EB03-E9A3-40A5-A7DD-4C9DA7132DEA}" destId="{089E2ABE-EFEC-4FEE-BC03-CEA7C80D7624}" srcOrd="4" destOrd="0" parTransId="{C413A59D-0893-4FAB-BBDA-C1CD93FECB79}" sibTransId="{35D32DCB-88F0-4E15-9C48-BE1F09C88824}"/>
    <dgm:cxn modelId="{E1919DEB-B775-4DDC-AAA7-C007306520DA}" type="presParOf" srcId="{E82C225B-9EC8-43CF-9A9B-DB0E91174758}" destId="{9BA7C904-0B85-4467-A1BD-4CF1DCB4A8F8}" srcOrd="0" destOrd="0" presId="urn:microsoft.com/office/officeart/2005/8/layout/vList2"/>
    <dgm:cxn modelId="{1529FE23-4AE3-444A-A9A9-F5FEF2E0BFBD}" type="presParOf" srcId="{E82C225B-9EC8-43CF-9A9B-DB0E91174758}" destId="{8346BE8F-C67E-4C5D-BA68-CFC8BE1A2672}" srcOrd="1" destOrd="0" presId="urn:microsoft.com/office/officeart/2005/8/layout/vList2"/>
    <dgm:cxn modelId="{ECB5E12B-D691-4CC7-BC21-16C3B7AB81A1}" type="presParOf" srcId="{E82C225B-9EC8-43CF-9A9B-DB0E91174758}" destId="{340E67D4-FF34-4B34-B8D5-07D5776F0A1C}" srcOrd="2" destOrd="0" presId="urn:microsoft.com/office/officeart/2005/8/layout/vList2"/>
    <dgm:cxn modelId="{9B945B8C-FFF2-4F46-B0A7-148CD7E400C0}" type="presParOf" srcId="{E82C225B-9EC8-43CF-9A9B-DB0E91174758}" destId="{941535B1-AB10-4238-A3D5-54444136C0DD}" srcOrd="3" destOrd="0" presId="urn:microsoft.com/office/officeart/2005/8/layout/vList2"/>
    <dgm:cxn modelId="{4A0F2A03-1725-43D2-AD5B-5582754B0F40}" type="presParOf" srcId="{E82C225B-9EC8-43CF-9A9B-DB0E91174758}" destId="{95E7D1D6-9376-404A-9BDF-444E5BEB28E6}" srcOrd="4" destOrd="0" presId="urn:microsoft.com/office/officeart/2005/8/layout/vList2"/>
    <dgm:cxn modelId="{2559F5FB-5C0C-4215-A75A-A9339502460C}" type="presParOf" srcId="{E82C225B-9EC8-43CF-9A9B-DB0E91174758}" destId="{84090310-110E-4C5E-9044-987A2AAB90F9}" srcOrd="5" destOrd="0" presId="urn:microsoft.com/office/officeart/2005/8/layout/vList2"/>
    <dgm:cxn modelId="{8A71EA24-FC2B-4E41-AE52-FD5AA592AE5B}" type="presParOf" srcId="{E82C225B-9EC8-43CF-9A9B-DB0E91174758}" destId="{CC494C6D-2396-4AC4-B088-C04255EFAE35}" srcOrd="6" destOrd="0" presId="urn:microsoft.com/office/officeart/2005/8/layout/vList2"/>
    <dgm:cxn modelId="{E57FC29B-A0F9-4C9F-B874-2578E6B34376}" type="presParOf" srcId="{E82C225B-9EC8-43CF-9A9B-DB0E91174758}" destId="{EA4D94D1-C931-4A1D-BA06-E0B7F167663F}" srcOrd="7" destOrd="0" presId="urn:microsoft.com/office/officeart/2005/8/layout/vList2"/>
    <dgm:cxn modelId="{A711F023-8AE1-4DF1-8219-E6BB8D7166FA}" type="presParOf" srcId="{E82C225B-9EC8-43CF-9A9B-DB0E91174758}" destId="{661E36BD-421F-4D66-A2A3-48EF0351FA2C}" srcOrd="8"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7C904-0B85-4467-A1BD-4CF1DCB4A8F8}">
      <dsp:nvSpPr>
        <dsp:cNvPr id="0" name=""/>
        <dsp:cNvSpPr/>
      </dsp:nvSpPr>
      <dsp:spPr>
        <a:xfrm>
          <a:off x="0" y="235318"/>
          <a:ext cx="6797675" cy="92004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We calculate the mean from a set of data. </a:t>
          </a:r>
        </a:p>
      </dsp:txBody>
      <dsp:txXfrm>
        <a:off x="44913" y="280231"/>
        <a:ext cx="6707849" cy="830218"/>
      </dsp:txXfrm>
    </dsp:sp>
    <dsp:sp modelId="{340E67D4-FF34-4B34-B8D5-07D5776F0A1C}">
      <dsp:nvSpPr>
        <dsp:cNvPr id="0" name=""/>
        <dsp:cNvSpPr/>
      </dsp:nvSpPr>
      <dsp:spPr>
        <a:xfrm>
          <a:off x="0" y="1360383"/>
          <a:ext cx="6797675" cy="920044"/>
        </a:xfrm>
        <a:prstGeom prst="roundRect">
          <a:avLst/>
        </a:prstGeom>
        <a:solidFill>
          <a:schemeClr val="accent5">
            <a:hueOff val="531780"/>
            <a:satOff val="-5973"/>
            <a:lumOff val="-12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In experiments, we are trying to measure the effect of an independent variable. </a:t>
          </a:r>
        </a:p>
      </dsp:txBody>
      <dsp:txXfrm>
        <a:off x="44913" y="1405296"/>
        <a:ext cx="6707849" cy="830218"/>
      </dsp:txXfrm>
    </dsp:sp>
    <dsp:sp modelId="{95E7D1D6-9376-404A-9BDF-444E5BEB28E6}">
      <dsp:nvSpPr>
        <dsp:cNvPr id="0" name=""/>
        <dsp:cNvSpPr/>
      </dsp:nvSpPr>
      <dsp:spPr>
        <a:xfrm>
          <a:off x="0" y="2301531"/>
          <a:ext cx="6797675" cy="920044"/>
        </a:xfrm>
        <a:prstGeom prst="roundRect">
          <a:avLst/>
        </a:prstGeom>
        <a:solidFill>
          <a:schemeClr val="accent5">
            <a:hueOff val="1063560"/>
            <a:satOff val="-11946"/>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Since the effect is measurable (quantitative), that means our data will have a range of numbers. </a:t>
          </a:r>
        </a:p>
      </dsp:txBody>
      <dsp:txXfrm>
        <a:off x="44913" y="2346444"/>
        <a:ext cx="6707849" cy="830218"/>
      </dsp:txXfrm>
    </dsp:sp>
    <dsp:sp modelId="{CC494C6D-2396-4AC4-B088-C04255EFAE35}">
      <dsp:nvSpPr>
        <dsp:cNvPr id="0" name=""/>
        <dsp:cNvSpPr/>
      </dsp:nvSpPr>
      <dsp:spPr>
        <a:xfrm>
          <a:off x="0" y="3246331"/>
          <a:ext cx="6797675" cy="920044"/>
        </a:xfrm>
        <a:prstGeom prst="roundRect">
          <a:avLst/>
        </a:prstGeom>
        <a:solidFill>
          <a:schemeClr val="accent5">
            <a:hueOff val="1595340"/>
            <a:satOff val="-17918"/>
            <a:lumOff val="-3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According to those numbers, we can figure out the most “normal” or common response to the variable. </a:t>
          </a:r>
        </a:p>
      </dsp:txBody>
      <dsp:txXfrm>
        <a:off x="44913" y="3291244"/>
        <a:ext cx="6707849" cy="830218"/>
      </dsp:txXfrm>
    </dsp:sp>
    <dsp:sp modelId="{661E36BD-421F-4D66-A2A3-48EF0351FA2C}">
      <dsp:nvSpPr>
        <dsp:cNvPr id="0" name=""/>
        <dsp:cNvSpPr/>
      </dsp:nvSpPr>
      <dsp:spPr>
        <a:xfrm>
          <a:off x="0" y="4194775"/>
          <a:ext cx="6797675" cy="1147608"/>
        </a:xfrm>
        <a:prstGeom prst="roundRect">
          <a:avLst/>
        </a:prstGeom>
        <a:solidFill>
          <a:schemeClr val="accent5">
            <a:hueOff val="2127120"/>
            <a:satOff val="-23891"/>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It’s much easier to identify one number from a massive set as a reference point than to take every single number into account every time you discuss or analyze the data.</a:t>
          </a:r>
        </a:p>
      </dsp:txBody>
      <dsp:txXfrm>
        <a:off x="56022" y="4250797"/>
        <a:ext cx="6685631" cy="10355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3FCECA-48D1-4F0B-811D-21ECC80D220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2DE-800B-47B4-8FE0-D6575C3341A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94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FCECA-48D1-4F0B-811D-21ECC80D220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202162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FCECA-48D1-4F0B-811D-21ECC80D220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428099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FCECA-48D1-4F0B-811D-21ECC80D220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172260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3FCECA-48D1-4F0B-811D-21ECC80D220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2DE-800B-47B4-8FE0-D6575C3341A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3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3FCECA-48D1-4F0B-811D-21ECC80D2204}"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1031795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3FCECA-48D1-4F0B-811D-21ECC80D2204}"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241981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3FCECA-48D1-4F0B-811D-21ECC80D2204}"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1356311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3FCECA-48D1-4F0B-811D-21ECC80D2204}" type="datetimeFigureOut">
              <a:rPr lang="en-US" smtClean="0"/>
              <a:t>1/17/2019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2365126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3FCECA-48D1-4F0B-811D-21ECC80D2204}" type="datetimeFigureOut">
              <a:rPr lang="en-US" smtClean="0"/>
              <a:t>1/17/2019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ACD62DE-800B-47B4-8FE0-D6575C3341A5}" type="slidenum">
              <a:rPr lang="en-US" smtClean="0"/>
              <a:t>‹#›</a:t>
            </a:fld>
            <a:endParaRPr lang="en-US"/>
          </a:p>
        </p:txBody>
      </p:sp>
    </p:spTree>
    <p:extLst>
      <p:ext uri="{BB962C8B-B14F-4D97-AF65-F5344CB8AC3E}">
        <p14:creationId xmlns:p14="http://schemas.microsoft.com/office/powerpoint/2010/main" val="121105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03FCECA-48D1-4F0B-811D-21ECC80D2204}"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203066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3FCECA-48D1-4F0B-811D-21ECC80D2204}" type="datetimeFigureOut">
              <a:rPr lang="en-US" smtClean="0"/>
              <a:t>1/17/2019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ACD62DE-800B-47B4-8FE0-D6575C3341A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328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1.xml"/><Relationship Id="rId7"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2.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microsoft.com/office/2007/relationships/diagramDrawing" Target="../diagrams/drawing1.xml"/><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diagramColors" Target="../diagrams/colors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diagramQuickStyle" Target="../diagrams/quickStyle1.xml"/><Relationship Id="rId5" Type="http://schemas.openxmlformats.org/officeDocument/2006/relationships/tags" Target="../tags/tag15.xml"/><Relationship Id="rId10" Type="http://schemas.openxmlformats.org/officeDocument/2006/relationships/diagramLayout" Target="../diagrams/layout1.xml"/><Relationship Id="rId4" Type="http://schemas.openxmlformats.org/officeDocument/2006/relationships/tags" Target="../tags/tag14.xml"/><Relationship Id="rId9"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image" Target="../media/image3.png"/><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tags" Target="../tags/tag28.xml"/><Relationship Id="rId5" Type="http://schemas.openxmlformats.org/officeDocument/2006/relationships/tags" Target="../tags/tag22.xml"/><Relationship Id="rId10" Type="http://schemas.openxmlformats.org/officeDocument/2006/relationships/tags" Target="../tags/tag27.xml"/><Relationship Id="rId4" Type="http://schemas.openxmlformats.org/officeDocument/2006/relationships/tags" Target="../tags/tag21.xml"/><Relationship Id="rId9" Type="http://schemas.openxmlformats.org/officeDocument/2006/relationships/tags" Target="../tags/tag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82376"/>
            <a:ext cx="10190366" cy="2926080"/>
          </a:xfrm>
        </p:spPr>
        <p:txBody>
          <a:bodyPr>
            <a:normAutofit/>
          </a:bodyPr>
          <a:lstStyle/>
          <a:p>
            <a:r>
              <a:rPr lang="en-US" dirty="0"/>
              <a:t>Standard Deviation &amp; Standard Error</a:t>
            </a:r>
          </a:p>
        </p:txBody>
      </p:sp>
      <p:sp>
        <p:nvSpPr>
          <p:cNvPr id="3" name="Subtitle 2"/>
          <p:cNvSpPr>
            <a:spLocks noGrp="1"/>
          </p:cNvSpPr>
          <p:nvPr>
            <p:ph type="subTitle" idx="1"/>
          </p:nvPr>
        </p:nvSpPr>
        <p:spPr/>
        <p:txBody>
          <a:bodyPr>
            <a:noAutofit/>
          </a:bodyPr>
          <a:lstStyle/>
          <a:p>
            <a:r>
              <a:rPr lang="en-US" sz="4000" dirty="0" smtClean="0"/>
              <a:t>The effect of </a:t>
            </a:r>
            <a:r>
              <a:rPr lang="en-US" sz="4000" dirty="0" err="1" smtClean="0"/>
              <a:t>ttx</a:t>
            </a:r>
            <a:r>
              <a:rPr lang="en-US" sz="4000" dirty="0" smtClean="0"/>
              <a:t> Analysis</a:t>
            </a:r>
            <a:endParaRPr lang="en-US" sz="4000" dirty="0"/>
          </a:p>
        </p:txBody>
      </p:sp>
    </p:spTree>
    <p:extLst>
      <p:ext uri="{BB962C8B-B14F-4D97-AF65-F5344CB8AC3E}">
        <p14:creationId xmlns:p14="http://schemas.microsoft.com/office/powerpoint/2010/main" val="4144590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38306"/>
          </a:xfrm>
        </p:spPr>
        <p:txBody>
          <a:bodyPr>
            <a:normAutofit/>
          </a:bodyPr>
          <a:lstStyle/>
          <a:p>
            <a:pPr algn="ctr"/>
            <a:r>
              <a:rPr lang="en-US" sz="3600" b="1" dirty="0"/>
              <a:t>Standard Deviation Sample Calculation</a:t>
            </a:r>
          </a:p>
        </p:txBody>
      </p:sp>
      <p:pic>
        <p:nvPicPr>
          <p:cNvPr id="1026" name="Picture 2"/>
          <p:cNvPicPr>
            <a:picLocks noChangeAspect="1" noChangeArrowheads="1"/>
          </p:cNvPicPr>
          <p:nvPr/>
        </p:nvPicPr>
        <p:blipFill>
          <a:blip r:embed="rId8" cstate="print"/>
          <a:srcRect/>
          <a:stretch>
            <a:fillRect/>
          </a:stretch>
        </p:blipFill>
        <p:spPr bwMode="auto">
          <a:xfrm>
            <a:off x="4200477" y="833587"/>
            <a:ext cx="7891504" cy="5357006"/>
          </a:xfrm>
          <a:prstGeom prst="rect">
            <a:avLst/>
          </a:prstGeom>
          <a:noFill/>
          <a:ln w="9525">
            <a:noFill/>
            <a:miter lim="800000"/>
            <a:headEnd/>
            <a:tailEnd/>
          </a:ln>
        </p:spPr>
      </p:pic>
      <p:sp>
        <p:nvSpPr>
          <p:cNvPr id="4" name="TextBox 3"/>
          <p:cNvSpPr txBox="1"/>
          <p:nvPr/>
        </p:nvSpPr>
        <p:spPr>
          <a:xfrm>
            <a:off x="393587" y="1916173"/>
            <a:ext cx="3337585" cy="3477875"/>
          </a:xfrm>
          <a:prstGeom prst="rect">
            <a:avLst/>
          </a:prstGeom>
          <a:noFill/>
          <a:ln w="28575">
            <a:solidFill>
              <a:schemeClr val="accent1"/>
            </a:solidFill>
            <a:prstDash val="dash"/>
          </a:ln>
        </p:spPr>
        <p:txBody>
          <a:bodyPr wrap="square" rtlCol="0">
            <a:spAutoFit/>
          </a:bodyPr>
          <a:lstStyle/>
          <a:p>
            <a:r>
              <a:rPr lang="en-US" sz="2200" b="1" u="sng" dirty="0">
                <a:solidFill>
                  <a:schemeClr val="accent2"/>
                </a:solidFill>
              </a:rPr>
              <a:t>What it actually means</a:t>
            </a:r>
            <a:r>
              <a:rPr lang="en-US" sz="2200" dirty="0">
                <a:solidFill>
                  <a:schemeClr val="accent2"/>
                </a:solidFill>
              </a:rPr>
              <a:t>:</a:t>
            </a:r>
          </a:p>
          <a:p>
            <a:r>
              <a:rPr lang="en-US" sz="2200" dirty="0">
                <a:solidFill>
                  <a:schemeClr val="accent2"/>
                </a:solidFill>
              </a:rPr>
              <a:t>-In this data set, each value is typically 3.16 points away from 6 (the mean). </a:t>
            </a:r>
          </a:p>
          <a:p>
            <a:r>
              <a:rPr lang="en-US" sz="2200" i="1" dirty="0">
                <a:solidFill>
                  <a:schemeClr val="accent2"/>
                </a:solidFill>
              </a:rPr>
              <a:t>-The standard deviation would be much smaller in a sample of 4, 5, 6, 6, 7, 8 because the values are on average, closer to the mean (less spread out).</a:t>
            </a:r>
          </a:p>
        </p:txBody>
      </p:sp>
      <p:sp>
        <p:nvSpPr>
          <p:cNvPr id="7" name="SMARTInkShape-1664"/>
          <p:cNvSpPr/>
          <p:nvPr>
            <p:custDataLst>
              <p:tags r:id="rId1"/>
            </p:custDataLst>
          </p:nvPr>
        </p:nvSpPr>
        <p:spPr>
          <a:xfrm>
            <a:off x="1738313" y="4268391"/>
            <a:ext cx="1526529" cy="17860"/>
          </a:xfrm>
          <a:custGeom>
            <a:avLst/>
            <a:gdLst/>
            <a:ahLst/>
            <a:cxnLst/>
            <a:rect l="0" t="0" r="0" b="0"/>
            <a:pathLst>
              <a:path w="1526529" h="17860">
                <a:moveTo>
                  <a:pt x="0" y="17859"/>
                </a:moveTo>
                <a:lnTo>
                  <a:pt x="0" y="17859"/>
                </a:lnTo>
                <a:lnTo>
                  <a:pt x="0" y="9297"/>
                </a:lnTo>
                <a:lnTo>
                  <a:pt x="20394" y="8010"/>
                </a:lnTo>
                <a:lnTo>
                  <a:pt x="62652" y="834"/>
                </a:lnTo>
                <a:lnTo>
                  <a:pt x="99617" y="110"/>
                </a:lnTo>
                <a:lnTo>
                  <a:pt x="141349" y="21"/>
                </a:lnTo>
                <a:lnTo>
                  <a:pt x="177039" y="6"/>
                </a:lnTo>
                <a:lnTo>
                  <a:pt x="219584" y="2"/>
                </a:lnTo>
                <a:lnTo>
                  <a:pt x="252374" y="0"/>
                </a:lnTo>
                <a:lnTo>
                  <a:pt x="284145" y="0"/>
                </a:lnTo>
                <a:lnTo>
                  <a:pt x="315794" y="0"/>
                </a:lnTo>
                <a:lnTo>
                  <a:pt x="349704" y="0"/>
                </a:lnTo>
                <a:lnTo>
                  <a:pt x="387265" y="0"/>
                </a:lnTo>
                <a:lnTo>
                  <a:pt x="426117" y="0"/>
                </a:lnTo>
                <a:lnTo>
                  <a:pt x="463229" y="0"/>
                </a:lnTo>
                <a:lnTo>
                  <a:pt x="502213" y="0"/>
                </a:lnTo>
                <a:lnTo>
                  <a:pt x="541697" y="0"/>
                </a:lnTo>
                <a:lnTo>
                  <a:pt x="579090" y="0"/>
                </a:lnTo>
                <a:lnTo>
                  <a:pt x="615553" y="0"/>
                </a:lnTo>
                <a:lnTo>
                  <a:pt x="651602" y="0"/>
                </a:lnTo>
                <a:lnTo>
                  <a:pt x="687468" y="0"/>
                </a:lnTo>
                <a:lnTo>
                  <a:pt x="725898" y="0"/>
                </a:lnTo>
                <a:lnTo>
                  <a:pt x="765137" y="0"/>
                </a:lnTo>
                <a:lnTo>
                  <a:pt x="802420" y="0"/>
                </a:lnTo>
                <a:lnTo>
                  <a:pt x="838834" y="0"/>
                </a:lnTo>
                <a:lnTo>
                  <a:pt x="874862" y="0"/>
                </a:lnTo>
                <a:lnTo>
                  <a:pt x="910718" y="0"/>
                </a:lnTo>
                <a:lnTo>
                  <a:pt x="946498" y="2645"/>
                </a:lnTo>
                <a:lnTo>
                  <a:pt x="983236" y="6136"/>
                </a:lnTo>
                <a:lnTo>
                  <a:pt x="1022715" y="7688"/>
                </a:lnTo>
                <a:lnTo>
                  <a:pt x="1060766" y="8377"/>
                </a:lnTo>
                <a:lnTo>
                  <a:pt x="1096529" y="8684"/>
                </a:lnTo>
                <a:lnTo>
                  <a:pt x="1128961" y="8820"/>
                </a:lnTo>
                <a:lnTo>
                  <a:pt x="1162557" y="8881"/>
                </a:lnTo>
                <a:lnTo>
                  <a:pt x="1196340" y="8908"/>
                </a:lnTo>
                <a:lnTo>
                  <a:pt x="1227891" y="8920"/>
                </a:lnTo>
                <a:lnTo>
                  <a:pt x="1258451" y="11571"/>
                </a:lnTo>
                <a:lnTo>
                  <a:pt x="1288569" y="15064"/>
                </a:lnTo>
                <a:lnTo>
                  <a:pt x="1318491" y="16617"/>
                </a:lnTo>
                <a:lnTo>
                  <a:pt x="1353618" y="17307"/>
                </a:lnTo>
                <a:lnTo>
                  <a:pt x="1388412" y="17613"/>
                </a:lnTo>
                <a:lnTo>
                  <a:pt x="1426720" y="16794"/>
                </a:lnTo>
                <a:lnTo>
                  <a:pt x="1466623" y="11700"/>
                </a:lnTo>
                <a:lnTo>
                  <a:pt x="1511131" y="9173"/>
                </a:lnTo>
                <a:lnTo>
                  <a:pt x="1514973" y="9037"/>
                </a:lnTo>
                <a:lnTo>
                  <a:pt x="1526528" y="370"/>
                </a:lnTo>
                <a:lnTo>
                  <a:pt x="1522103" y="110"/>
                </a:lnTo>
                <a:lnTo>
                  <a:pt x="1520751" y="1065"/>
                </a:lnTo>
                <a:lnTo>
                  <a:pt x="1518046"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665"/>
          <p:cNvSpPr/>
          <p:nvPr>
            <p:custDataLst>
              <p:tags r:id="rId2"/>
            </p:custDataLst>
          </p:nvPr>
        </p:nvSpPr>
        <p:spPr>
          <a:xfrm>
            <a:off x="8462367" y="4251337"/>
            <a:ext cx="405527" cy="363185"/>
          </a:xfrm>
          <a:custGeom>
            <a:avLst/>
            <a:gdLst/>
            <a:ahLst/>
            <a:cxnLst/>
            <a:rect l="0" t="0" r="0" b="0"/>
            <a:pathLst>
              <a:path w="405527" h="363185">
                <a:moveTo>
                  <a:pt x="0" y="311733"/>
                </a:moveTo>
                <a:lnTo>
                  <a:pt x="0" y="311733"/>
                </a:lnTo>
                <a:lnTo>
                  <a:pt x="0" y="316474"/>
                </a:lnTo>
                <a:lnTo>
                  <a:pt x="5291" y="321447"/>
                </a:lnTo>
                <a:lnTo>
                  <a:pt x="48515" y="346285"/>
                </a:lnTo>
                <a:lnTo>
                  <a:pt x="88348" y="358131"/>
                </a:lnTo>
                <a:lnTo>
                  <a:pt x="131570" y="363184"/>
                </a:lnTo>
                <a:lnTo>
                  <a:pt x="173200" y="357762"/>
                </a:lnTo>
                <a:lnTo>
                  <a:pt x="201994" y="352696"/>
                </a:lnTo>
                <a:lnTo>
                  <a:pt x="234634" y="347137"/>
                </a:lnTo>
                <a:lnTo>
                  <a:pt x="265017" y="340366"/>
                </a:lnTo>
                <a:lnTo>
                  <a:pt x="303335" y="322497"/>
                </a:lnTo>
                <a:lnTo>
                  <a:pt x="327671" y="309631"/>
                </a:lnTo>
                <a:lnTo>
                  <a:pt x="367170" y="274679"/>
                </a:lnTo>
                <a:lnTo>
                  <a:pt x="386756" y="233932"/>
                </a:lnTo>
                <a:lnTo>
                  <a:pt x="397919" y="199494"/>
                </a:lnTo>
                <a:lnTo>
                  <a:pt x="405526" y="168014"/>
                </a:lnTo>
                <a:lnTo>
                  <a:pt x="402379" y="129141"/>
                </a:lnTo>
                <a:lnTo>
                  <a:pt x="392426" y="85239"/>
                </a:lnTo>
                <a:lnTo>
                  <a:pt x="385747" y="70179"/>
                </a:lnTo>
                <a:lnTo>
                  <a:pt x="359981" y="33150"/>
                </a:lnTo>
                <a:lnTo>
                  <a:pt x="332959" y="14629"/>
                </a:lnTo>
                <a:lnTo>
                  <a:pt x="303344" y="3272"/>
                </a:lnTo>
                <a:lnTo>
                  <a:pt x="266773" y="0"/>
                </a:lnTo>
                <a:lnTo>
                  <a:pt x="228203" y="2079"/>
                </a:lnTo>
                <a:lnTo>
                  <a:pt x="188503" y="11670"/>
                </a:lnTo>
                <a:lnTo>
                  <a:pt x="146854" y="30248"/>
                </a:lnTo>
                <a:lnTo>
                  <a:pt x="106308" y="58895"/>
                </a:lnTo>
                <a:lnTo>
                  <a:pt x="65041" y="91160"/>
                </a:lnTo>
                <a:lnTo>
                  <a:pt x="34455" y="134218"/>
                </a:lnTo>
                <a:lnTo>
                  <a:pt x="14009" y="175245"/>
                </a:lnTo>
                <a:lnTo>
                  <a:pt x="4592" y="197981"/>
                </a:lnTo>
                <a:lnTo>
                  <a:pt x="2353" y="224120"/>
                </a:lnTo>
                <a:lnTo>
                  <a:pt x="17860" y="276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 name="SMARTInkShape-Group598"/>
          <p:cNvGrpSpPr/>
          <p:nvPr/>
        </p:nvGrpSpPr>
        <p:grpSpPr>
          <a:xfrm>
            <a:off x="9087445" y="4295596"/>
            <a:ext cx="1777009" cy="409969"/>
            <a:chOff x="9087445" y="4295596"/>
            <a:chExt cx="1777009" cy="409969"/>
          </a:xfrm>
        </p:grpSpPr>
        <p:sp>
          <p:nvSpPr>
            <p:cNvPr id="9" name="SMARTInkShape-1666"/>
            <p:cNvSpPr/>
            <p:nvPr>
              <p:custDataLst>
                <p:tags r:id="rId3"/>
              </p:custDataLst>
            </p:nvPr>
          </p:nvSpPr>
          <p:spPr>
            <a:xfrm>
              <a:off x="9087445" y="4367332"/>
              <a:ext cx="320083" cy="283276"/>
            </a:xfrm>
            <a:custGeom>
              <a:avLst/>
              <a:gdLst/>
              <a:ahLst/>
              <a:cxnLst/>
              <a:rect l="0" t="0" r="0" b="0"/>
              <a:pathLst>
                <a:path w="320083" h="283276">
                  <a:moveTo>
                    <a:pt x="0" y="240387"/>
                  </a:moveTo>
                  <a:lnTo>
                    <a:pt x="0" y="240387"/>
                  </a:lnTo>
                  <a:lnTo>
                    <a:pt x="12429" y="252815"/>
                  </a:lnTo>
                  <a:lnTo>
                    <a:pt x="50707" y="267245"/>
                  </a:lnTo>
                  <a:lnTo>
                    <a:pt x="91045" y="279096"/>
                  </a:lnTo>
                  <a:lnTo>
                    <a:pt x="132369" y="283275"/>
                  </a:lnTo>
                  <a:lnTo>
                    <a:pt x="176032" y="279773"/>
                  </a:lnTo>
                  <a:lnTo>
                    <a:pt x="201428" y="272451"/>
                  </a:lnTo>
                  <a:lnTo>
                    <a:pt x="239291" y="246831"/>
                  </a:lnTo>
                  <a:lnTo>
                    <a:pt x="276463" y="213107"/>
                  </a:lnTo>
                  <a:lnTo>
                    <a:pt x="302988" y="182522"/>
                  </a:lnTo>
                  <a:lnTo>
                    <a:pt x="314449" y="154009"/>
                  </a:lnTo>
                  <a:lnTo>
                    <a:pt x="320082" y="109811"/>
                  </a:lnTo>
                  <a:lnTo>
                    <a:pt x="320066" y="81643"/>
                  </a:lnTo>
                  <a:lnTo>
                    <a:pt x="313226" y="59296"/>
                  </a:lnTo>
                  <a:lnTo>
                    <a:pt x="298081" y="35256"/>
                  </a:lnTo>
                  <a:lnTo>
                    <a:pt x="262973" y="7427"/>
                  </a:lnTo>
                  <a:lnTo>
                    <a:pt x="239645" y="1698"/>
                  </a:lnTo>
                  <a:lnTo>
                    <a:pt x="209140" y="0"/>
                  </a:lnTo>
                  <a:lnTo>
                    <a:pt x="174967" y="8978"/>
                  </a:lnTo>
                  <a:lnTo>
                    <a:pt x="135985" y="23653"/>
                  </a:lnTo>
                  <a:lnTo>
                    <a:pt x="95691" y="50013"/>
                  </a:lnTo>
                  <a:lnTo>
                    <a:pt x="52441" y="84886"/>
                  </a:lnTo>
                  <a:lnTo>
                    <a:pt x="22926" y="123277"/>
                  </a:lnTo>
                  <a:lnTo>
                    <a:pt x="6954" y="164558"/>
                  </a:lnTo>
                  <a:lnTo>
                    <a:pt x="0" y="2225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667"/>
            <p:cNvSpPr/>
            <p:nvPr>
              <p:custDataLst>
                <p:tags r:id="rId4"/>
              </p:custDataLst>
            </p:nvPr>
          </p:nvSpPr>
          <p:spPr>
            <a:xfrm>
              <a:off x="9582575" y="4350752"/>
              <a:ext cx="270413" cy="265897"/>
            </a:xfrm>
            <a:custGeom>
              <a:avLst/>
              <a:gdLst/>
              <a:ahLst/>
              <a:cxnLst/>
              <a:rect l="0" t="0" r="0" b="0"/>
              <a:pathLst>
                <a:path w="270413" h="265897">
                  <a:moveTo>
                    <a:pt x="4933" y="265896"/>
                  </a:moveTo>
                  <a:lnTo>
                    <a:pt x="4933" y="265896"/>
                  </a:lnTo>
                  <a:lnTo>
                    <a:pt x="42524" y="265896"/>
                  </a:lnTo>
                  <a:lnTo>
                    <a:pt x="84678" y="263251"/>
                  </a:lnTo>
                  <a:lnTo>
                    <a:pt x="116774" y="258767"/>
                  </a:lnTo>
                  <a:lnTo>
                    <a:pt x="154190" y="253468"/>
                  </a:lnTo>
                  <a:lnTo>
                    <a:pt x="186032" y="245159"/>
                  </a:lnTo>
                  <a:lnTo>
                    <a:pt x="220980" y="229325"/>
                  </a:lnTo>
                  <a:lnTo>
                    <a:pt x="250567" y="206197"/>
                  </a:lnTo>
                  <a:lnTo>
                    <a:pt x="264686" y="188456"/>
                  </a:lnTo>
                  <a:lnTo>
                    <a:pt x="270412" y="161151"/>
                  </a:lnTo>
                  <a:lnTo>
                    <a:pt x="267368" y="132666"/>
                  </a:lnTo>
                  <a:lnTo>
                    <a:pt x="256459" y="102510"/>
                  </a:lnTo>
                  <a:lnTo>
                    <a:pt x="230933" y="66273"/>
                  </a:lnTo>
                  <a:lnTo>
                    <a:pt x="190026" y="24745"/>
                  </a:lnTo>
                  <a:lnTo>
                    <a:pt x="147488" y="4736"/>
                  </a:lnTo>
                  <a:lnTo>
                    <a:pt x="106702" y="0"/>
                  </a:lnTo>
                  <a:lnTo>
                    <a:pt x="76622" y="4184"/>
                  </a:lnTo>
                  <a:lnTo>
                    <a:pt x="39734" y="17696"/>
                  </a:lnTo>
                  <a:lnTo>
                    <a:pt x="31110" y="23038"/>
                  </a:lnTo>
                  <a:lnTo>
                    <a:pt x="16236" y="42204"/>
                  </a:lnTo>
                  <a:lnTo>
                    <a:pt x="4996" y="68251"/>
                  </a:lnTo>
                  <a:lnTo>
                    <a:pt x="0" y="99671"/>
                  </a:lnTo>
                  <a:lnTo>
                    <a:pt x="425" y="130833"/>
                  </a:lnTo>
                  <a:lnTo>
                    <a:pt x="6243" y="170977"/>
                  </a:lnTo>
                  <a:lnTo>
                    <a:pt x="22792" y="2391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668"/>
            <p:cNvSpPr/>
            <p:nvPr>
              <p:custDataLst>
                <p:tags r:id="rId5"/>
              </p:custDataLst>
            </p:nvPr>
          </p:nvSpPr>
          <p:spPr>
            <a:xfrm>
              <a:off x="9947651" y="4341639"/>
              <a:ext cx="321515" cy="310729"/>
            </a:xfrm>
            <a:custGeom>
              <a:avLst/>
              <a:gdLst/>
              <a:ahLst/>
              <a:cxnLst/>
              <a:rect l="0" t="0" r="0" b="0"/>
              <a:pathLst>
                <a:path w="321515" h="310729">
                  <a:moveTo>
                    <a:pt x="32763" y="301799"/>
                  </a:moveTo>
                  <a:lnTo>
                    <a:pt x="32763" y="301799"/>
                  </a:lnTo>
                  <a:lnTo>
                    <a:pt x="74285" y="292704"/>
                  </a:lnTo>
                  <a:lnTo>
                    <a:pt x="116432" y="277710"/>
                  </a:lnTo>
                  <a:lnTo>
                    <a:pt x="157438" y="266025"/>
                  </a:lnTo>
                  <a:lnTo>
                    <a:pt x="197034" y="257134"/>
                  </a:lnTo>
                  <a:lnTo>
                    <a:pt x="216898" y="250198"/>
                  </a:lnTo>
                  <a:lnTo>
                    <a:pt x="256931" y="228625"/>
                  </a:lnTo>
                  <a:lnTo>
                    <a:pt x="278328" y="214081"/>
                  </a:lnTo>
                  <a:lnTo>
                    <a:pt x="307717" y="174896"/>
                  </a:lnTo>
                  <a:lnTo>
                    <a:pt x="320055" y="144695"/>
                  </a:lnTo>
                  <a:lnTo>
                    <a:pt x="321514" y="127464"/>
                  </a:lnTo>
                  <a:lnTo>
                    <a:pt x="311779" y="87863"/>
                  </a:lnTo>
                  <a:lnTo>
                    <a:pt x="302407" y="67644"/>
                  </a:lnTo>
                  <a:lnTo>
                    <a:pt x="276288" y="37015"/>
                  </a:lnTo>
                  <a:lnTo>
                    <a:pt x="254077" y="23804"/>
                  </a:lnTo>
                  <a:lnTo>
                    <a:pt x="218913" y="10452"/>
                  </a:lnTo>
                  <a:lnTo>
                    <a:pt x="184272" y="2263"/>
                  </a:lnTo>
                  <a:lnTo>
                    <a:pt x="153678" y="0"/>
                  </a:lnTo>
                  <a:lnTo>
                    <a:pt x="112467" y="3466"/>
                  </a:lnTo>
                  <a:lnTo>
                    <a:pt x="70114" y="19663"/>
                  </a:lnTo>
                  <a:lnTo>
                    <a:pt x="43169" y="32223"/>
                  </a:lnTo>
                  <a:lnTo>
                    <a:pt x="23168" y="52921"/>
                  </a:lnTo>
                  <a:lnTo>
                    <a:pt x="7018" y="80842"/>
                  </a:lnTo>
                  <a:lnTo>
                    <a:pt x="0" y="106023"/>
                  </a:lnTo>
                  <a:lnTo>
                    <a:pt x="565" y="140273"/>
                  </a:lnTo>
                  <a:lnTo>
                    <a:pt x="7017" y="180186"/>
                  </a:lnTo>
                  <a:lnTo>
                    <a:pt x="17859" y="210864"/>
                  </a:lnTo>
                  <a:lnTo>
                    <a:pt x="34560" y="247897"/>
                  </a:lnTo>
                  <a:lnTo>
                    <a:pt x="46460" y="263290"/>
                  </a:lnTo>
                  <a:lnTo>
                    <a:pt x="95271" y="3107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1669"/>
            <p:cNvSpPr/>
            <p:nvPr>
              <p:custDataLst>
                <p:tags r:id="rId6"/>
              </p:custDataLst>
            </p:nvPr>
          </p:nvSpPr>
          <p:spPr>
            <a:xfrm>
              <a:off x="10330628" y="4295596"/>
              <a:ext cx="533826" cy="409969"/>
            </a:xfrm>
            <a:custGeom>
              <a:avLst/>
              <a:gdLst/>
              <a:ahLst/>
              <a:cxnLst/>
              <a:rect l="0" t="0" r="0" b="0"/>
              <a:pathLst>
                <a:path w="533826" h="409969">
                  <a:moveTo>
                    <a:pt x="239145" y="329982"/>
                  </a:moveTo>
                  <a:lnTo>
                    <a:pt x="239145" y="329982"/>
                  </a:lnTo>
                  <a:lnTo>
                    <a:pt x="239145" y="325242"/>
                  </a:lnTo>
                  <a:lnTo>
                    <a:pt x="244437" y="320268"/>
                  </a:lnTo>
                  <a:lnTo>
                    <a:pt x="275328" y="298702"/>
                  </a:lnTo>
                  <a:lnTo>
                    <a:pt x="308660" y="287719"/>
                  </a:lnTo>
                  <a:lnTo>
                    <a:pt x="348047" y="279205"/>
                  </a:lnTo>
                  <a:lnTo>
                    <a:pt x="386885" y="270085"/>
                  </a:lnTo>
                  <a:lnTo>
                    <a:pt x="418700" y="263250"/>
                  </a:lnTo>
                  <a:lnTo>
                    <a:pt x="458972" y="238840"/>
                  </a:lnTo>
                  <a:lnTo>
                    <a:pt x="481881" y="219634"/>
                  </a:lnTo>
                  <a:lnTo>
                    <a:pt x="502779" y="190350"/>
                  </a:lnTo>
                  <a:lnTo>
                    <a:pt x="512059" y="166019"/>
                  </a:lnTo>
                  <a:lnTo>
                    <a:pt x="510067" y="132021"/>
                  </a:lnTo>
                  <a:lnTo>
                    <a:pt x="503194" y="100009"/>
                  </a:lnTo>
                  <a:lnTo>
                    <a:pt x="490132" y="76413"/>
                  </a:lnTo>
                  <a:lnTo>
                    <a:pt x="452408" y="44550"/>
                  </a:lnTo>
                  <a:lnTo>
                    <a:pt x="423712" y="29113"/>
                  </a:lnTo>
                  <a:lnTo>
                    <a:pt x="387428" y="15609"/>
                  </a:lnTo>
                  <a:lnTo>
                    <a:pt x="347904" y="4332"/>
                  </a:lnTo>
                  <a:lnTo>
                    <a:pt x="311057" y="991"/>
                  </a:lnTo>
                  <a:lnTo>
                    <a:pt x="275005" y="0"/>
                  </a:lnTo>
                  <a:lnTo>
                    <a:pt x="239187" y="2353"/>
                  </a:lnTo>
                  <a:lnTo>
                    <a:pt x="196269" y="12037"/>
                  </a:lnTo>
                  <a:lnTo>
                    <a:pt x="152000" y="30633"/>
                  </a:lnTo>
                  <a:lnTo>
                    <a:pt x="107682" y="53416"/>
                  </a:lnTo>
                  <a:lnTo>
                    <a:pt x="89436" y="66173"/>
                  </a:lnTo>
                  <a:lnTo>
                    <a:pt x="50526" y="107278"/>
                  </a:lnTo>
                  <a:lnTo>
                    <a:pt x="23807" y="142565"/>
                  </a:lnTo>
                  <a:lnTo>
                    <a:pt x="4646" y="187121"/>
                  </a:lnTo>
                  <a:lnTo>
                    <a:pt x="0" y="228122"/>
                  </a:lnTo>
                  <a:lnTo>
                    <a:pt x="4205" y="252960"/>
                  </a:lnTo>
                  <a:lnTo>
                    <a:pt x="18333" y="293160"/>
                  </a:lnTo>
                  <a:lnTo>
                    <a:pt x="32388" y="315985"/>
                  </a:lnTo>
                  <a:lnTo>
                    <a:pt x="63037" y="347612"/>
                  </a:lnTo>
                  <a:lnTo>
                    <a:pt x="106278" y="373997"/>
                  </a:lnTo>
                  <a:lnTo>
                    <a:pt x="141238" y="389656"/>
                  </a:lnTo>
                  <a:lnTo>
                    <a:pt x="176733" y="400580"/>
                  </a:lnTo>
                  <a:lnTo>
                    <a:pt x="219540" y="408420"/>
                  </a:lnTo>
                  <a:lnTo>
                    <a:pt x="263789" y="409968"/>
                  </a:lnTo>
                  <a:lnTo>
                    <a:pt x="298923" y="409244"/>
                  </a:lnTo>
                  <a:lnTo>
                    <a:pt x="333476" y="403187"/>
                  </a:lnTo>
                  <a:lnTo>
                    <a:pt x="374967" y="389606"/>
                  </a:lnTo>
                  <a:lnTo>
                    <a:pt x="409365" y="376422"/>
                  </a:lnTo>
                  <a:lnTo>
                    <a:pt x="431876" y="367489"/>
                  </a:lnTo>
                  <a:lnTo>
                    <a:pt x="475017" y="333782"/>
                  </a:lnTo>
                  <a:lnTo>
                    <a:pt x="533825" y="2585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981052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tretch>
            <a:fillRect/>
          </a:stretch>
        </p:blipFill>
        <p:spPr>
          <a:xfrm>
            <a:off x="4498427" y="2916620"/>
            <a:ext cx="3195145" cy="2203548"/>
          </a:xfrm>
          <a:prstGeom prst="rect">
            <a:avLst/>
          </a:prstGeom>
        </p:spPr>
      </p:pic>
      <p:sp>
        <p:nvSpPr>
          <p:cNvPr id="2" name="Title 1"/>
          <p:cNvSpPr>
            <a:spLocks noGrp="1"/>
          </p:cNvSpPr>
          <p:nvPr>
            <p:ph type="title"/>
          </p:nvPr>
        </p:nvSpPr>
        <p:spPr>
          <a:xfrm>
            <a:off x="1876096" y="567560"/>
            <a:ext cx="8229600" cy="1143000"/>
          </a:xfrm>
        </p:spPr>
        <p:txBody>
          <a:bodyPr/>
          <a:lstStyle/>
          <a:p>
            <a:pPr algn="ctr"/>
            <a:r>
              <a:rPr lang="en-US" b="1" dirty="0"/>
              <a:t>Standard Error</a:t>
            </a:r>
          </a:p>
        </p:txBody>
      </p:sp>
      <p:sp>
        <p:nvSpPr>
          <p:cNvPr id="3" name="Content Placeholder 2"/>
          <p:cNvSpPr>
            <a:spLocks noGrp="1"/>
          </p:cNvSpPr>
          <p:nvPr>
            <p:ph idx="1"/>
          </p:nvPr>
        </p:nvSpPr>
        <p:spPr>
          <a:xfrm>
            <a:off x="1981200" y="1965434"/>
            <a:ext cx="8229600" cy="1902373"/>
          </a:xfrm>
        </p:spPr>
        <p:txBody>
          <a:bodyPr>
            <a:normAutofit/>
          </a:bodyPr>
          <a:lstStyle/>
          <a:p>
            <a:pPr>
              <a:spcBef>
                <a:spcPts val="0"/>
              </a:spcBef>
              <a:buNone/>
            </a:pPr>
            <a:r>
              <a:rPr lang="en-US" sz="2600" dirty="0"/>
              <a:t>	</a:t>
            </a:r>
            <a:r>
              <a:rPr lang="en-US" sz="2600" b="1" dirty="0"/>
              <a:t>Why do we use this formula? - </a:t>
            </a:r>
            <a:r>
              <a:rPr lang="en-US" sz="2600" dirty="0"/>
              <a:t>to determine the </a:t>
            </a:r>
            <a:r>
              <a:rPr lang="en-US" sz="2600" i="1" dirty="0"/>
              <a:t>precision</a:t>
            </a:r>
            <a:r>
              <a:rPr lang="en-US" sz="2600" dirty="0"/>
              <a:t> of the mean value based on standard deviation (s) and number of data points (n)</a:t>
            </a:r>
            <a:r>
              <a:rPr lang="en-US" sz="2600" i="1" dirty="0"/>
              <a:t> </a:t>
            </a:r>
          </a:p>
        </p:txBody>
      </p:sp>
    </p:spTree>
    <p:extLst>
      <p:ext uri="{BB962C8B-B14F-4D97-AF65-F5344CB8AC3E}">
        <p14:creationId xmlns:p14="http://schemas.microsoft.com/office/powerpoint/2010/main" val="852642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917" y="588579"/>
            <a:ext cx="8229600" cy="838200"/>
          </a:xfrm>
        </p:spPr>
        <p:txBody>
          <a:bodyPr/>
          <a:lstStyle/>
          <a:p>
            <a:pPr algn="ctr"/>
            <a:r>
              <a:rPr lang="en-US" b="1" u="sng" dirty="0"/>
              <a:t>Standard Error Tips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03283" y="1849820"/>
                <a:ext cx="9785131" cy="4703379"/>
              </a:xfrm>
            </p:spPr>
            <p:txBody>
              <a:bodyPr>
                <a:normAutofit/>
              </a:bodyPr>
              <a:lstStyle/>
              <a:p>
                <a:r>
                  <a:rPr lang="en-US" sz="2600" dirty="0"/>
                  <a:t>Standard Error (SE</a:t>
                </a:r>
                <a14:m>
                  <m:oMath xmlns:m="http://schemas.openxmlformats.org/officeDocument/2006/math">
                    <m:acc>
                      <m:accPr>
                        <m:chr m:val="̅"/>
                        <m:ctrlPr>
                          <a:rPr lang="en-US" sz="2600" i="1" smtClean="0">
                            <a:latin typeface="Cambria Math" panose="02040503050406030204" pitchFamily="18" charset="0"/>
                          </a:rPr>
                        </m:ctrlPr>
                      </m:accPr>
                      <m:e>
                        <m:r>
                          <a:rPr lang="en-US" sz="2600" i="1" smtClean="0">
                            <a:latin typeface="Cambria Math" panose="02040503050406030204" pitchFamily="18" charset="0"/>
                          </a:rPr>
                          <m:t>𝑥</m:t>
                        </m:r>
                      </m:e>
                    </m:acc>
                  </m:oMath>
                </a14:m>
                <a:r>
                  <a:rPr lang="en-US" sz="2600" dirty="0"/>
                  <a:t>) is also known as Standard Error of the Mean (SEM)</a:t>
                </a:r>
              </a:p>
              <a:p>
                <a:r>
                  <a:rPr lang="en-US" sz="2600" dirty="0"/>
                  <a:t>We are confident in the precision of our mean if the Standard Error is low… this is due to “s” (variation) being low and “n” (sample size) being high…</a:t>
                </a:r>
              </a:p>
              <a:p>
                <a:pPr lvl="1"/>
                <a:r>
                  <a:rPr lang="en-US" sz="2300" i="1" dirty="0">
                    <a:solidFill>
                      <a:schemeClr val="accent2"/>
                    </a:solidFill>
                  </a:rPr>
                  <a:t>In other words, if most of our data points are clustered around the same value, AND we tested TONS of samples, we can be confident our mean is precise. (very low standard error)</a:t>
                </a:r>
              </a:p>
              <a:p>
                <a:pPr lvl="1"/>
                <a:r>
                  <a:rPr lang="en-US" sz="2300" i="1" dirty="0">
                    <a:solidFill>
                      <a:schemeClr val="accent2"/>
                    </a:solidFill>
                  </a:rPr>
                  <a:t>If our data points are very scattered, and we only tested a few samples, we cannot be confident in our mean. (high standard error)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03283" y="1849820"/>
                <a:ext cx="9785131" cy="4703379"/>
              </a:xfrm>
              <a:blipFill>
                <a:blip r:embed="rId2"/>
                <a:stretch>
                  <a:fillRect l="-1121" t="-1943" r="-1558"/>
                </a:stretch>
              </a:blipFill>
            </p:spPr>
            <p:txBody>
              <a:bodyPr/>
              <a:lstStyle/>
              <a:p>
                <a:r>
                  <a:rPr lang="en-US">
                    <a:noFill/>
                  </a:rPr>
                  <a:t> </a:t>
                </a:r>
              </a:p>
            </p:txBody>
          </p:sp>
        </mc:Fallback>
      </mc:AlternateContent>
    </p:spTree>
    <p:extLst>
      <p:ext uri="{BB962C8B-B14F-4D97-AF65-F5344CB8AC3E}">
        <p14:creationId xmlns:p14="http://schemas.microsoft.com/office/powerpoint/2010/main" val="436462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Standard Error Sample Calculation</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1833691" y="2060027"/>
            <a:ext cx="8331525" cy="2596055"/>
          </a:xfrm>
          <a:prstGeom prst="rect">
            <a:avLst/>
          </a:prstGeom>
          <a:noFill/>
          <a:ln w="9525">
            <a:noFill/>
            <a:miter lim="800000"/>
            <a:headEnd/>
            <a:tailEnd/>
          </a:ln>
        </p:spPr>
      </p:pic>
    </p:spTree>
    <p:extLst>
      <p:ext uri="{BB962C8B-B14F-4D97-AF65-F5344CB8AC3E}">
        <p14:creationId xmlns:p14="http://schemas.microsoft.com/office/powerpoint/2010/main" val="1438228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95% Confidence Limit</a:t>
            </a:r>
          </a:p>
        </p:txBody>
      </p:sp>
      <p:sp>
        <p:nvSpPr>
          <p:cNvPr id="3" name="Content Placeholder 2"/>
          <p:cNvSpPr>
            <a:spLocks noGrp="1"/>
          </p:cNvSpPr>
          <p:nvPr>
            <p:ph idx="1"/>
          </p:nvPr>
        </p:nvSpPr>
        <p:spPr>
          <a:xfrm>
            <a:off x="1471447" y="1923393"/>
            <a:ext cx="9228083" cy="3974171"/>
          </a:xfrm>
        </p:spPr>
        <p:txBody>
          <a:bodyPr/>
          <a:lstStyle/>
          <a:p>
            <a:pPr>
              <a:buNone/>
            </a:pPr>
            <a:r>
              <a:rPr lang="en-US" sz="3000" b="1" dirty="0"/>
              <a:t>	Definition: </a:t>
            </a:r>
            <a:r>
              <a:rPr lang="en-US" sz="3000" dirty="0"/>
              <a:t>If we were to sample a larger amount of data, we are 95% confident that the real mean would fall within this range (i.e. the error bar when graphing the mean)</a:t>
            </a:r>
          </a:p>
          <a:p>
            <a:pPr>
              <a:buNone/>
            </a:pPr>
            <a:endParaRPr lang="en-US" sz="3000" dirty="0"/>
          </a:p>
          <a:p>
            <a:pPr>
              <a:buNone/>
            </a:pPr>
            <a:r>
              <a:rPr lang="en-US" sz="3000" dirty="0"/>
              <a:t>	95% C.L. = Mean ± 2(SEM)</a:t>
            </a:r>
          </a:p>
          <a:p>
            <a:pPr>
              <a:buNone/>
            </a:pPr>
            <a:r>
              <a:rPr lang="en-US" dirty="0"/>
              <a:t> </a:t>
            </a:r>
            <a:endParaRPr lang="en-US" b="1" dirty="0"/>
          </a:p>
        </p:txBody>
      </p:sp>
      <p:pic>
        <p:nvPicPr>
          <p:cNvPr id="1026" name="Picture 2" descr="https://guidetogradschoolsurvival.files.wordpress.com/2012/10/example1.png">
            <a:extLst>
              <a:ext uri="{FF2B5EF4-FFF2-40B4-BE49-F238E27FC236}">
                <a16:creationId xmlns:a16="http://schemas.microsoft.com/office/drawing/2014/main" id="{74C9B9B9-311A-4C58-B4C3-35963F1C84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4297" y="3429000"/>
            <a:ext cx="2800350" cy="2946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147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95% C.L. Sample Calculation</a:t>
            </a:r>
          </a:p>
        </p:txBody>
      </p:sp>
      <p:sp>
        <p:nvSpPr>
          <p:cNvPr id="3" name="Content Placeholder 2"/>
          <p:cNvSpPr>
            <a:spLocks noGrp="1"/>
          </p:cNvSpPr>
          <p:nvPr>
            <p:ph idx="1"/>
          </p:nvPr>
        </p:nvSpPr>
        <p:spPr/>
        <p:txBody>
          <a:bodyPr/>
          <a:lstStyle/>
          <a:p>
            <a:r>
              <a:rPr lang="en-US" sz="2600" dirty="0"/>
              <a:t>Mean + </a:t>
            </a:r>
            <a:r>
              <a:rPr lang="en-US" sz="2600" dirty="0" smtClean="0"/>
              <a:t>(2xSEM) </a:t>
            </a:r>
            <a:r>
              <a:rPr lang="en-US" sz="2600" dirty="0"/>
              <a:t>= Error Bar </a:t>
            </a:r>
            <a:r>
              <a:rPr lang="en-US" sz="2600" b="1" i="1" dirty="0"/>
              <a:t>Upper Limit</a:t>
            </a:r>
          </a:p>
          <a:p>
            <a:r>
              <a:rPr lang="en-US" sz="2600" dirty="0"/>
              <a:t>Mean – </a:t>
            </a:r>
            <a:r>
              <a:rPr lang="en-US" sz="2600" dirty="0" smtClean="0"/>
              <a:t>(2xSEM) </a:t>
            </a:r>
            <a:r>
              <a:rPr lang="en-US" sz="2600" dirty="0"/>
              <a:t>= Error Bar </a:t>
            </a:r>
            <a:r>
              <a:rPr lang="en-US" sz="2600" b="1" i="1" dirty="0"/>
              <a:t>Lower Limit</a:t>
            </a:r>
          </a:p>
          <a:p>
            <a:pPr>
              <a:buNone/>
            </a:pP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617113" y="3079531"/>
            <a:ext cx="9571065" cy="2406869"/>
          </a:xfrm>
          <a:prstGeom prst="rect">
            <a:avLst/>
          </a:prstGeom>
          <a:noFill/>
          <a:ln w="9525">
            <a:noFill/>
            <a:miter lim="800000"/>
            <a:headEnd/>
            <a:tailEnd/>
          </a:ln>
        </p:spPr>
      </p:pic>
    </p:spTree>
    <p:extLst>
      <p:ext uri="{BB962C8B-B14F-4D97-AF65-F5344CB8AC3E}">
        <p14:creationId xmlns:p14="http://schemas.microsoft.com/office/powerpoint/2010/main" val="1302016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74942"/>
          </a:xfrm>
        </p:spPr>
        <p:txBody>
          <a:bodyPr/>
          <a:lstStyle/>
          <a:p>
            <a:pPr algn="ctr"/>
            <a:r>
              <a:rPr lang="en-US" b="1" dirty="0"/>
              <a:t>Graphing Means with Error Bars </a:t>
            </a:r>
          </a:p>
        </p:txBody>
      </p:sp>
      <p:pic>
        <p:nvPicPr>
          <p:cNvPr id="4098" name="Picture 2"/>
          <p:cNvPicPr>
            <a:picLocks noChangeAspect="1" noChangeArrowheads="1"/>
          </p:cNvPicPr>
          <p:nvPr/>
        </p:nvPicPr>
        <p:blipFill>
          <a:blip r:embed="rId2" cstate="print"/>
          <a:srcRect/>
          <a:stretch>
            <a:fillRect/>
          </a:stretch>
        </p:blipFill>
        <p:spPr bwMode="auto">
          <a:xfrm>
            <a:off x="2827283" y="971850"/>
            <a:ext cx="6613634" cy="5735070"/>
          </a:xfrm>
          <a:prstGeom prst="rect">
            <a:avLst/>
          </a:prstGeom>
          <a:noFill/>
          <a:ln w="9525">
            <a:noFill/>
            <a:miter lim="800000"/>
            <a:headEnd/>
            <a:tailEnd/>
          </a:ln>
        </p:spPr>
      </p:pic>
    </p:spTree>
    <p:extLst>
      <p:ext uri="{BB962C8B-B14F-4D97-AF65-F5344CB8AC3E}">
        <p14:creationId xmlns:p14="http://schemas.microsoft.com/office/powerpoint/2010/main" val="2630679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229600" cy="1143000"/>
          </a:xfrm>
        </p:spPr>
        <p:txBody>
          <a:bodyPr>
            <a:normAutofit fontScale="90000"/>
          </a:bodyPr>
          <a:lstStyle/>
          <a:p>
            <a:pPr algn="ctr"/>
            <a:r>
              <a:rPr lang="en-US" b="1" dirty="0"/>
              <a:t>Interpreting Error Bars when Comparing Two Means</a:t>
            </a:r>
          </a:p>
        </p:txBody>
      </p:sp>
      <p:pic>
        <p:nvPicPr>
          <p:cNvPr id="5122" name="Picture 2"/>
          <p:cNvPicPr>
            <a:picLocks noChangeAspect="1" noChangeArrowheads="1"/>
          </p:cNvPicPr>
          <p:nvPr/>
        </p:nvPicPr>
        <p:blipFill>
          <a:blip r:embed="rId2" cstate="print"/>
          <a:srcRect/>
          <a:stretch>
            <a:fillRect/>
          </a:stretch>
        </p:blipFill>
        <p:spPr bwMode="auto">
          <a:xfrm>
            <a:off x="1482394" y="1818291"/>
            <a:ext cx="9788734" cy="4603530"/>
          </a:xfrm>
          <a:prstGeom prst="rect">
            <a:avLst/>
          </a:prstGeom>
          <a:noFill/>
          <a:ln w="9525">
            <a:noFill/>
            <a:miter lim="800000"/>
            <a:headEnd/>
            <a:tailEnd/>
          </a:ln>
        </p:spPr>
      </p:pic>
    </p:spTree>
    <p:extLst>
      <p:ext uri="{BB962C8B-B14F-4D97-AF65-F5344CB8AC3E}">
        <p14:creationId xmlns:p14="http://schemas.microsoft.com/office/powerpoint/2010/main" val="3361882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4096" y="-112790"/>
            <a:ext cx="9778825" cy="1450757"/>
          </a:xfrm>
        </p:spPr>
        <p:txBody>
          <a:bodyPr>
            <a:normAutofit/>
          </a:bodyPr>
          <a:lstStyle/>
          <a:p>
            <a:pPr algn="ctr"/>
            <a:r>
              <a:rPr lang="en-US" sz="4500" b="1" dirty="0"/>
              <a:t>Interpreting Error Bars when Comparing Two Means (continued)</a:t>
            </a:r>
          </a:p>
        </p:txBody>
      </p:sp>
      <p:pic>
        <p:nvPicPr>
          <p:cNvPr id="6146" name="Picture 2"/>
          <p:cNvPicPr>
            <a:picLocks noChangeAspect="1" noChangeArrowheads="1"/>
          </p:cNvPicPr>
          <p:nvPr/>
        </p:nvPicPr>
        <p:blipFill>
          <a:blip r:embed="rId2" cstate="print"/>
          <a:srcRect/>
          <a:stretch>
            <a:fillRect/>
          </a:stretch>
        </p:blipFill>
        <p:spPr bwMode="auto">
          <a:xfrm>
            <a:off x="1736834" y="1333500"/>
            <a:ext cx="9436628" cy="4878114"/>
          </a:xfrm>
          <a:prstGeom prst="rect">
            <a:avLst/>
          </a:prstGeom>
          <a:noFill/>
          <a:ln w="9525">
            <a:noFill/>
            <a:miter lim="800000"/>
            <a:headEnd/>
            <a:tailEnd/>
          </a:ln>
        </p:spPr>
      </p:pic>
      <p:sp>
        <p:nvSpPr>
          <p:cNvPr id="3" name="Rectangle 2">
            <a:extLst>
              <a:ext uri="{FF2B5EF4-FFF2-40B4-BE49-F238E27FC236}">
                <a16:creationId xmlns:a16="http://schemas.microsoft.com/office/drawing/2014/main" id="{011AC674-FC8A-4552-B608-0C91C5C958A9}"/>
              </a:ext>
            </a:extLst>
          </p:cNvPr>
          <p:cNvSpPr/>
          <p:nvPr/>
        </p:nvSpPr>
        <p:spPr>
          <a:xfrm>
            <a:off x="5444359" y="4487917"/>
            <a:ext cx="5708562" cy="9459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14451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your graph</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000" dirty="0" smtClean="0"/>
              <a:t>Our independent variable is what we’re making different between the two groups (TTX or no TTX) – these are the two groups that are on the x-axis for which we will draw bars and error bars</a:t>
            </a:r>
          </a:p>
          <a:p>
            <a:pPr>
              <a:buFont typeface="Arial" panose="020B0604020202020204" pitchFamily="34" charset="0"/>
              <a:buChar char="•"/>
            </a:pPr>
            <a:r>
              <a:rPr lang="en-US" sz="3000" dirty="0" smtClean="0"/>
              <a:t>The dependent variable is what we’re measuring (average number of Na+ entering </a:t>
            </a:r>
            <a:r>
              <a:rPr lang="en-US" sz="3000" smtClean="0"/>
              <a:t>the cell).</a:t>
            </a:r>
          </a:p>
          <a:p>
            <a:pPr marL="0" indent="0">
              <a:buNone/>
            </a:pPr>
            <a:endParaRPr lang="en-US" sz="3000"/>
          </a:p>
        </p:txBody>
      </p:sp>
    </p:spTree>
    <p:extLst>
      <p:ext uri="{BB962C8B-B14F-4D97-AF65-F5344CB8AC3E}">
        <p14:creationId xmlns:p14="http://schemas.microsoft.com/office/powerpoint/2010/main" val="1425602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HYPOTHESIS</a:t>
            </a:r>
            <a:endParaRPr lang="en-US" dirty="0"/>
          </a:p>
        </p:txBody>
      </p:sp>
      <p:sp>
        <p:nvSpPr>
          <p:cNvPr id="3" name="Content Placeholder 2"/>
          <p:cNvSpPr>
            <a:spLocks noGrp="1"/>
          </p:cNvSpPr>
          <p:nvPr>
            <p:ph idx="1"/>
          </p:nvPr>
        </p:nvSpPr>
        <p:spPr>
          <a:xfrm>
            <a:off x="368489" y="1845734"/>
            <a:ext cx="11600597" cy="4023360"/>
          </a:xfrm>
        </p:spPr>
        <p:txBody>
          <a:bodyPr>
            <a:normAutofit lnSpcReduction="10000"/>
          </a:bodyPr>
          <a:lstStyle/>
          <a:p>
            <a:pPr>
              <a:buFont typeface="Arial" panose="020B0604020202020204" pitchFamily="34" charset="0"/>
              <a:buChar char="•"/>
            </a:pPr>
            <a:r>
              <a:rPr lang="en-US" sz="3000" dirty="0" smtClean="0"/>
              <a:t>The null hypothesis predicts that whatever we’re testing will have no effect on whatever we’re measuring.</a:t>
            </a:r>
          </a:p>
          <a:p>
            <a:pPr>
              <a:buFont typeface="Arial" panose="020B0604020202020204" pitchFamily="34" charset="0"/>
              <a:buChar char="•"/>
            </a:pPr>
            <a:r>
              <a:rPr lang="en-US" sz="3000" dirty="0" smtClean="0"/>
              <a:t>In our statistical analysis, we hope to </a:t>
            </a:r>
            <a:r>
              <a:rPr lang="en-US" sz="3000" b="1" u="sng" dirty="0" smtClean="0"/>
              <a:t>disprove</a:t>
            </a:r>
            <a:r>
              <a:rPr lang="en-US" sz="3000" dirty="0" smtClean="0"/>
              <a:t> our null hypothesis.</a:t>
            </a:r>
          </a:p>
          <a:p>
            <a:pPr>
              <a:buFont typeface="Arial" panose="020B0604020202020204" pitchFamily="34" charset="0"/>
              <a:buChar char="•"/>
            </a:pPr>
            <a:r>
              <a:rPr lang="en-US" sz="3400" dirty="0" smtClean="0"/>
              <a:t>You can always start a null hypothesis with:</a:t>
            </a:r>
          </a:p>
          <a:p>
            <a:pPr lvl="1">
              <a:buFont typeface="Arial" panose="020B0604020202020204" pitchFamily="34" charset="0"/>
              <a:buChar char="•"/>
            </a:pPr>
            <a:r>
              <a:rPr lang="en-US" sz="3400" dirty="0" smtClean="0"/>
              <a:t>“There is no statistically significant difference between…”</a:t>
            </a:r>
          </a:p>
          <a:p>
            <a:pPr lvl="1">
              <a:buFont typeface="Arial" panose="020B0604020202020204" pitchFamily="34" charset="0"/>
              <a:buChar char="•"/>
            </a:pPr>
            <a:r>
              <a:rPr lang="en-US" sz="3400" dirty="0" smtClean="0"/>
              <a:t>So our null hypothesis would be “There is no statistically significant difference between </a:t>
            </a:r>
            <a:r>
              <a:rPr lang="en-US" sz="3400" u="sng" dirty="0" smtClean="0"/>
              <a:t>the number of Na+ ions entering a cell with or without </a:t>
            </a:r>
            <a:r>
              <a:rPr lang="en-US" sz="3400" u="sng" dirty="0" err="1" smtClean="0"/>
              <a:t>tetrodotoxin</a:t>
            </a:r>
            <a:r>
              <a:rPr lang="en-US" sz="3400" u="sng" dirty="0"/>
              <a:t>.</a:t>
            </a:r>
            <a:r>
              <a:rPr lang="en-US" sz="3400" dirty="0" smtClean="0"/>
              <a:t>” </a:t>
            </a:r>
            <a:endParaRPr lang="en-US" sz="3400" u="sng" dirty="0"/>
          </a:p>
        </p:txBody>
      </p:sp>
    </p:spTree>
    <p:extLst>
      <p:ext uri="{BB962C8B-B14F-4D97-AF65-F5344CB8AC3E}">
        <p14:creationId xmlns:p14="http://schemas.microsoft.com/office/powerpoint/2010/main" val="1185295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Alternate Hypothesis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000" dirty="0" smtClean="0"/>
              <a:t>Two ways to write it:</a:t>
            </a:r>
          </a:p>
          <a:p>
            <a:pPr marL="715518" lvl="1" indent="-514350">
              <a:buFont typeface="+mj-lt"/>
              <a:buAutoNum type="arabicPeriod"/>
            </a:pPr>
            <a:r>
              <a:rPr lang="en-US" sz="2800" b="1" dirty="0" smtClean="0"/>
              <a:t>Opposite of Null Hypothesis: </a:t>
            </a:r>
            <a:r>
              <a:rPr lang="en-US" sz="2800" dirty="0" smtClean="0"/>
              <a:t>instead of saying “there </a:t>
            </a:r>
            <a:r>
              <a:rPr lang="en-US" sz="2800" b="1" u="sng" dirty="0" smtClean="0"/>
              <a:t>IS NO </a:t>
            </a:r>
            <a:r>
              <a:rPr lang="en-US" sz="2800" dirty="0" smtClean="0"/>
              <a:t>statistically significant difference”, we write that “there </a:t>
            </a:r>
            <a:r>
              <a:rPr lang="en-US" sz="2800" b="1" u="sng" dirty="0" smtClean="0"/>
              <a:t>IS A</a:t>
            </a:r>
            <a:r>
              <a:rPr lang="en-US" sz="2800" dirty="0" smtClean="0"/>
              <a:t> statistically significant difference between….”</a:t>
            </a:r>
          </a:p>
          <a:p>
            <a:pPr marL="715518" lvl="1" indent="-514350">
              <a:buFont typeface="+mj-lt"/>
              <a:buAutoNum type="arabicPeriod"/>
            </a:pPr>
            <a:endParaRPr lang="en-US" sz="1000" dirty="0" smtClean="0"/>
          </a:p>
          <a:p>
            <a:pPr marL="544068" lvl="1" indent="-342900">
              <a:buFont typeface="+mj-lt"/>
              <a:buAutoNum type="arabicPeriod"/>
            </a:pPr>
            <a:r>
              <a:rPr lang="en-US" sz="2800" b="1" dirty="0" smtClean="0"/>
              <a:t>If, then: </a:t>
            </a:r>
            <a:r>
              <a:rPr lang="en-US" sz="2800" dirty="0" smtClean="0"/>
              <a:t>“If nerve cells are exposed to TTX, then…”</a:t>
            </a:r>
            <a:endParaRPr lang="en-US" sz="2800" dirty="0"/>
          </a:p>
        </p:txBody>
      </p:sp>
    </p:spTree>
    <p:extLst>
      <p:ext uri="{BB962C8B-B14F-4D97-AF65-F5344CB8AC3E}">
        <p14:creationId xmlns:p14="http://schemas.microsoft.com/office/powerpoint/2010/main" val="317744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78568"/>
          </a:xfrm>
        </p:spPr>
        <p:txBody>
          <a:bodyPr/>
          <a:lstStyle/>
          <a:p>
            <a:pPr algn="ctr"/>
            <a:r>
              <a:rPr lang="en-US" b="1" u="sng" dirty="0"/>
              <a:t>WHAT IS THE MEAN?</a:t>
            </a:r>
          </a:p>
        </p:txBody>
      </p:sp>
      <p:sp>
        <p:nvSpPr>
          <p:cNvPr id="3" name="Content Placeholder 2"/>
          <p:cNvSpPr>
            <a:spLocks noGrp="1"/>
          </p:cNvSpPr>
          <p:nvPr>
            <p:ph idx="1"/>
          </p:nvPr>
        </p:nvSpPr>
        <p:spPr>
          <a:xfrm>
            <a:off x="1143000" y="1973179"/>
            <a:ext cx="9872871" cy="4122821"/>
          </a:xfrm>
        </p:spPr>
        <p:txBody>
          <a:bodyPr>
            <a:normAutofit/>
          </a:bodyPr>
          <a:lstStyle/>
          <a:p>
            <a:r>
              <a:rPr lang="en-US" sz="2800" dirty="0"/>
              <a:t>Mean is another term used for </a:t>
            </a:r>
            <a:r>
              <a:rPr lang="en-US" sz="3600" b="1" u="sng" dirty="0"/>
              <a:t>AVERAGE</a:t>
            </a:r>
            <a:r>
              <a:rPr lang="en-US" sz="3600" dirty="0"/>
              <a:t>.</a:t>
            </a:r>
          </a:p>
          <a:p>
            <a:r>
              <a:rPr lang="en-US" sz="3600" dirty="0"/>
              <a:t>Mean  Formula:</a:t>
            </a:r>
          </a:p>
        </p:txBody>
      </p:sp>
      <p:pic>
        <p:nvPicPr>
          <p:cNvPr id="4" name="Picture 3"/>
          <p:cNvPicPr>
            <a:picLocks noChangeAspect="1"/>
          </p:cNvPicPr>
          <p:nvPr/>
        </p:nvPicPr>
        <p:blipFill>
          <a:blip r:embed="rId12"/>
          <a:stretch>
            <a:fillRect/>
          </a:stretch>
        </p:blipFill>
        <p:spPr>
          <a:xfrm>
            <a:off x="1294202" y="3389646"/>
            <a:ext cx="4957752" cy="2180493"/>
          </a:xfrm>
          <a:prstGeom prst="rect">
            <a:avLst/>
          </a:prstGeom>
        </p:spPr>
      </p:pic>
      <p:sp>
        <p:nvSpPr>
          <p:cNvPr id="5" name="TextBox 4"/>
          <p:cNvSpPr txBox="1"/>
          <p:nvPr/>
        </p:nvSpPr>
        <p:spPr>
          <a:xfrm>
            <a:off x="6894786" y="2956398"/>
            <a:ext cx="4645573" cy="3046988"/>
          </a:xfrm>
          <a:prstGeom prst="rect">
            <a:avLst/>
          </a:prstGeom>
          <a:noFill/>
          <a:ln w="28575">
            <a:solidFill>
              <a:schemeClr val="accent2"/>
            </a:solidFill>
            <a:prstDash val="dash"/>
          </a:ln>
        </p:spPr>
        <p:txBody>
          <a:bodyPr wrap="square" rtlCol="0">
            <a:spAutoFit/>
          </a:bodyPr>
          <a:lstStyle/>
          <a:p>
            <a:r>
              <a:rPr lang="en-US" sz="2400" b="1" u="sng" dirty="0">
                <a:solidFill>
                  <a:schemeClr val="accent2"/>
                </a:solidFill>
              </a:rPr>
              <a:t>What it actually means</a:t>
            </a:r>
            <a:r>
              <a:rPr lang="en-US" sz="2400" dirty="0">
                <a:solidFill>
                  <a:schemeClr val="accent2"/>
                </a:solidFill>
              </a:rPr>
              <a:t>: </a:t>
            </a:r>
          </a:p>
          <a:p>
            <a:r>
              <a:rPr lang="en-US" sz="2400" dirty="0">
                <a:solidFill>
                  <a:schemeClr val="accent2"/>
                </a:solidFill>
              </a:rPr>
              <a:t>(</a:t>
            </a:r>
            <a:r>
              <a:rPr lang="en-US" sz="2400" dirty="0" err="1">
                <a:solidFill>
                  <a:schemeClr val="accent2"/>
                </a:solidFill>
              </a:rPr>
              <a:t>haha</a:t>
            </a:r>
            <a:r>
              <a:rPr lang="en-US" sz="2400" dirty="0">
                <a:solidFill>
                  <a:schemeClr val="accent2"/>
                </a:solidFill>
              </a:rPr>
              <a:t> no pun intended!)</a:t>
            </a:r>
          </a:p>
          <a:p>
            <a:r>
              <a:rPr lang="en-US" sz="2400" dirty="0">
                <a:solidFill>
                  <a:schemeClr val="accent2"/>
                </a:solidFill>
              </a:rPr>
              <a:t>n = number of data points</a:t>
            </a:r>
          </a:p>
          <a:p>
            <a:r>
              <a:rPr lang="en-US" sz="2400" dirty="0">
                <a:solidFill>
                  <a:schemeClr val="accent2"/>
                </a:solidFill>
              </a:rPr>
              <a:t>x</a:t>
            </a:r>
            <a:r>
              <a:rPr lang="en-US" sz="2400" baseline="-25000" dirty="0">
                <a:solidFill>
                  <a:schemeClr val="accent2"/>
                </a:solidFill>
              </a:rPr>
              <a:t>i</a:t>
            </a:r>
            <a:r>
              <a:rPr lang="en-US" sz="2400" dirty="0">
                <a:solidFill>
                  <a:schemeClr val="accent2"/>
                </a:solidFill>
              </a:rPr>
              <a:t> = an individual value</a:t>
            </a:r>
          </a:p>
          <a:p>
            <a:pPr marL="341313" indent="-341313"/>
            <a:r>
              <a:rPr lang="en-US" sz="2400" dirty="0">
                <a:solidFill>
                  <a:schemeClr val="accent2"/>
                </a:solidFill>
              </a:rPr>
              <a:t>∑ = sum of all the individual values starting with the 1</a:t>
            </a:r>
            <a:r>
              <a:rPr lang="en-US" sz="2400" baseline="30000" dirty="0">
                <a:solidFill>
                  <a:schemeClr val="accent2"/>
                </a:solidFill>
              </a:rPr>
              <a:t>st</a:t>
            </a:r>
            <a:r>
              <a:rPr lang="en-US" sz="2400" dirty="0">
                <a:solidFill>
                  <a:schemeClr val="accent2"/>
                </a:solidFill>
              </a:rPr>
              <a:t> one (</a:t>
            </a:r>
            <a:r>
              <a:rPr lang="en-US" sz="2400" dirty="0" err="1">
                <a:solidFill>
                  <a:schemeClr val="accent2"/>
                </a:solidFill>
              </a:rPr>
              <a:t>i</a:t>
            </a:r>
            <a:r>
              <a:rPr lang="en-US" sz="2400" dirty="0">
                <a:solidFill>
                  <a:schemeClr val="accent2"/>
                </a:solidFill>
              </a:rPr>
              <a:t>=1) and ending with the “n-</a:t>
            </a:r>
            <a:r>
              <a:rPr lang="en-US" sz="2400" dirty="0" err="1">
                <a:solidFill>
                  <a:schemeClr val="accent2"/>
                </a:solidFill>
              </a:rPr>
              <a:t>th</a:t>
            </a:r>
            <a:r>
              <a:rPr lang="en-US" sz="2400" dirty="0">
                <a:solidFill>
                  <a:schemeClr val="accent2"/>
                </a:solidFill>
              </a:rPr>
              <a:t>”  on (so in a data set of 10, the 10</a:t>
            </a:r>
            <a:r>
              <a:rPr lang="en-US" sz="2400" baseline="30000" dirty="0">
                <a:solidFill>
                  <a:schemeClr val="accent2"/>
                </a:solidFill>
              </a:rPr>
              <a:t>th</a:t>
            </a:r>
            <a:r>
              <a:rPr lang="en-US" sz="2400" dirty="0">
                <a:solidFill>
                  <a:schemeClr val="accent2"/>
                </a:solidFill>
              </a:rPr>
              <a:t> one)</a:t>
            </a:r>
          </a:p>
        </p:txBody>
      </p:sp>
      <p:sp>
        <p:nvSpPr>
          <p:cNvPr id="71" name="SMARTInkShape-1604"/>
          <p:cNvSpPr/>
          <p:nvPr>
            <p:custDataLst>
              <p:tags r:id="rId1"/>
            </p:custDataLst>
          </p:nvPr>
        </p:nvSpPr>
        <p:spPr>
          <a:xfrm>
            <a:off x="3747657" y="3571875"/>
            <a:ext cx="214931" cy="196454"/>
          </a:xfrm>
          <a:custGeom>
            <a:avLst/>
            <a:gdLst/>
            <a:ahLst/>
            <a:cxnLst/>
            <a:rect l="0" t="0" r="0" b="0"/>
            <a:pathLst>
              <a:path w="214931" h="196454">
                <a:moveTo>
                  <a:pt x="62343" y="0"/>
                </a:moveTo>
                <a:lnTo>
                  <a:pt x="62343" y="0"/>
                </a:lnTo>
                <a:lnTo>
                  <a:pt x="62343" y="15377"/>
                </a:lnTo>
                <a:lnTo>
                  <a:pt x="54654" y="59668"/>
                </a:lnTo>
                <a:lnTo>
                  <a:pt x="46529" y="101818"/>
                </a:lnTo>
                <a:lnTo>
                  <a:pt x="27714" y="135986"/>
                </a:lnTo>
                <a:lnTo>
                  <a:pt x="389" y="169065"/>
                </a:lnTo>
                <a:lnTo>
                  <a:pt x="0" y="164747"/>
                </a:lnTo>
                <a:lnTo>
                  <a:pt x="2554" y="159872"/>
                </a:lnTo>
                <a:lnTo>
                  <a:pt x="6997" y="152413"/>
                </a:lnTo>
                <a:lnTo>
                  <a:pt x="30311" y="110250"/>
                </a:lnTo>
                <a:lnTo>
                  <a:pt x="63357" y="66279"/>
                </a:lnTo>
                <a:lnTo>
                  <a:pt x="100279" y="33946"/>
                </a:lnTo>
                <a:lnTo>
                  <a:pt x="123146" y="22991"/>
                </a:lnTo>
                <a:lnTo>
                  <a:pt x="164167" y="18535"/>
                </a:lnTo>
                <a:lnTo>
                  <a:pt x="183004" y="19152"/>
                </a:lnTo>
                <a:lnTo>
                  <a:pt x="194684" y="22733"/>
                </a:lnTo>
                <a:lnTo>
                  <a:pt x="211577" y="35068"/>
                </a:lnTo>
                <a:lnTo>
                  <a:pt x="214419" y="42230"/>
                </a:lnTo>
                <a:lnTo>
                  <a:pt x="214930" y="60771"/>
                </a:lnTo>
                <a:lnTo>
                  <a:pt x="209639" y="84042"/>
                </a:lnTo>
                <a:lnTo>
                  <a:pt x="192825" y="123940"/>
                </a:lnTo>
                <a:lnTo>
                  <a:pt x="178429"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1605"/>
          <p:cNvSpPr/>
          <p:nvPr>
            <p:custDataLst>
              <p:tags r:id="rId2"/>
            </p:custDataLst>
          </p:nvPr>
        </p:nvSpPr>
        <p:spPr>
          <a:xfrm>
            <a:off x="4122588" y="5027414"/>
            <a:ext cx="53530" cy="357189"/>
          </a:xfrm>
          <a:custGeom>
            <a:avLst/>
            <a:gdLst/>
            <a:ahLst/>
            <a:cxnLst/>
            <a:rect l="0" t="0" r="0" b="0"/>
            <a:pathLst>
              <a:path w="53530" h="357189">
                <a:moveTo>
                  <a:pt x="8881" y="0"/>
                </a:moveTo>
                <a:lnTo>
                  <a:pt x="8881" y="0"/>
                </a:lnTo>
                <a:lnTo>
                  <a:pt x="8881" y="4740"/>
                </a:lnTo>
                <a:lnTo>
                  <a:pt x="6235" y="9713"/>
                </a:lnTo>
                <a:lnTo>
                  <a:pt x="1192" y="16249"/>
                </a:lnTo>
                <a:lnTo>
                  <a:pt x="0" y="60582"/>
                </a:lnTo>
                <a:lnTo>
                  <a:pt x="4701" y="102587"/>
                </a:lnTo>
                <a:lnTo>
                  <a:pt x="14192" y="147117"/>
                </a:lnTo>
                <a:lnTo>
                  <a:pt x="19741" y="185017"/>
                </a:lnTo>
                <a:lnTo>
                  <a:pt x="27312" y="222499"/>
                </a:lnTo>
                <a:lnTo>
                  <a:pt x="35839" y="258741"/>
                </a:lnTo>
                <a:lnTo>
                  <a:pt x="42869" y="301802"/>
                </a:lnTo>
                <a:lnTo>
                  <a:pt x="45490" y="336541"/>
                </a:lnTo>
                <a:lnTo>
                  <a:pt x="53529"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7" name="SMARTInkShape-Group574"/>
          <p:cNvGrpSpPr/>
          <p:nvPr/>
        </p:nvGrpSpPr>
        <p:grpSpPr>
          <a:xfrm>
            <a:off x="4452938" y="4241602"/>
            <a:ext cx="464343" cy="598290"/>
            <a:chOff x="4452938" y="4241602"/>
            <a:chExt cx="464343" cy="598290"/>
          </a:xfrm>
        </p:grpSpPr>
        <p:sp>
          <p:nvSpPr>
            <p:cNvPr id="73" name="SMARTInkShape-1606"/>
            <p:cNvSpPr/>
            <p:nvPr>
              <p:custDataLst>
                <p:tags r:id="rId7"/>
              </p:custDataLst>
            </p:nvPr>
          </p:nvSpPr>
          <p:spPr>
            <a:xfrm>
              <a:off x="4908352" y="4473773"/>
              <a:ext cx="8929" cy="8931"/>
            </a:xfrm>
            <a:custGeom>
              <a:avLst/>
              <a:gdLst/>
              <a:ahLst/>
              <a:cxnLst/>
              <a:rect l="0" t="0" r="0" b="0"/>
              <a:pathLst>
                <a:path w="8929" h="8931">
                  <a:moveTo>
                    <a:pt x="0" y="8930"/>
                  </a:moveTo>
                  <a:lnTo>
                    <a:pt x="0" y="8930"/>
                  </a:lnTo>
                  <a:lnTo>
                    <a:pt x="0" y="4190"/>
                  </a:lnTo>
                  <a:lnTo>
                    <a:pt x="992" y="2793"/>
                  </a:lnTo>
                  <a:lnTo>
                    <a:pt x="892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1607"/>
            <p:cNvSpPr/>
            <p:nvPr>
              <p:custDataLst>
                <p:tags r:id="rId8"/>
              </p:custDataLst>
            </p:nvPr>
          </p:nvSpPr>
          <p:spPr>
            <a:xfrm>
              <a:off x="4845952" y="4572000"/>
              <a:ext cx="26682" cy="267892"/>
            </a:xfrm>
            <a:custGeom>
              <a:avLst/>
              <a:gdLst/>
              <a:ahLst/>
              <a:cxnLst/>
              <a:rect l="0" t="0" r="0" b="0"/>
              <a:pathLst>
                <a:path w="26682" h="267892">
                  <a:moveTo>
                    <a:pt x="8821" y="0"/>
                  </a:moveTo>
                  <a:lnTo>
                    <a:pt x="8821" y="0"/>
                  </a:lnTo>
                  <a:lnTo>
                    <a:pt x="4081" y="4740"/>
                  </a:lnTo>
                  <a:lnTo>
                    <a:pt x="1133" y="21910"/>
                  </a:lnTo>
                  <a:lnTo>
                    <a:pt x="0" y="61157"/>
                  </a:lnTo>
                  <a:lnTo>
                    <a:pt x="6050" y="105089"/>
                  </a:lnTo>
                  <a:lnTo>
                    <a:pt x="8274" y="146693"/>
                  </a:lnTo>
                  <a:lnTo>
                    <a:pt x="13454" y="184088"/>
                  </a:lnTo>
                  <a:lnTo>
                    <a:pt x="17895" y="227708"/>
                  </a:lnTo>
                  <a:lnTo>
                    <a:pt x="26681"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1608"/>
            <p:cNvSpPr/>
            <p:nvPr>
              <p:custDataLst>
                <p:tags r:id="rId9"/>
              </p:custDataLst>
            </p:nvPr>
          </p:nvSpPr>
          <p:spPr>
            <a:xfrm>
              <a:off x="4452938" y="4259461"/>
              <a:ext cx="294680" cy="339329"/>
            </a:xfrm>
            <a:custGeom>
              <a:avLst/>
              <a:gdLst/>
              <a:ahLst/>
              <a:cxnLst/>
              <a:rect l="0" t="0" r="0" b="0"/>
              <a:pathLst>
                <a:path w="294680" h="339329">
                  <a:moveTo>
                    <a:pt x="294679" y="0"/>
                  </a:moveTo>
                  <a:lnTo>
                    <a:pt x="294679" y="0"/>
                  </a:lnTo>
                  <a:lnTo>
                    <a:pt x="285198" y="4740"/>
                  </a:lnTo>
                  <a:lnTo>
                    <a:pt x="282406" y="8121"/>
                  </a:lnTo>
                  <a:lnTo>
                    <a:pt x="260365" y="52017"/>
                  </a:lnTo>
                  <a:lnTo>
                    <a:pt x="234157" y="96227"/>
                  </a:lnTo>
                  <a:lnTo>
                    <a:pt x="225116" y="109244"/>
                  </a:lnTo>
                  <a:lnTo>
                    <a:pt x="184111" y="151910"/>
                  </a:lnTo>
                  <a:lnTo>
                    <a:pt x="139782" y="191240"/>
                  </a:lnTo>
                  <a:lnTo>
                    <a:pt x="96154" y="234299"/>
                  </a:lnTo>
                  <a:lnTo>
                    <a:pt x="53630" y="276770"/>
                  </a:lnTo>
                  <a:lnTo>
                    <a:pt x="0"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1609"/>
            <p:cNvSpPr/>
            <p:nvPr>
              <p:custDataLst>
                <p:tags r:id="rId10"/>
              </p:custDataLst>
            </p:nvPr>
          </p:nvSpPr>
          <p:spPr>
            <a:xfrm>
              <a:off x="4569023" y="4241602"/>
              <a:ext cx="89298" cy="348258"/>
            </a:xfrm>
            <a:custGeom>
              <a:avLst/>
              <a:gdLst/>
              <a:ahLst/>
              <a:cxnLst/>
              <a:rect l="0" t="0" r="0" b="0"/>
              <a:pathLst>
                <a:path w="89298" h="348258">
                  <a:moveTo>
                    <a:pt x="0" y="0"/>
                  </a:moveTo>
                  <a:lnTo>
                    <a:pt x="0" y="0"/>
                  </a:lnTo>
                  <a:lnTo>
                    <a:pt x="0" y="43774"/>
                  </a:lnTo>
                  <a:lnTo>
                    <a:pt x="0" y="87405"/>
                  </a:lnTo>
                  <a:lnTo>
                    <a:pt x="4741" y="131807"/>
                  </a:lnTo>
                  <a:lnTo>
                    <a:pt x="15232" y="171226"/>
                  </a:lnTo>
                  <a:lnTo>
                    <a:pt x="23916" y="208602"/>
                  </a:lnTo>
                  <a:lnTo>
                    <a:pt x="35739" y="246257"/>
                  </a:lnTo>
                  <a:lnTo>
                    <a:pt x="42673" y="260260"/>
                  </a:lnTo>
                  <a:lnTo>
                    <a:pt x="67635" y="303645"/>
                  </a:lnTo>
                  <a:lnTo>
                    <a:pt x="89297" y="3482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8" name="SMARTInkShape-1610"/>
          <p:cNvSpPr/>
          <p:nvPr>
            <p:custDataLst>
              <p:tags r:id="rId3"/>
            </p:custDataLst>
          </p:nvPr>
        </p:nvSpPr>
        <p:spPr>
          <a:xfrm>
            <a:off x="3480916" y="3964781"/>
            <a:ext cx="686273" cy="856738"/>
          </a:xfrm>
          <a:custGeom>
            <a:avLst/>
            <a:gdLst/>
            <a:ahLst/>
            <a:cxnLst/>
            <a:rect l="0" t="0" r="0" b="0"/>
            <a:pathLst>
              <a:path w="686273" h="856738">
                <a:moveTo>
                  <a:pt x="605904" y="0"/>
                </a:moveTo>
                <a:lnTo>
                  <a:pt x="605904" y="0"/>
                </a:lnTo>
                <a:lnTo>
                  <a:pt x="598216" y="0"/>
                </a:lnTo>
                <a:lnTo>
                  <a:pt x="589395" y="7689"/>
                </a:lnTo>
                <a:lnTo>
                  <a:pt x="546723" y="8766"/>
                </a:lnTo>
                <a:lnTo>
                  <a:pt x="511309" y="8881"/>
                </a:lnTo>
                <a:lnTo>
                  <a:pt x="467936" y="4180"/>
                </a:lnTo>
                <a:lnTo>
                  <a:pt x="432954" y="1239"/>
                </a:lnTo>
                <a:lnTo>
                  <a:pt x="392713" y="367"/>
                </a:lnTo>
                <a:lnTo>
                  <a:pt x="349370" y="109"/>
                </a:lnTo>
                <a:lnTo>
                  <a:pt x="305109" y="32"/>
                </a:lnTo>
                <a:lnTo>
                  <a:pt x="260575" y="10"/>
                </a:lnTo>
                <a:lnTo>
                  <a:pt x="215960" y="3"/>
                </a:lnTo>
                <a:lnTo>
                  <a:pt x="171322" y="1"/>
                </a:lnTo>
                <a:lnTo>
                  <a:pt x="131417" y="0"/>
                </a:lnTo>
                <a:lnTo>
                  <a:pt x="89506" y="6137"/>
                </a:lnTo>
                <a:lnTo>
                  <a:pt x="49919" y="13670"/>
                </a:lnTo>
                <a:lnTo>
                  <a:pt x="5339" y="32705"/>
                </a:lnTo>
                <a:lnTo>
                  <a:pt x="3121" y="33710"/>
                </a:lnTo>
                <a:lnTo>
                  <a:pt x="1643" y="35372"/>
                </a:lnTo>
                <a:lnTo>
                  <a:pt x="0" y="39864"/>
                </a:lnTo>
                <a:lnTo>
                  <a:pt x="4561" y="47814"/>
                </a:lnTo>
                <a:lnTo>
                  <a:pt x="11219" y="56970"/>
                </a:lnTo>
                <a:lnTo>
                  <a:pt x="17943" y="69686"/>
                </a:lnTo>
                <a:lnTo>
                  <a:pt x="53624" y="108102"/>
                </a:lnTo>
                <a:lnTo>
                  <a:pt x="93532" y="148389"/>
                </a:lnTo>
                <a:lnTo>
                  <a:pt x="133167" y="190704"/>
                </a:lnTo>
                <a:lnTo>
                  <a:pt x="168397" y="231667"/>
                </a:lnTo>
                <a:lnTo>
                  <a:pt x="211140" y="267846"/>
                </a:lnTo>
                <a:lnTo>
                  <a:pt x="254561" y="309560"/>
                </a:lnTo>
                <a:lnTo>
                  <a:pt x="295120" y="345281"/>
                </a:lnTo>
                <a:lnTo>
                  <a:pt x="331650" y="385961"/>
                </a:lnTo>
                <a:lnTo>
                  <a:pt x="349474" y="409030"/>
                </a:lnTo>
                <a:lnTo>
                  <a:pt x="355311" y="426448"/>
                </a:lnTo>
                <a:lnTo>
                  <a:pt x="355824" y="440863"/>
                </a:lnTo>
                <a:lnTo>
                  <a:pt x="353205" y="446632"/>
                </a:lnTo>
                <a:lnTo>
                  <a:pt x="334881" y="467329"/>
                </a:lnTo>
                <a:lnTo>
                  <a:pt x="290859" y="502396"/>
                </a:lnTo>
                <a:lnTo>
                  <a:pt x="253719" y="529694"/>
                </a:lnTo>
                <a:lnTo>
                  <a:pt x="217221" y="552018"/>
                </a:lnTo>
                <a:lnTo>
                  <a:pt x="174376" y="586279"/>
                </a:lnTo>
                <a:lnTo>
                  <a:pt x="134369" y="623455"/>
                </a:lnTo>
                <a:lnTo>
                  <a:pt x="95965" y="652046"/>
                </a:lnTo>
                <a:lnTo>
                  <a:pt x="80616" y="663853"/>
                </a:lnTo>
                <a:lnTo>
                  <a:pt x="62678" y="682311"/>
                </a:lnTo>
                <a:lnTo>
                  <a:pt x="52704" y="688669"/>
                </a:lnTo>
                <a:lnTo>
                  <a:pt x="49581" y="691284"/>
                </a:lnTo>
                <a:lnTo>
                  <a:pt x="48490" y="694020"/>
                </a:lnTo>
                <a:lnTo>
                  <a:pt x="48756" y="696836"/>
                </a:lnTo>
                <a:lnTo>
                  <a:pt x="51697" y="702612"/>
                </a:lnTo>
                <a:lnTo>
                  <a:pt x="56312" y="708486"/>
                </a:lnTo>
                <a:lnTo>
                  <a:pt x="69228" y="717370"/>
                </a:lnTo>
                <a:lnTo>
                  <a:pt x="113112" y="730087"/>
                </a:lnTo>
                <a:lnTo>
                  <a:pt x="148582" y="741328"/>
                </a:lnTo>
                <a:lnTo>
                  <a:pt x="192998" y="753103"/>
                </a:lnTo>
                <a:lnTo>
                  <a:pt x="235084" y="767958"/>
                </a:lnTo>
                <a:lnTo>
                  <a:pt x="274576" y="779860"/>
                </a:lnTo>
                <a:lnTo>
                  <a:pt x="317178" y="791766"/>
                </a:lnTo>
                <a:lnTo>
                  <a:pt x="357931" y="803672"/>
                </a:lnTo>
                <a:lnTo>
                  <a:pt x="392202" y="812602"/>
                </a:lnTo>
                <a:lnTo>
                  <a:pt x="434597" y="824508"/>
                </a:lnTo>
                <a:lnTo>
                  <a:pt x="477771" y="830277"/>
                </a:lnTo>
                <a:lnTo>
                  <a:pt x="509730" y="837242"/>
                </a:lnTo>
                <a:lnTo>
                  <a:pt x="539348" y="842735"/>
                </a:lnTo>
                <a:lnTo>
                  <a:pt x="569709" y="848484"/>
                </a:lnTo>
                <a:lnTo>
                  <a:pt x="606755" y="854653"/>
                </a:lnTo>
                <a:lnTo>
                  <a:pt x="637050" y="856737"/>
                </a:lnTo>
                <a:lnTo>
                  <a:pt x="647198" y="854376"/>
                </a:lnTo>
                <a:lnTo>
                  <a:pt x="658488" y="850115"/>
                </a:lnTo>
                <a:lnTo>
                  <a:pt x="661796" y="849517"/>
                </a:lnTo>
                <a:lnTo>
                  <a:pt x="664002" y="848126"/>
                </a:lnTo>
                <a:lnTo>
                  <a:pt x="665472" y="846206"/>
                </a:lnTo>
                <a:lnTo>
                  <a:pt x="667105" y="841428"/>
                </a:lnTo>
                <a:lnTo>
                  <a:pt x="670981" y="818831"/>
                </a:lnTo>
                <a:lnTo>
                  <a:pt x="675457" y="805517"/>
                </a:lnTo>
                <a:lnTo>
                  <a:pt x="678086" y="789032"/>
                </a:lnTo>
                <a:lnTo>
                  <a:pt x="686272" y="7768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1" name="SMARTInkShape-Group576"/>
          <p:cNvGrpSpPr/>
          <p:nvPr/>
        </p:nvGrpSpPr>
        <p:grpSpPr>
          <a:xfrm>
            <a:off x="7417594" y="4018359"/>
            <a:ext cx="2500313" cy="80369"/>
            <a:chOff x="7417594" y="4018359"/>
            <a:chExt cx="2500313" cy="80369"/>
          </a:xfrm>
        </p:grpSpPr>
        <p:sp>
          <p:nvSpPr>
            <p:cNvPr id="79" name="SMARTInkShape-1611"/>
            <p:cNvSpPr/>
            <p:nvPr>
              <p:custDataLst>
                <p:tags r:id="rId5"/>
              </p:custDataLst>
            </p:nvPr>
          </p:nvSpPr>
          <p:spPr>
            <a:xfrm>
              <a:off x="7614047" y="4045517"/>
              <a:ext cx="2303860" cy="53211"/>
            </a:xfrm>
            <a:custGeom>
              <a:avLst/>
              <a:gdLst/>
              <a:ahLst/>
              <a:cxnLst/>
              <a:rect l="0" t="0" r="0" b="0"/>
              <a:pathLst>
                <a:path w="2303860" h="53211">
                  <a:moveTo>
                    <a:pt x="0" y="26421"/>
                  </a:moveTo>
                  <a:lnTo>
                    <a:pt x="0" y="26421"/>
                  </a:lnTo>
                  <a:lnTo>
                    <a:pt x="42774" y="26421"/>
                  </a:lnTo>
                  <a:lnTo>
                    <a:pt x="74574" y="26421"/>
                  </a:lnTo>
                  <a:lnTo>
                    <a:pt x="116464" y="26421"/>
                  </a:lnTo>
                  <a:lnTo>
                    <a:pt x="147012" y="26421"/>
                  </a:lnTo>
                  <a:lnTo>
                    <a:pt x="180432" y="26421"/>
                  </a:lnTo>
                  <a:lnTo>
                    <a:pt x="215129" y="26421"/>
                  </a:lnTo>
                  <a:lnTo>
                    <a:pt x="247748" y="26421"/>
                  </a:lnTo>
                  <a:lnTo>
                    <a:pt x="279774" y="26421"/>
                  </a:lnTo>
                  <a:lnTo>
                    <a:pt x="313852" y="26421"/>
                  </a:lnTo>
                  <a:lnTo>
                    <a:pt x="348841" y="26421"/>
                  </a:lnTo>
                  <a:lnTo>
                    <a:pt x="385228" y="26421"/>
                  </a:lnTo>
                  <a:lnTo>
                    <a:pt x="424551" y="26421"/>
                  </a:lnTo>
                  <a:lnTo>
                    <a:pt x="465179" y="26421"/>
                  </a:lnTo>
                  <a:lnTo>
                    <a:pt x="506386" y="26421"/>
                  </a:lnTo>
                  <a:lnTo>
                    <a:pt x="547852" y="26421"/>
                  </a:lnTo>
                  <a:lnTo>
                    <a:pt x="589433" y="26421"/>
                  </a:lnTo>
                  <a:lnTo>
                    <a:pt x="631064" y="25428"/>
                  </a:lnTo>
                  <a:lnTo>
                    <a:pt x="672719" y="21680"/>
                  </a:lnTo>
                  <a:lnTo>
                    <a:pt x="717027" y="19353"/>
                  </a:lnTo>
                  <a:lnTo>
                    <a:pt x="739955" y="18732"/>
                  </a:lnTo>
                  <a:lnTo>
                    <a:pt x="763178" y="18318"/>
                  </a:lnTo>
                  <a:lnTo>
                    <a:pt x="786598" y="18042"/>
                  </a:lnTo>
                  <a:lnTo>
                    <a:pt x="810149" y="17859"/>
                  </a:lnTo>
                  <a:lnTo>
                    <a:pt x="832794" y="17736"/>
                  </a:lnTo>
                  <a:lnTo>
                    <a:pt x="876477" y="17600"/>
                  </a:lnTo>
                  <a:lnTo>
                    <a:pt x="898841" y="16571"/>
                  </a:lnTo>
                  <a:lnTo>
                    <a:pt x="921689" y="14893"/>
                  </a:lnTo>
                  <a:lnTo>
                    <a:pt x="944857" y="12783"/>
                  </a:lnTo>
                  <a:lnTo>
                    <a:pt x="968241" y="11376"/>
                  </a:lnTo>
                  <a:lnTo>
                    <a:pt x="991768" y="10437"/>
                  </a:lnTo>
                  <a:lnTo>
                    <a:pt x="1015390" y="9812"/>
                  </a:lnTo>
                  <a:lnTo>
                    <a:pt x="1039074" y="9395"/>
                  </a:lnTo>
                  <a:lnTo>
                    <a:pt x="1062802" y="9117"/>
                  </a:lnTo>
                  <a:lnTo>
                    <a:pt x="1086558" y="8932"/>
                  </a:lnTo>
                  <a:lnTo>
                    <a:pt x="1111325" y="8808"/>
                  </a:lnTo>
                  <a:lnTo>
                    <a:pt x="1136766" y="8726"/>
                  </a:lnTo>
                  <a:lnTo>
                    <a:pt x="1162657" y="8671"/>
                  </a:lnTo>
                  <a:lnTo>
                    <a:pt x="1187855" y="8634"/>
                  </a:lnTo>
                  <a:lnTo>
                    <a:pt x="1212590" y="8610"/>
                  </a:lnTo>
                  <a:lnTo>
                    <a:pt x="1237019" y="8594"/>
                  </a:lnTo>
                  <a:lnTo>
                    <a:pt x="1262234" y="7591"/>
                  </a:lnTo>
                  <a:lnTo>
                    <a:pt x="1287974" y="5930"/>
                  </a:lnTo>
                  <a:lnTo>
                    <a:pt x="1314063" y="3830"/>
                  </a:lnTo>
                  <a:lnTo>
                    <a:pt x="1340386" y="2430"/>
                  </a:lnTo>
                  <a:lnTo>
                    <a:pt x="1366864" y="1498"/>
                  </a:lnTo>
                  <a:lnTo>
                    <a:pt x="1393446" y="876"/>
                  </a:lnTo>
                  <a:lnTo>
                    <a:pt x="1419105" y="461"/>
                  </a:lnTo>
                  <a:lnTo>
                    <a:pt x="1444148" y="184"/>
                  </a:lnTo>
                  <a:lnTo>
                    <a:pt x="1468782" y="0"/>
                  </a:lnTo>
                  <a:lnTo>
                    <a:pt x="1493140" y="869"/>
                  </a:lnTo>
                  <a:lnTo>
                    <a:pt x="1517317" y="2441"/>
                  </a:lnTo>
                  <a:lnTo>
                    <a:pt x="1541372" y="4481"/>
                  </a:lnTo>
                  <a:lnTo>
                    <a:pt x="1566340" y="5841"/>
                  </a:lnTo>
                  <a:lnTo>
                    <a:pt x="1591914" y="6748"/>
                  </a:lnTo>
                  <a:lnTo>
                    <a:pt x="1617893" y="7352"/>
                  </a:lnTo>
                  <a:lnTo>
                    <a:pt x="1643150" y="7755"/>
                  </a:lnTo>
                  <a:lnTo>
                    <a:pt x="1667925" y="8024"/>
                  </a:lnTo>
                  <a:lnTo>
                    <a:pt x="1692380" y="8203"/>
                  </a:lnTo>
                  <a:lnTo>
                    <a:pt x="1716620" y="9315"/>
                  </a:lnTo>
                  <a:lnTo>
                    <a:pt x="1740718" y="11048"/>
                  </a:lnTo>
                  <a:lnTo>
                    <a:pt x="1764722" y="13195"/>
                  </a:lnTo>
                  <a:lnTo>
                    <a:pt x="1788660" y="15620"/>
                  </a:lnTo>
                  <a:lnTo>
                    <a:pt x="1812557" y="18227"/>
                  </a:lnTo>
                  <a:lnTo>
                    <a:pt x="1836426" y="20958"/>
                  </a:lnTo>
                  <a:lnTo>
                    <a:pt x="1860275" y="22779"/>
                  </a:lnTo>
                  <a:lnTo>
                    <a:pt x="1884114" y="23993"/>
                  </a:lnTo>
                  <a:lnTo>
                    <a:pt x="1907942" y="24802"/>
                  </a:lnTo>
                  <a:lnTo>
                    <a:pt x="1930774" y="26334"/>
                  </a:lnTo>
                  <a:lnTo>
                    <a:pt x="1974664" y="30681"/>
                  </a:lnTo>
                  <a:lnTo>
                    <a:pt x="1997083" y="33230"/>
                  </a:lnTo>
                  <a:lnTo>
                    <a:pt x="2019967" y="35921"/>
                  </a:lnTo>
                  <a:lnTo>
                    <a:pt x="2064575" y="40565"/>
                  </a:lnTo>
                  <a:lnTo>
                    <a:pt x="2104245" y="42629"/>
                  </a:lnTo>
                  <a:lnTo>
                    <a:pt x="2141720" y="46192"/>
                  </a:lnTo>
                  <a:lnTo>
                    <a:pt x="2178219" y="50090"/>
                  </a:lnTo>
                  <a:lnTo>
                    <a:pt x="2214285" y="51823"/>
                  </a:lnTo>
                  <a:lnTo>
                    <a:pt x="2258577" y="52799"/>
                  </a:lnTo>
                  <a:lnTo>
                    <a:pt x="2303859" y="532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1612"/>
            <p:cNvSpPr/>
            <p:nvPr>
              <p:custDataLst>
                <p:tags r:id="rId6"/>
              </p:custDataLst>
            </p:nvPr>
          </p:nvSpPr>
          <p:spPr>
            <a:xfrm>
              <a:off x="7417594" y="4018359"/>
              <a:ext cx="53579" cy="26790"/>
            </a:xfrm>
            <a:custGeom>
              <a:avLst/>
              <a:gdLst/>
              <a:ahLst/>
              <a:cxnLst/>
              <a:rect l="0" t="0" r="0" b="0"/>
              <a:pathLst>
                <a:path w="53579" h="26790">
                  <a:moveTo>
                    <a:pt x="0" y="0"/>
                  </a:moveTo>
                  <a:lnTo>
                    <a:pt x="0" y="0"/>
                  </a:lnTo>
                  <a:lnTo>
                    <a:pt x="4741" y="0"/>
                  </a:lnTo>
                  <a:lnTo>
                    <a:pt x="9713" y="2646"/>
                  </a:lnTo>
                  <a:lnTo>
                    <a:pt x="53578"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2" name="SMARTInkShape-1613"/>
          <p:cNvSpPr/>
          <p:nvPr>
            <p:custDataLst>
              <p:tags r:id="rId4"/>
            </p:custDataLst>
          </p:nvPr>
        </p:nvSpPr>
        <p:spPr>
          <a:xfrm>
            <a:off x="2577787" y="4536907"/>
            <a:ext cx="857131" cy="669027"/>
          </a:xfrm>
          <a:custGeom>
            <a:avLst/>
            <a:gdLst/>
            <a:ahLst/>
            <a:cxnLst/>
            <a:rect l="0" t="0" r="0" b="0"/>
            <a:pathLst>
              <a:path w="857131" h="669027">
                <a:moveTo>
                  <a:pt x="330315" y="642313"/>
                </a:moveTo>
                <a:lnTo>
                  <a:pt x="330315" y="642313"/>
                </a:lnTo>
                <a:lnTo>
                  <a:pt x="361769" y="656551"/>
                </a:lnTo>
                <a:lnTo>
                  <a:pt x="404955" y="660846"/>
                </a:lnTo>
                <a:lnTo>
                  <a:pt x="449474" y="668245"/>
                </a:lnTo>
                <a:lnTo>
                  <a:pt x="494112" y="669026"/>
                </a:lnTo>
                <a:lnTo>
                  <a:pt x="517754" y="668086"/>
                </a:lnTo>
                <a:lnTo>
                  <a:pt x="562401" y="660004"/>
                </a:lnTo>
                <a:lnTo>
                  <a:pt x="606955" y="642127"/>
                </a:lnTo>
                <a:lnTo>
                  <a:pt x="645484" y="621791"/>
                </a:lnTo>
                <a:lnTo>
                  <a:pt x="686949" y="595567"/>
                </a:lnTo>
                <a:lnTo>
                  <a:pt x="729142" y="560609"/>
                </a:lnTo>
                <a:lnTo>
                  <a:pt x="769852" y="522997"/>
                </a:lnTo>
                <a:lnTo>
                  <a:pt x="801494" y="481562"/>
                </a:lnTo>
                <a:lnTo>
                  <a:pt x="824301" y="439904"/>
                </a:lnTo>
                <a:lnTo>
                  <a:pt x="842272" y="399446"/>
                </a:lnTo>
                <a:lnTo>
                  <a:pt x="852453" y="359907"/>
                </a:lnTo>
                <a:lnTo>
                  <a:pt x="856753" y="323852"/>
                </a:lnTo>
                <a:lnTo>
                  <a:pt x="857130" y="280415"/>
                </a:lnTo>
                <a:lnTo>
                  <a:pt x="856167" y="255604"/>
                </a:lnTo>
                <a:lnTo>
                  <a:pt x="841934" y="213525"/>
                </a:lnTo>
                <a:lnTo>
                  <a:pt x="821427" y="169203"/>
                </a:lnTo>
                <a:lnTo>
                  <a:pt x="809866" y="151228"/>
                </a:lnTo>
                <a:lnTo>
                  <a:pt x="770691" y="109510"/>
                </a:lnTo>
                <a:lnTo>
                  <a:pt x="732745" y="79559"/>
                </a:lnTo>
                <a:lnTo>
                  <a:pt x="689677" y="56150"/>
                </a:lnTo>
                <a:lnTo>
                  <a:pt x="656066" y="42324"/>
                </a:lnTo>
                <a:lnTo>
                  <a:pt x="619979" y="28306"/>
                </a:lnTo>
                <a:lnTo>
                  <a:pt x="578069" y="12555"/>
                </a:lnTo>
                <a:lnTo>
                  <a:pt x="538886" y="6498"/>
                </a:lnTo>
                <a:lnTo>
                  <a:pt x="498278" y="1485"/>
                </a:lnTo>
                <a:lnTo>
                  <a:pt x="454826" y="0"/>
                </a:lnTo>
                <a:lnTo>
                  <a:pt x="415824" y="2205"/>
                </a:lnTo>
                <a:lnTo>
                  <a:pt x="377479" y="9143"/>
                </a:lnTo>
                <a:lnTo>
                  <a:pt x="346316" y="14630"/>
                </a:lnTo>
                <a:lnTo>
                  <a:pt x="302864" y="23297"/>
                </a:lnTo>
                <a:lnTo>
                  <a:pt x="263156" y="35115"/>
                </a:lnTo>
                <a:lnTo>
                  <a:pt x="220888" y="55600"/>
                </a:lnTo>
                <a:lnTo>
                  <a:pt x="176449" y="79190"/>
                </a:lnTo>
                <a:lnTo>
                  <a:pt x="161719" y="86442"/>
                </a:lnTo>
                <a:lnTo>
                  <a:pt x="118730" y="122800"/>
                </a:lnTo>
                <a:lnTo>
                  <a:pt x="82368" y="160714"/>
                </a:lnTo>
                <a:lnTo>
                  <a:pt x="48471" y="202949"/>
                </a:lnTo>
                <a:lnTo>
                  <a:pt x="19980" y="247385"/>
                </a:lnTo>
                <a:lnTo>
                  <a:pt x="12145" y="264020"/>
                </a:lnTo>
                <a:lnTo>
                  <a:pt x="872" y="307174"/>
                </a:lnTo>
                <a:lnTo>
                  <a:pt x="0" y="348808"/>
                </a:lnTo>
                <a:lnTo>
                  <a:pt x="916" y="379146"/>
                </a:lnTo>
                <a:lnTo>
                  <a:pt x="12346" y="419692"/>
                </a:lnTo>
                <a:lnTo>
                  <a:pt x="29728" y="460273"/>
                </a:lnTo>
                <a:lnTo>
                  <a:pt x="59974" y="501159"/>
                </a:lnTo>
                <a:lnTo>
                  <a:pt x="100025" y="545782"/>
                </a:lnTo>
                <a:lnTo>
                  <a:pt x="134293" y="573082"/>
                </a:lnTo>
                <a:lnTo>
                  <a:pt x="173939" y="597444"/>
                </a:lnTo>
                <a:lnTo>
                  <a:pt x="213827" y="615503"/>
                </a:lnTo>
                <a:lnTo>
                  <a:pt x="225956" y="620475"/>
                </a:lnTo>
                <a:lnTo>
                  <a:pt x="270442" y="631288"/>
                </a:lnTo>
                <a:lnTo>
                  <a:pt x="284853" y="633443"/>
                </a:lnTo>
                <a:lnTo>
                  <a:pt x="304835" y="640266"/>
                </a:lnTo>
                <a:lnTo>
                  <a:pt x="321773" y="644351"/>
                </a:lnTo>
                <a:lnTo>
                  <a:pt x="340534" y="649880"/>
                </a:lnTo>
                <a:lnTo>
                  <a:pt x="374952" y="651241"/>
                </a:lnTo>
                <a:lnTo>
                  <a:pt x="366142" y="651241"/>
                </a:lnTo>
                <a:lnTo>
                  <a:pt x="374960" y="651241"/>
                </a:lnTo>
                <a:lnTo>
                  <a:pt x="374963" y="6512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3788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900" b="1" u="sng" dirty="0">
                <a:solidFill>
                  <a:schemeClr val="accent2"/>
                </a:solidFill>
              </a:rPr>
              <a:t>Moral of the story?</a:t>
            </a:r>
          </a:p>
        </p:txBody>
      </p:sp>
      <p:sp>
        <p:nvSpPr>
          <p:cNvPr id="3" name="Content Placeholder 2"/>
          <p:cNvSpPr>
            <a:spLocks noGrp="1"/>
          </p:cNvSpPr>
          <p:nvPr>
            <p:ph idx="1"/>
          </p:nvPr>
        </p:nvSpPr>
        <p:spPr/>
        <p:txBody>
          <a:bodyPr>
            <a:normAutofit/>
          </a:bodyPr>
          <a:lstStyle/>
          <a:p>
            <a:pPr algn="ctr"/>
            <a:r>
              <a:rPr lang="en-US" sz="5500" dirty="0"/>
              <a:t>Just because a formula looks complicated doesn’t mean that it actually is. </a:t>
            </a:r>
          </a:p>
          <a:p>
            <a:pPr marL="0" indent="0" algn="ctr">
              <a:buNone/>
            </a:pPr>
            <a:endParaRPr lang="en-US" sz="3000" dirty="0"/>
          </a:p>
          <a:p>
            <a:pPr algn="ctr"/>
            <a:r>
              <a:rPr lang="en-US" sz="6000" i="1" dirty="0"/>
              <a:t>You can do it!</a:t>
            </a:r>
          </a:p>
        </p:txBody>
      </p:sp>
    </p:spTree>
    <p:extLst>
      <p:ext uri="{BB962C8B-B14F-4D97-AF65-F5344CB8AC3E}">
        <p14:creationId xmlns:p14="http://schemas.microsoft.com/office/powerpoint/2010/main" val="1012549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70" y="516835"/>
            <a:ext cx="3084844" cy="5772840"/>
          </a:xfrm>
        </p:spPr>
        <p:txBody>
          <a:bodyPr anchor="ctr">
            <a:normAutofit/>
          </a:bodyPr>
          <a:lstStyle/>
          <a:p>
            <a:r>
              <a:rPr lang="en-US" b="1" dirty="0">
                <a:solidFill>
                  <a:schemeClr val="tx1"/>
                </a:solidFill>
              </a:rPr>
              <a:t>Why calculate the mean?</a:t>
            </a:r>
          </a:p>
        </p:txBody>
      </p:sp>
      <p:graphicFrame>
        <p:nvGraphicFramePr>
          <p:cNvPr id="5" name="Content Placeholder 2">
            <a:extLst>
              <a:ext uri="{FF2B5EF4-FFF2-40B4-BE49-F238E27FC236}">
                <a16:creationId xmlns:a16="http://schemas.microsoft.com/office/drawing/2014/main" id="{DACEEC12-1648-4047-B0A5-B8A75B095A5A}"/>
              </a:ext>
            </a:extLst>
          </p:cNvPr>
          <p:cNvGraphicFramePr>
            <a:graphicFrameLocks noGrp="1"/>
          </p:cNvGraphicFramePr>
          <p:nvPr>
            <p:ph idx="1"/>
            <p:extLst/>
          </p:nvPr>
        </p:nvGraphicFramePr>
        <p:xfrm>
          <a:off x="4741863" y="639762"/>
          <a:ext cx="6797675" cy="606583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 name="SMARTInkShape-1614"/>
          <p:cNvSpPr/>
          <p:nvPr>
            <p:custDataLst>
              <p:tags r:id="rId1"/>
            </p:custDataLst>
          </p:nvPr>
        </p:nvSpPr>
        <p:spPr>
          <a:xfrm>
            <a:off x="10516195" y="2411016"/>
            <a:ext cx="656499" cy="26790"/>
          </a:xfrm>
          <a:custGeom>
            <a:avLst/>
            <a:gdLst/>
            <a:ahLst/>
            <a:cxnLst/>
            <a:rect l="0" t="0" r="0" b="0"/>
            <a:pathLst>
              <a:path w="656499" h="26790">
                <a:moveTo>
                  <a:pt x="0" y="26789"/>
                </a:moveTo>
                <a:lnTo>
                  <a:pt x="0" y="26789"/>
                </a:lnTo>
                <a:lnTo>
                  <a:pt x="4741" y="26789"/>
                </a:lnTo>
                <a:lnTo>
                  <a:pt x="38390" y="17075"/>
                </a:lnTo>
                <a:lnTo>
                  <a:pt x="68655" y="12550"/>
                </a:lnTo>
                <a:lnTo>
                  <a:pt x="105259" y="10538"/>
                </a:lnTo>
                <a:lnTo>
                  <a:pt x="136739" y="6999"/>
                </a:lnTo>
                <a:lnTo>
                  <a:pt x="176777" y="2073"/>
                </a:lnTo>
                <a:lnTo>
                  <a:pt x="216420" y="3260"/>
                </a:lnTo>
                <a:lnTo>
                  <a:pt x="259586" y="7250"/>
                </a:lnTo>
                <a:lnTo>
                  <a:pt x="289997" y="8183"/>
                </a:lnTo>
                <a:lnTo>
                  <a:pt x="323356" y="8598"/>
                </a:lnTo>
                <a:lnTo>
                  <a:pt x="355381" y="8782"/>
                </a:lnTo>
                <a:lnTo>
                  <a:pt x="386150" y="8864"/>
                </a:lnTo>
                <a:lnTo>
                  <a:pt x="416362" y="8900"/>
                </a:lnTo>
                <a:lnTo>
                  <a:pt x="446325" y="8917"/>
                </a:lnTo>
                <a:lnTo>
                  <a:pt x="476179" y="8924"/>
                </a:lnTo>
                <a:lnTo>
                  <a:pt x="505985" y="8927"/>
                </a:lnTo>
                <a:lnTo>
                  <a:pt x="541059" y="8928"/>
                </a:lnTo>
                <a:lnTo>
                  <a:pt x="575830" y="7937"/>
                </a:lnTo>
                <a:lnTo>
                  <a:pt x="619760" y="1862"/>
                </a:lnTo>
                <a:lnTo>
                  <a:pt x="656498" y="21"/>
                </a:lnTo>
                <a:lnTo>
                  <a:pt x="65186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 name="SMARTInkShape-Group579"/>
          <p:cNvGrpSpPr/>
          <p:nvPr/>
        </p:nvGrpSpPr>
        <p:grpSpPr>
          <a:xfrm>
            <a:off x="9016008" y="2768203"/>
            <a:ext cx="401837" cy="303611"/>
            <a:chOff x="9016008" y="2768203"/>
            <a:chExt cx="401837" cy="303611"/>
          </a:xfrm>
        </p:grpSpPr>
        <p:sp>
          <p:nvSpPr>
            <p:cNvPr id="7" name="SMARTInkShape-1615"/>
            <p:cNvSpPr/>
            <p:nvPr>
              <p:custDataLst>
                <p:tags r:id="rId4"/>
              </p:custDataLst>
            </p:nvPr>
          </p:nvSpPr>
          <p:spPr>
            <a:xfrm>
              <a:off x="9123164" y="2848570"/>
              <a:ext cx="44650" cy="223244"/>
            </a:xfrm>
            <a:custGeom>
              <a:avLst/>
              <a:gdLst/>
              <a:ahLst/>
              <a:cxnLst/>
              <a:rect l="0" t="0" r="0" b="0"/>
              <a:pathLst>
                <a:path w="44650" h="223244">
                  <a:moveTo>
                    <a:pt x="44649" y="0"/>
                  </a:moveTo>
                  <a:lnTo>
                    <a:pt x="44649" y="0"/>
                  </a:lnTo>
                  <a:lnTo>
                    <a:pt x="42002" y="26030"/>
                  </a:lnTo>
                  <a:lnTo>
                    <a:pt x="36959" y="62358"/>
                  </a:lnTo>
                  <a:lnTo>
                    <a:pt x="26605" y="98733"/>
                  </a:lnTo>
                  <a:lnTo>
                    <a:pt x="15710" y="140931"/>
                  </a:lnTo>
                  <a:lnTo>
                    <a:pt x="6198" y="180113"/>
                  </a:lnTo>
                  <a:lnTo>
                    <a:pt x="0" y="2232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616"/>
            <p:cNvSpPr/>
            <p:nvPr>
              <p:custDataLst>
                <p:tags r:id="rId5"/>
              </p:custDataLst>
            </p:nvPr>
          </p:nvSpPr>
          <p:spPr>
            <a:xfrm>
              <a:off x="9212461" y="2768203"/>
              <a:ext cx="26790" cy="303611"/>
            </a:xfrm>
            <a:custGeom>
              <a:avLst/>
              <a:gdLst/>
              <a:ahLst/>
              <a:cxnLst/>
              <a:rect l="0" t="0" r="0" b="0"/>
              <a:pathLst>
                <a:path w="26790" h="303611">
                  <a:moveTo>
                    <a:pt x="26789" y="0"/>
                  </a:moveTo>
                  <a:lnTo>
                    <a:pt x="26789" y="0"/>
                  </a:lnTo>
                  <a:lnTo>
                    <a:pt x="26789" y="37053"/>
                  </a:lnTo>
                  <a:lnTo>
                    <a:pt x="26789" y="77124"/>
                  </a:lnTo>
                  <a:lnTo>
                    <a:pt x="24143" y="118763"/>
                  </a:lnTo>
                  <a:lnTo>
                    <a:pt x="17076" y="157890"/>
                  </a:lnTo>
                  <a:lnTo>
                    <a:pt x="12550" y="189236"/>
                  </a:lnTo>
                  <a:lnTo>
                    <a:pt x="10002" y="233782"/>
                  </a:lnTo>
                  <a:lnTo>
                    <a:pt x="9142" y="276955"/>
                  </a:lnTo>
                  <a:lnTo>
                    <a:pt x="8032" y="287794"/>
                  </a:lnTo>
                  <a:lnTo>
                    <a:pt x="0" y="3036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1617"/>
            <p:cNvSpPr/>
            <p:nvPr>
              <p:custDataLst>
                <p:tags r:id="rId6"/>
              </p:custDataLst>
            </p:nvPr>
          </p:nvSpPr>
          <p:spPr>
            <a:xfrm>
              <a:off x="9016008" y="2928938"/>
              <a:ext cx="357188" cy="17860"/>
            </a:xfrm>
            <a:custGeom>
              <a:avLst/>
              <a:gdLst/>
              <a:ahLst/>
              <a:cxnLst/>
              <a:rect l="0" t="0" r="0" b="0"/>
              <a:pathLst>
                <a:path w="357188" h="17860">
                  <a:moveTo>
                    <a:pt x="0" y="17859"/>
                  </a:moveTo>
                  <a:lnTo>
                    <a:pt x="0" y="17859"/>
                  </a:lnTo>
                  <a:lnTo>
                    <a:pt x="0" y="13118"/>
                  </a:lnTo>
                  <a:lnTo>
                    <a:pt x="992" y="11722"/>
                  </a:lnTo>
                  <a:lnTo>
                    <a:pt x="2646" y="10791"/>
                  </a:lnTo>
                  <a:lnTo>
                    <a:pt x="38160" y="1350"/>
                  </a:lnTo>
                  <a:lnTo>
                    <a:pt x="72712" y="399"/>
                  </a:lnTo>
                  <a:lnTo>
                    <a:pt x="114369" y="118"/>
                  </a:lnTo>
                  <a:lnTo>
                    <a:pt x="146080" y="52"/>
                  </a:lnTo>
                  <a:lnTo>
                    <a:pt x="179026" y="23"/>
                  </a:lnTo>
                  <a:lnTo>
                    <a:pt x="210204" y="10"/>
                  </a:lnTo>
                  <a:lnTo>
                    <a:pt x="240598" y="4"/>
                  </a:lnTo>
                  <a:lnTo>
                    <a:pt x="282955" y="1"/>
                  </a:lnTo>
                  <a:lnTo>
                    <a:pt x="35718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618"/>
            <p:cNvSpPr/>
            <p:nvPr>
              <p:custDataLst>
                <p:tags r:id="rId7"/>
              </p:custDataLst>
            </p:nvPr>
          </p:nvSpPr>
          <p:spPr>
            <a:xfrm>
              <a:off x="9016008" y="2983130"/>
              <a:ext cx="401837" cy="26176"/>
            </a:xfrm>
            <a:custGeom>
              <a:avLst/>
              <a:gdLst/>
              <a:ahLst/>
              <a:cxnLst/>
              <a:rect l="0" t="0" r="0" b="0"/>
              <a:pathLst>
                <a:path w="401837" h="26176">
                  <a:moveTo>
                    <a:pt x="0" y="26175"/>
                  </a:moveTo>
                  <a:lnTo>
                    <a:pt x="0" y="26175"/>
                  </a:lnTo>
                  <a:lnTo>
                    <a:pt x="4741" y="21434"/>
                  </a:lnTo>
                  <a:lnTo>
                    <a:pt x="42755" y="11936"/>
                  </a:lnTo>
                  <a:lnTo>
                    <a:pt x="78704" y="8396"/>
                  </a:lnTo>
                  <a:lnTo>
                    <a:pt x="121326" y="2496"/>
                  </a:lnTo>
                  <a:lnTo>
                    <a:pt x="154133" y="768"/>
                  </a:lnTo>
                  <a:lnTo>
                    <a:pt x="188558" y="0"/>
                  </a:lnTo>
                  <a:lnTo>
                    <a:pt x="222709" y="651"/>
                  </a:lnTo>
                  <a:lnTo>
                    <a:pt x="254425" y="4247"/>
                  </a:lnTo>
                  <a:lnTo>
                    <a:pt x="287702" y="9153"/>
                  </a:lnTo>
                  <a:lnTo>
                    <a:pt x="320352" y="13649"/>
                  </a:lnTo>
                  <a:lnTo>
                    <a:pt x="360054" y="17171"/>
                  </a:lnTo>
                  <a:lnTo>
                    <a:pt x="401836" y="26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 name="SMARTInkShape-1619"/>
          <p:cNvSpPr/>
          <p:nvPr>
            <p:custDataLst>
              <p:tags r:id="rId2"/>
            </p:custDataLst>
          </p:nvPr>
        </p:nvSpPr>
        <p:spPr>
          <a:xfrm>
            <a:off x="5567355" y="4313231"/>
            <a:ext cx="1183090" cy="428434"/>
          </a:xfrm>
          <a:custGeom>
            <a:avLst/>
            <a:gdLst/>
            <a:ahLst/>
            <a:cxnLst/>
            <a:rect l="0" t="0" r="0" b="0"/>
            <a:pathLst>
              <a:path w="1183090" h="428434">
                <a:moveTo>
                  <a:pt x="198247" y="383785"/>
                </a:moveTo>
                <a:lnTo>
                  <a:pt x="198247" y="383785"/>
                </a:lnTo>
                <a:lnTo>
                  <a:pt x="236060" y="389921"/>
                </a:lnTo>
                <a:lnTo>
                  <a:pt x="276269" y="392346"/>
                </a:lnTo>
                <a:lnTo>
                  <a:pt x="314189" y="392605"/>
                </a:lnTo>
                <a:lnTo>
                  <a:pt x="345027" y="392666"/>
                </a:lnTo>
                <a:lnTo>
                  <a:pt x="378576" y="392693"/>
                </a:lnTo>
                <a:lnTo>
                  <a:pt x="413330" y="392705"/>
                </a:lnTo>
                <a:lnTo>
                  <a:pt x="448621" y="390064"/>
                </a:lnTo>
                <a:lnTo>
                  <a:pt x="485141" y="385583"/>
                </a:lnTo>
                <a:lnTo>
                  <a:pt x="524524" y="380284"/>
                </a:lnTo>
                <a:lnTo>
                  <a:pt x="565178" y="377268"/>
                </a:lnTo>
                <a:lnTo>
                  <a:pt x="605405" y="374935"/>
                </a:lnTo>
                <a:lnTo>
                  <a:pt x="643128" y="370591"/>
                </a:lnTo>
                <a:lnTo>
                  <a:pt x="682383" y="365353"/>
                </a:lnTo>
                <a:lnTo>
                  <a:pt x="721988" y="359718"/>
                </a:lnTo>
                <a:lnTo>
                  <a:pt x="759435" y="353906"/>
                </a:lnTo>
                <a:lnTo>
                  <a:pt x="798567" y="348015"/>
                </a:lnTo>
                <a:lnTo>
                  <a:pt x="838118" y="342090"/>
                </a:lnTo>
                <a:lnTo>
                  <a:pt x="875540" y="336150"/>
                </a:lnTo>
                <a:lnTo>
                  <a:pt x="912016" y="327556"/>
                </a:lnTo>
                <a:lnTo>
                  <a:pt x="947078" y="318115"/>
                </a:lnTo>
                <a:lnTo>
                  <a:pt x="979199" y="310611"/>
                </a:lnTo>
                <a:lnTo>
                  <a:pt x="1012657" y="301323"/>
                </a:lnTo>
                <a:lnTo>
                  <a:pt x="1046379" y="290580"/>
                </a:lnTo>
                <a:lnTo>
                  <a:pt x="1077903" y="279191"/>
                </a:lnTo>
                <a:lnTo>
                  <a:pt x="1114060" y="256882"/>
                </a:lnTo>
                <a:lnTo>
                  <a:pt x="1151952" y="228814"/>
                </a:lnTo>
                <a:lnTo>
                  <a:pt x="1172160" y="204253"/>
                </a:lnTo>
                <a:lnTo>
                  <a:pt x="1181100" y="186914"/>
                </a:lnTo>
                <a:lnTo>
                  <a:pt x="1183089" y="163995"/>
                </a:lnTo>
                <a:lnTo>
                  <a:pt x="1179673" y="139257"/>
                </a:lnTo>
                <a:lnTo>
                  <a:pt x="1171540" y="118340"/>
                </a:lnTo>
                <a:lnTo>
                  <a:pt x="1146324" y="89830"/>
                </a:lnTo>
                <a:lnTo>
                  <a:pt x="1113718" y="67271"/>
                </a:lnTo>
                <a:lnTo>
                  <a:pt x="1074181" y="48019"/>
                </a:lnTo>
                <a:lnTo>
                  <a:pt x="1042964" y="38433"/>
                </a:lnTo>
                <a:lnTo>
                  <a:pt x="1008254" y="29873"/>
                </a:lnTo>
                <a:lnTo>
                  <a:pt x="969677" y="19454"/>
                </a:lnTo>
                <a:lnTo>
                  <a:pt x="929380" y="10855"/>
                </a:lnTo>
                <a:lnTo>
                  <a:pt x="887328" y="4718"/>
                </a:lnTo>
                <a:lnTo>
                  <a:pt x="865001" y="3081"/>
                </a:lnTo>
                <a:lnTo>
                  <a:pt x="842179" y="1990"/>
                </a:lnTo>
                <a:lnTo>
                  <a:pt x="819027" y="1263"/>
                </a:lnTo>
                <a:lnTo>
                  <a:pt x="795655" y="778"/>
                </a:lnTo>
                <a:lnTo>
                  <a:pt x="772136" y="455"/>
                </a:lnTo>
                <a:lnTo>
                  <a:pt x="748519" y="239"/>
                </a:lnTo>
                <a:lnTo>
                  <a:pt x="724838" y="95"/>
                </a:lnTo>
                <a:lnTo>
                  <a:pt x="701112" y="0"/>
                </a:lnTo>
                <a:lnTo>
                  <a:pt x="677358" y="928"/>
                </a:lnTo>
                <a:lnTo>
                  <a:pt x="653583" y="2539"/>
                </a:lnTo>
                <a:lnTo>
                  <a:pt x="629797" y="4605"/>
                </a:lnTo>
                <a:lnTo>
                  <a:pt x="605009" y="7967"/>
                </a:lnTo>
                <a:lnTo>
                  <a:pt x="579555" y="12193"/>
                </a:lnTo>
                <a:lnTo>
                  <a:pt x="553655" y="16994"/>
                </a:lnTo>
                <a:lnTo>
                  <a:pt x="527459" y="21187"/>
                </a:lnTo>
                <a:lnTo>
                  <a:pt x="501065" y="24975"/>
                </a:lnTo>
                <a:lnTo>
                  <a:pt x="474540" y="28492"/>
                </a:lnTo>
                <a:lnTo>
                  <a:pt x="448918" y="32822"/>
                </a:lnTo>
                <a:lnTo>
                  <a:pt x="423900" y="37692"/>
                </a:lnTo>
                <a:lnTo>
                  <a:pt x="399284" y="42923"/>
                </a:lnTo>
                <a:lnTo>
                  <a:pt x="374936" y="49388"/>
                </a:lnTo>
                <a:lnTo>
                  <a:pt x="350766" y="56673"/>
                </a:lnTo>
                <a:lnTo>
                  <a:pt x="326715" y="64507"/>
                </a:lnTo>
                <a:lnTo>
                  <a:pt x="302744" y="71714"/>
                </a:lnTo>
                <a:lnTo>
                  <a:pt x="278825" y="78503"/>
                </a:lnTo>
                <a:lnTo>
                  <a:pt x="254942" y="85014"/>
                </a:lnTo>
                <a:lnTo>
                  <a:pt x="212531" y="100185"/>
                </a:lnTo>
                <a:lnTo>
                  <a:pt x="173837" y="117842"/>
                </a:lnTo>
                <a:lnTo>
                  <a:pt x="136796" y="138919"/>
                </a:lnTo>
                <a:lnTo>
                  <a:pt x="105782" y="158870"/>
                </a:lnTo>
                <a:lnTo>
                  <a:pt x="66009" y="186836"/>
                </a:lnTo>
                <a:lnTo>
                  <a:pt x="21754" y="227693"/>
                </a:lnTo>
                <a:lnTo>
                  <a:pt x="2967" y="257499"/>
                </a:lnTo>
                <a:lnTo>
                  <a:pt x="0" y="276064"/>
                </a:lnTo>
                <a:lnTo>
                  <a:pt x="6179" y="312236"/>
                </a:lnTo>
                <a:lnTo>
                  <a:pt x="16641" y="327511"/>
                </a:lnTo>
                <a:lnTo>
                  <a:pt x="41912" y="347267"/>
                </a:lnTo>
                <a:lnTo>
                  <a:pt x="79826" y="365688"/>
                </a:lnTo>
                <a:lnTo>
                  <a:pt x="112873" y="376734"/>
                </a:lnTo>
                <a:lnTo>
                  <a:pt x="150711" y="384950"/>
                </a:lnTo>
                <a:lnTo>
                  <a:pt x="190680" y="391910"/>
                </a:lnTo>
                <a:lnTo>
                  <a:pt x="233579" y="398310"/>
                </a:lnTo>
                <a:lnTo>
                  <a:pt x="257520" y="401406"/>
                </a:lnTo>
                <a:lnTo>
                  <a:pt x="282410" y="404462"/>
                </a:lnTo>
                <a:lnTo>
                  <a:pt x="306941" y="407491"/>
                </a:lnTo>
                <a:lnTo>
                  <a:pt x="331234" y="410503"/>
                </a:lnTo>
                <a:lnTo>
                  <a:pt x="355366" y="413503"/>
                </a:lnTo>
                <a:lnTo>
                  <a:pt x="379391" y="416495"/>
                </a:lnTo>
                <a:lnTo>
                  <a:pt x="403346" y="419482"/>
                </a:lnTo>
                <a:lnTo>
                  <a:pt x="427252" y="422466"/>
                </a:lnTo>
                <a:lnTo>
                  <a:pt x="469691" y="425781"/>
                </a:lnTo>
                <a:lnTo>
                  <a:pt x="506412" y="427254"/>
                </a:lnTo>
                <a:lnTo>
                  <a:pt x="564364" y="4284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620"/>
          <p:cNvSpPr/>
          <p:nvPr>
            <p:custDataLst>
              <p:tags r:id="rId3"/>
            </p:custDataLst>
          </p:nvPr>
        </p:nvSpPr>
        <p:spPr>
          <a:xfrm>
            <a:off x="7399734" y="4634508"/>
            <a:ext cx="562572" cy="62509"/>
          </a:xfrm>
          <a:custGeom>
            <a:avLst/>
            <a:gdLst/>
            <a:ahLst/>
            <a:cxnLst/>
            <a:rect l="0" t="0" r="0" b="0"/>
            <a:pathLst>
              <a:path w="562572" h="62509">
                <a:moveTo>
                  <a:pt x="0" y="0"/>
                </a:moveTo>
                <a:lnTo>
                  <a:pt x="0" y="0"/>
                </a:lnTo>
                <a:lnTo>
                  <a:pt x="23372" y="6137"/>
                </a:lnTo>
                <a:lnTo>
                  <a:pt x="65765" y="8378"/>
                </a:lnTo>
                <a:lnTo>
                  <a:pt x="100845" y="8766"/>
                </a:lnTo>
                <a:lnTo>
                  <a:pt x="136102" y="9849"/>
                </a:lnTo>
                <a:lnTo>
                  <a:pt x="174922" y="13638"/>
                </a:lnTo>
                <a:lnTo>
                  <a:pt x="212680" y="18629"/>
                </a:lnTo>
                <a:lnTo>
                  <a:pt x="250298" y="23162"/>
                </a:lnTo>
                <a:lnTo>
                  <a:pt x="290168" y="25177"/>
                </a:lnTo>
                <a:lnTo>
                  <a:pt x="328394" y="28718"/>
                </a:lnTo>
                <a:lnTo>
                  <a:pt x="366218" y="32608"/>
                </a:lnTo>
                <a:lnTo>
                  <a:pt x="406181" y="34336"/>
                </a:lnTo>
                <a:lnTo>
                  <a:pt x="444446" y="37750"/>
                </a:lnTo>
                <a:lnTo>
                  <a:pt x="479313" y="42575"/>
                </a:lnTo>
                <a:lnTo>
                  <a:pt x="520263" y="50869"/>
                </a:lnTo>
                <a:lnTo>
                  <a:pt x="562571"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30540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the mean</a:t>
            </a:r>
            <a:endParaRPr lang="en-US" dirty="0"/>
          </a:p>
        </p:txBody>
      </p:sp>
      <p:sp>
        <p:nvSpPr>
          <p:cNvPr id="3" name="Content Placeholder 2"/>
          <p:cNvSpPr>
            <a:spLocks noGrp="1"/>
          </p:cNvSpPr>
          <p:nvPr>
            <p:ph idx="1"/>
          </p:nvPr>
        </p:nvSpPr>
        <p:spPr>
          <a:xfrm>
            <a:off x="1097279" y="1845734"/>
            <a:ext cx="10612499" cy="4023360"/>
          </a:xfrm>
        </p:spPr>
        <p:txBody>
          <a:bodyPr>
            <a:normAutofit/>
          </a:bodyPr>
          <a:lstStyle/>
          <a:p>
            <a:pPr>
              <a:buFont typeface="Arial" panose="020B0604020202020204" pitchFamily="34" charset="0"/>
              <a:buChar char="•"/>
            </a:pPr>
            <a:r>
              <a:rPr lang="en-US" sz="3600" dirty="0" smtClean="0"/>
              <a:t>Your table already has added the “sum for each column.” </a:t>
            </a:r>
          </a:p>
          <a:p>
            <a:pPr>
              <a:buFont typeface="Arial" panose="020B0604020202020204" pitchFamily="34" charset="0"/>
              <a:buChar char="•"/>
            </a:pPr>
            <a:r>
              <a:rPr lang="en-US" sz="3600" dirty="0" smtClean="0"/>
              <a:t>Since there are only 5 trials, you would divide the sum by 5 to find the average # of Na+ ions entering the different cells.</a:t>
            </a:r>
          </a:p>
          <a:p>
            <a:pPr>
              <a:buFont typeface="Arial" panose="020B0604020202020204" pitchFamily="34" charset="0"/>
              <a:buChar char="•"/>
            </a:pPr>
            <a:r>
              <a:rPr lang="en-US" sz="3600" dirty="0" smtClean="0"/>
              <a:t>Write this mean in the table on the next page.</a:t>
            </a:r>
            <a:endParaRPr lang="en-US" sz="3600" dirty="0"/>
          </a:p>
        </p:txBody>
      </p:sp>
    </p:spTree>
    <p:extLst>
      <p:ext uri="{BB962C8B-B14F-4D97-AF65-F5344CB8AC3E}">
        <p14:creationId xmlns:p14="http://schemas.microsoft.com/office/powerpoint/2010/main" val="716550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tretch>
            <a:fillRect/>
          </a:stretch>
        </p:blipFill>
        <p:spPr>
          <a:xfrm>
            <a:off x="1584434" y="3261815"/>
            <a:ext cx="4189641" cy="3037490"/>
          </a:xfrm>
          <a:prstGeom prst="rect">
            <a:avLst/>
          </a:prstGeom>
        </p:spPr>
      </p:pic>
      <p:sp>
        <p:nvSpPr>
          <p:cNvPr id="2" name="Title 1"/>
          <p:cNvSpPr>
            <a:spLocks noGrp="1"/>
          </p:cNvSpPr>
          <p:nvPr>
            <p:ph type="title"/>
          </p:nvPr>
        </p:nvSpPr>
        <p:spPr/>
        <p:txBody>
          <a:bodyPr/>
          <a:lstStyle/>
          <a:p>
            <a:pPr algn="ctr"/>
            <a:r>
              <a:rPr lang="en-US" b="1" u="sng" dirty="0"/>
              <a:t>Standard Deviation</a:t>
            </a:r>
          </a:p>
        </p:txBody>
      </p:sp>
      <p:sp>
        <p:nvSpPr>
          <p:cNvPr id="3" name="Content Placeholder 2"/>
          <p:cNvSpPr>
            <a:spLocks noGrp="1"/>
          </p:cNvSpPr>
          <p:nvPr>
            <p:ph idx="1"/>
          </p:nvPr>
        </p:nvSpPr>
        <p:spPr>
          <a:xfrm>
            <a:off x="1097280" y="1996966"/>
            <a:ext cx="10590223" cy="3870435"/>
          </a:xfrm>
        </p:spPr>
        <p:txBody>
          <a:bodyPr/>
          <a:lstStyle/>
          <a:p>
            <a:pPr>
              <a:buNone/>
            </a:pPr>
            <a:r>
              <a:rPr lang="en-US" sz="2800" b="1" dirty="0"/>
              <a:t>	Why do we use this formula? – </a:t>
            </a:r>
            <a:r>
              <a:rPr lang="en-US" sz="2800" dirty="0"/>
              <a:t>to determine the</a:t>
            </a:r>
            <a:r>
              <a:rPr lang="en-US" sz="2800" b="1" dirty="0"/>
              <a:t> </a:t>
            </a:r>
            <a:r>
              <a:rPr lang="en-US" sz="2800" dirty="0"/>
              <a:t>amount by which each data point typically differs from the mean (a measure of variation in the data set). </a:t>
            </a:r>
            <a:r>
              <a:rPr lang="en-US" sz="2800" b="1" i="1" dirty="0"/>
              <a:t>“Simply put, it is a measure of how spread out the numbers are.”</a:t>
            </a:r>
            <a:endParaRPr lang="en-US" sz="2800" dirty="0"/>
          </a:p>
          <a:p>
            <a:pPr>
              <a:buNone/>
            </a:pPr>
            <a:r>
              <a:rPr lang="en-US" dirty="0"/>
              <a:t>	 </a:t>
            </a:r>
          </a:p>
        </p:txBody>
      </p:sp>
      <mc:AlternateContent xmlns:mc="http://schemas.openxmlformats.org/markup-compatibility/2006" xmlns:a14="http://schemas.microsoft.com/office/drawing/2010/main">
        <mc:Choice Requires="a14">
          <p:sp>
            <p:nvSpPr>
              <p:cNvPr id="36" name="TextBox 35"/>
              <p:cNvSpPr txBox="1"/>
              <p:nvPr/>
            </p:nvSpPr>
            <p:spPr>
              <a:xfrm>
                <a:off x="6674069" y="3559077"/>
                <a:ext cx="5013434" cy="2308324"/>
              </a:xfrm>
              <a:prstGeom prst="rect">
                <a:avLst/>
              </a:prstGeom>
              <a:noFill/>
              <a:ln w="28575">
                <a:solidFill>
                  <a:schemeClr val="accent2"/>
                </a:solidFill>
                <a:prstDash val="dash"/>
              </a:ln>
            </p:spPr>
            <p:txBody>
              <a:bodyPr wrap="square" rtlCol="0">
                <a:spAutoFit/>
              </a:bodyPr>
              <a:lstStyle/>
              <a:p>
                <a:r>
                  <a:rPr lang="en-US" sz="2400" b="1" u="sng" dirty="0">
                    <a:solidFill>
                      <a:schemeClr val="accent2"/>
                    </a:solidFill>
                  </a:rPr>
                  <a:t>What it actually means</a:t>
                </a:r>
                <a:r>
                  <a:rPr lang="en-US" sz="2400" dirty="0">
                    <a:solidFill>
                      <a:schemeClr val="accent2"/>
                    </a:solidFill>
                  </a:rPr>
                  <a:t>:</a:t>
                </a:r>
              </a:p>
              <a:p>
                <a:r>
                  <a:rPr lang="en-US" sz="2400" dirty="0">
                    <a:solidFill>
                      <a:schemeClr val="accent2"/>
                    </a:solidFill>
                  </a:rPr>
                  <a:t>s = standard deviation</a:t>
                </a:r>
              </a:p>
              <a:p>
                <a:r>
                  <a:rPr lang="en-US" sz="2400" dirty="0">
                    <a:solidFill>
                      <a:schemeClr val="accent2"/>
                    </a:solidFill>
                  </a:rPr>
                  <a:t>n = number of data points</a:t>
                </a:r>
              </a:p>
              <a:p>
                <a:r>
                  <a:rPr lang="en-US" sz="2400" dirty="0">
                    <a:solidFill>
                      <a:schemeClr val="accent2"/>
                    </a:solidFill>
                  </a:rPr>
                  <a:t>x</a:t>
                </a:r>
                <a:r>
                  <a:rPr lang="en-US" sz="2400" baseline="-25000" dirty="0">
                    <a:solidFill>
                      <a:schemeClr val="accent2"/>
                    </a:solidFill>
                  </a:rPr>
                  <a:t>i</a:t>
                </a:r>
                <a:r>
                  <a:rPr lang="en-US" sz="2400" dirty="0">
                    <a:solidFill>
                      <a:schemeClr val="accent2"/>
                    </a:solidFill>
                  </a:rPr>
                  <a:t> = an individual value</a:t>
                </a:r>
              </a:p>
              <a:p>
                <a:pPr/>
                <a14:m>
                  <m:oMathPara xmlns:m="http://schemas.openxmlformats.org/officeDocument/2006/math">
                    <m:oMathParaPr>
                      <m:jc m:val="left"/>
                    </m:oMathParaPr>
                    <m:oMath xmlns:m="http://schemas.openxmlformats.org/officeDocument/2006/math">
                      <m:acc>
                        <m:accPr>
                          <m:chr m:val="̅"/>
                          <m:ctrlPr>
                            <a:rPr lang="en-US" sz="2400" i="1" dirty="0" smtClean="0">
                              <a:solidFill>
                                <a:schemeClr val="accent2"/>
                              </a:solidFill>
                              <a:latin typeface="Cambria Math" panose="02040503050406030204" pitchFamily="18" charset="0"/>
                            </a:rPr>
                          </m:ctrlPr>
                        </m:accPr>
                        <m:e>
                          <m:r>
                            <a:rPr lang="en-US" sz="2400" i="1" dirty="0" smtClean="0">
                              <a:solidFill>
                                <a:schemeClr val="accent2"/>
                              </a:solidFill>
                              <a:latin typeface="Cambria Math" panose="02040503050406030204" pitchFamily="18" charset="0"/>
                            </a:rPr>
                            <m:t>𝑥</m:t>
                          </m:r>
                        </m:e>
                      </m:acc>
                      <m:r>
                        <a:rPr lang="en-US" sz="2400" b="0" i="0" dirty="0" smtClean="0">
                          <a:solidFill>
                            <a:schemeClr val="accent2"/>
                          </a:solidFill>
                          <a:latin typeface="Cambria Math" panose="02040503050406030204" pitchFamily="18" charset="0"/>
                        </a:rPr>
                        <m:t>=</m:t>
                      </m:r>
                      <m:r>
                        <m:rPr>
                          <m:sty m:val="p"/>
                        </m:rPr>
                        <a:rPr lang="en-US" sz="2400" b="0" i="0" dirty="0" smtClean="0">
                          <a:solidFill>
                            <a:schemeClr val="accent2"/>
                          </a:solidFill>
                          <a:latin typeface="Cambria Math" panose="02040503050406030204" pitchFamily="18" charset="0"/>
                        </a:rPr>
                        <m:t>the</m:t>
                      </m:r>
                      <m:r>
                        <a:rPr lang="en-US" sz="2400" b="0" i="0" dirty="0" smtClean="0">
                          <a:solidFill>
                            <a:schemeClr val="accent2"/>
                          </a:solidFill>
                          <a:latin typeface="Cambria Math" panose="02040503050406030204" pitchFamily="18" charset="0"/>
                        </a:rPr>
                        <m:t> </m:t>
                      </m:r>
                      <m:r>
                        <m:rPr>
                          <m:sty m:val="p"/>
                        </m:rPr>
                        <a:rPr lang="en-US" sz="2400" b="0" i="0" dirty="0" smtClean="0">
                          <a:solidFill>
                            <a:schemeClr val="accent2"/>
                          </a:solidFill>
                          <a:latin typeface="Cambria Math" panose="02040503050406030204" pitchFamily="18" charset="0"/>
                        </a:rPr>
                        <m:t>mean</m:t>
                      </m:r>
                    </m:oMath>
                  </m:oMathPara>
                </a14:m>
                <a:endParaRPr lang="en-US" sz="2400" dirty="0">
                  <a:solidFill>
                    <a:schemeClr val="accent2"/>
                  </a:solidFill>
                </a:endParaRPr>
              </a:p>
              <a:p>
                <a:pPr marL="341313" indent="-341313"/>
                <a:r>
                  <a:rPr lang="en-US" sz="2400" dirty="0">
                    <a:solidFill>
                      <a:schemeClr val="accent2"/>
                    </a:solidFill>
                  </a:rPr>
                  <a:t>∑ = sum of all the squared differences</a:t>
                </a:r>
              </a:p>
            </p:txBody>
          </p:sp>
        </mc:Choice>
        <mc:Fallback xmlns="">
          <p:sp>
            <p:nvSpPr>
              <p:cNvPr id="36" name="TextBox 35"/>
              <p:cNvSpPr txBox="1">
                <a:spLocks noRot="1" noChangeAspect="1" noMove="1" noResize="1" noEditPoints="1" noAdjustHandles="1" noChangeArrowheads="1" noChangeShapeType="1" noTextEdit="1"/>
              </p:cNvSpPr>
              <p:nvPr/>
            </p:nvSpPr>
            <p:spPr>
              <a:xfrm>
                <a:off x="6674069" y="3559077"/>
                <a:ext cx="5013434" cy="2308324"/>
              </a:xfrm>
              <a:prstGeom prst="rect">
                <a:avLst/>
              </a:prstGeom>
              <a:blipFill>
                <a:blip r:embed="rId4"/>
                <a:stretch>
                  <a:fillRect l="-1693" t="-1563" b="-4167"/>
                </a:stretch>
              </a:blipFill>
              <a:ln w="28575">
                <a:solidFill>
                  <a:schemeClr val="accent2"/>
                </a:solidFill>
                <a:prstDash val="dash"/>
              </a:ln>
            </p:spPr>
            <p:txBody>
              <a:bodyPr/>
              <a:lstStyle/>
              <a:p>
                <a:r>
                  <a:rPr lang="en-US">
                    <a:noFill/>
                  </a:rPr>
                  <a:t> </a:t>
                </a:r>
              </a:p>
            </p:txBody>
          </p:sp>
        </mc:Fallback>
      </mc:AlternateContent>
    </p:spTree>
    <p:extLst>
      <p:ext uri="{BB962C8B-B14F-4D97-AF65-F5344CB8AC3E}">
        <p14:creationId xmlns:p14="http://schemas.microsoft.com/office/powerpoint/2010/main" val="3684281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Standard Deviation Step-by-Step</a:t>
            </a:r>
          </a:p>
        </p:txBody>
      </p:sp>
      <p:sp>
        <p:nvSpPr>
          <p:cNvPr id="3" name="Content Placeholder 2"/>
          <p:cNvSpPr>
            <a:spLocks noGrp="1"/>
          </p:cNvSpPr>
          <p:nvPr>
            <p:ph idx="1"/>
          </p:nvPr>
        </p:nvSpPr>
        <p:spPr>
          <a:xfrm>
            <a:off x="1097280" y="2168856"/>
            <a:ext cx="9872871" cy="2520287"/>
          </a:xfrm>
        </p:spPr>
        <p:txBody>
          <a:bodyPr>
            <a:normAutofit/>
          </a:bodyPr>
          <a:lstStyle/>
          <a:p>
            <a:pPr marL="514350" indent="-514350">
              <a:buAutoNum type="arabicParenR"/>
            </a:pPr>
            <a:r>
              <a:rPr lang="en-US" sz="3600" dirty="0"/>
              <a:t>Find (x</a:t>
            </a:r>
            <a:r>
              <a:rPr lang="en-US" sz="3600" baseline="-25000" dirty="0"/>
              <a:t>i</a:t>
            </a:r>
            <a:r>
              <a:rPr lang="en-US" sz="3600" dirty="0"/>
              <a:t> – x bar)</a:t>
            </a:r>
            <a:r>
              <a:rPr lang="en-US" sz="3600" baseline="30000" dirty="0"/>
              <a:t>2</a:t>
            </a:r>
            <a:r>
              <a:rPr lang="en-US" sz="3600" dirty="0"/>
              <a:t> for each data point, write them down, and add them together </a:t>
            </a:r>
          </a:p>
          <a:p>
            <a:pPr marL="514350" indent="-514350">
              <a:buAutoNum type="arabicParenR"/>
            </a:pPr>
            <a:r>
              <a:rPr lang="en-US" sz="3600" dirty="0"/>
              <a:t>Divide that sum by (n-1)</a:t>
            </a:r>
          </a:p>
          <a:p>
            <a:pPr marL="514350" indent="-514350">
              <a:buAutoNum type="arabicParenR"/>
            </a:pPr>
            <a:r>
              <a:rPr lang="en-US" sz="3600" dirty="0"/>
              <a:t>Square root</a:t>
            </a:r>
          </a:p>
          <a:p>
            <a:endParaRPr lang="en-US" sz="3600" dirty="0"/>
          </a:p>
        </p:txBody>
      </p:sp>
      <p:pic>
        <p:nvPicPr>
          <p:cNvPr id="4" name="Picture 3"/>
          <p:cNvPicPr/>
          <p:nvPr/>
        </p:nvPicPr>
        <p:blipFill>
          <a:blip r:embed="rId13" cstate="print"/>
          <a:stretch>
            <a:fillRect/>
          </a:stretch>
        </p:blipFill>
        <p:spPr>
          <a:xfrm>
            <a:off x="7379292" y="2805474"/>
            <a:ext cx="4277710" cy="3101340"/>
          </a:xfrm>
          <a:prstGeom prst="rect">
            <a:avLst/>
          </a:prstGeom>
        </p:spPr>
      </p:pic>
      <p:sp>
        <p:nvSpPr>
          <p:cNvPr id="5" name="SMARTInkShape-1653"/>
          <p:cNvSpPr/>
          <p:nvPr>
            <p:custDataLst>
              <p:tags r:id="rId1"/>
            </p:custDataLst>
          </p:nvPr>
        </p:nvSpPr>
        <p:spPr>
          <a:xfrm>
            <a:off x="2774156" y="2669977"/>
            <a:ext cx="1375173" cy="23004"/>
          </a:xfrm>
          <a:custGeom>
            <a:avLst/>
            <a:gdLst/>
            <a:ahLst/>
            <a:cxnLst/>
            <a:rect l="0" t="0" r="0" b="0"/>
            <a:pathLst>
              <a:path w="1375173" h="23004">
                <a:moveTo>
                  <a:pt x="0" y="8929"/>
                </a:moveTo>
                <a:lnTo>
                  <a:pt x="0" y="8929"/>
                </a:lnTo>
                <a:lnTo>
                  <a:pt x="41523" y="8929"/>
                </a:lnTo>
                <a:lnTo>
                  <a:pt x="81132" y="8929"/>
                </a:lnTo>
                <a:lnTo>
                  <a:pt x="117230" y="8929"/>
                </a:lnTo>
                <a:lnTo>
                  <a:pt x="161548" y="11575"/>
                </a:lnTo>
                <a:lnTo>
                  <a:pt x="196694" y="15997"/>
                </a:lnTo>
                <a:lnTo>
                  <a:pt x="239386" y="17491"/>
                </a:lnTo>
                <a:lnTo>
                  <a:pt x="283610" y="17786"/>
                </a:lnTo>
                <a:lnTo>
                  <a:pt x="319732" y="17837"/>
                </a:lnTo>
                <a:lnTo>
                  <a:pt x="360422" y="17853"/>
                </a:lnTo>
                <a:lnTo>
                  <a:pt x="398054" y="17857"/>
                </a:lnTo>
                <a:lnTo>
                  <a:pt x="434340" y="18850"/>
                </a:lnTo>
                <a:lnTo>
                  <a:pt x="471219" y="23003"/>
                </a:lnTo>
                <a:lnTo>
                  <a:pt x="512132" y="19824"/>
                </a:lnTo>
                <a:lnTo>
                  <a:pt x="549831" y="18441"/>
                </a:lnTo>
                <a:lnTo>
                  <a:pt x="586136" y="18032"/>
                </a:lnTo>
                <a:lnTo>
                  <a:pt x="622029" y="17910"/>
                </a:lnTo>
                <a:lnTo>
                  <a:pt x="657799" y="17874"/>
                </a:lnTo>
                <a:lnTo>
                  <a:pt x="693533" y="16871"/>
                </a:lnTo>
                <a:lnTo>
                  <a:pt x="729256" y="11724"/>
                </a:lnTo>
                <a:lnTo>
                  <a:pt x="764976" y="9757"/>
                </a:lnTo>
                <a:lnTo>
                  <a:pt x="800696" y="9175"/>
                </a:lnTo>
                <a:lnTo>
                  <a:pt x="835422" y="9002"/>
                </a:lnTo>
                <a:lnTo>
                  <a:pt x="876972" y="8944"/>
                </a:lnTo>
                <a:lnTo>
                  <a:pt x="911380" y="6288"/>
                </a:lnTo>
                <a:lnTo>
                  <a:pt x="946711" y="1863"/>
                </a:lnTo>
                <a:lnTo>
                  <a:pt x="989464" y="368"/>
                </a:lnTo>
                <a:lnTo>
                  <a:pt x="1032709" y="72"/>
                </a:lnTo>
                <a:lnTo>
                  <a:pt x="1070943" y="14"/>
                </a:lnTo>
                <a:lnTo>
                  <a:pt x="1107159" y="2"/>
                </a:lnTo>
                <a:lnTo>
                  <a:pt x="1142976" y="0"/>
                </a:lnTo>
                <a:lnTo>
                  <a:pt x="1182905" y="0"/>
                </a:lnTo>
                <a:lnTo>
                  <a:pt x="1226565" y="0"/>
                </a:lnTo>
                <a:lnTo>
                  <a:pt x="1269062" y="0"/>
                </a:lnTo>
                <a:lnTo>
                  <a:pt x="1310854" y="0"/>
                </a:lnTo>
                <a:lnTo>
                  <a:pt x="1353425" y="0"/>
                </a:lnTo>
                <a:lnTo>
                  <a:pt x="137517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654"/>
          <p:cNvSpPr/>
          <p:nvPr>
            <p:custDataLst>
              <p:tags r:id="rId2"/>
            </p:custDataLst>
          </p:nvPr>
        </p:nvSpPr>
        <p:spPr>
          <a:xfrm>
            <a:off x="4417879" y="2259614"/>
            <a:ext cx="151145" cy="178033"/>
          </a:xfrm>
          <a:custGeom>
            <a:avLst/>
            <a:gdLst/>
            <a:ahLst/>
            <a:cxnLst/>
            <a:rect l="0" t="0" r="0" b="0"/>
            <a:pathLst>
              <a:path w="151145" h="178033">
                <a:moveTo>
                  <a:pt x="26129" y="26386"/>
                </a:moveTo>
                <a:lnTo>
                  <a:pt x="26129" y="26386"/>
                </a:lnTo>
                <a:lnTo>
                  <a:pt x="26129" y="13084"/>
                </a:lnTo>
                <a:lnTo>
                  <a:pt x="27121" y="11565"/>
                </a:lnTo>
                <a:lnTo>
                  <a:pt x="28774" y="10552"/>
                </a:lnTo>
                <a:lnTo>
                  <a:pt x="30869" y="9877"/>
                </a:lnTo>
                <a:lnTo>
                  <a:pt x="42379" y="957"/>
                </a:lnTo>
                <a:lnTo>
                  <a:pt x="52993" y="0"/>
                </a:lnTo>
                <a:lnTo>
                  <a:pt x="92784" y="8715"/>
                </a:lnTo>
                <a:lnTo>
                  <a:pt x="129091" y="20850"/>
                </a:lnTo>
                <a:lnTo>
                  <a:pt x="133466" y="24680"/>
                </a:lnTo>
                <a:lnTo>
                  <a:pt x="138326" y="34226"/>
                </a:lnTo>
                <a:lnTo>
                  <a:pt x="141063" y="50758"/>
                </a:lnTo>
                <a:lnTo>
                  <a:pt x="137133" y="68224"/>
                </a:lnTo>
                <a:lnTo>
                  <a:pt x="124944" y="90707"/>
                </a:lnTo>
                <a:lnTo>
                  <a:pt x="108765" y="106739"/>
                </a:lnTo>
                <a:lnTo>
                  <a:pt x="72255" y="128174"/>
                </a:lnTo>
                <a:lnTo>
                  <a:pt x="30595" y="156230"/>
                </a:lnTo>
                <a:lnTo>
                  <a:pt x="0" y="177655"/>
                </a:lnTo>
                <a:lnTo>
                  <a:pt x="4276" y="178032"/>
                </a:lnTo>
                <a:lnTo>
                  <a:pt x="37229" y="169807"/>
                </a:lnTo>
                <a:lnTo>
                  <a:pt x="64118" y="168341"/>
                </a:lnTo>
                <a:lnTo>
                  <a:pt x="81625" y="162207"/>
                </a:lnTo>
                <a:lnTo>
                  <a:pt x="110592" y="160364"/>
                </a:lnTo>
                <a:lnTo>
                  <a:pt x="112203" y="159361"/>
                </a:lnTo>
                <a:lnTo>
                  <a:pt x="113278" y="157700"/>
                </a:lnTo>
                <a:lnTo>
                  <a:pt x="113994" y="155601"/>
                </a:lnTo>
                <a:lnTo>
                  <a:pt x="115463" y="154201"/>
                </a:lnTo>
                <a:lnTo>
                  <a:pt x="122989" y="151770"/>
                </a:lnTo>
                <a:lnTo>
                  <a:pt x="128691" y="151511"/>
                </a:lnTo>
                <a:lnTo>
                  <a:pt x="133889" y="148804"/>
                </a:lnTo>
                <a:lnTo>
                  <a:pt x="142070" y="142582"/>
                </a:lnTo>
                <a:lnTo>
                  <a:pt x="151144" y="1424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1655"/>
          <p:cNvSpPr/>
          <p:nvPr>
            <p:custDataLst>
              <p:tags r:id="rId3"/>
            </p:custDataLst>
          </p:nvPr>
        </p:nvSpPr>
        <p:spPr>
          <a:xfrm>
            <a:off x="8498086" y="2678906"/>
            <a:ext cx="1651993" cy="26790"/>
          </a:xfrm>
          <a:custGeom>
            <a:avLst/>
            <a:gdLst/>
            <a:ahLst/>
            <a:cxnLst/>
            <a:rect l="0" t="0" r="0" b="0"/>
            <a:pathLst>
              <a:path w="1651993" h="26790">
                <a:moveTo>
                  <a:pt x="0" y="26789"/>
                </a:moveTo>
                <a:lnTo>
                  <a:pt x="0" y="26789"/>
                </a:lnTo>
                <a:lnTo>
                  <a:pt x="43950" y="20652"/>
                </a:lnTo>
                <a:lnTo>
                  <a:pt x="81589" y="18411"/>
                </a:lnTo>
                <a:lnTo>
                  <a:pt x="111668" y="17113"/>
                </a:lnTo>
                <a:lnTo>
                  <a:pt x="144880" y="13228"/>
                </a:lnTo>
                <a:lnTo>
                  <a:pt x="182130" y="10840"/>
                </a:lnTo>
                <a:lnTo>
                  <a:pt x="221838" y="9779"/>
                </a:lnTo>
                <a:lnTo>
                  <a:pt x="262636" y="9307"/>
                </a:lnTo>
                <a:lnTo>
                  <a:pt x="303919" y="6452"/>
                </a:lnTo>
                <a:lnTo>
                  <a:pt x="345419" y="2868"/>
                </a:lnTo>
                <a:lnTo>
                  <a:pt x="387015" y="1275"/>
                </a:lnTo>
                <a:lnTo>
                  <a:pt x="428652" y="566"/>
                </a:lnTo>
                <a:lnTo>
                  <a:pt x="470309" y="252"/>
                </a:lnTo>
                <a:lnTo>
                  <a:pt x="511974" y="112"/>
                </a:lnTo>
                <a:lnTo>
                  <a:pt x="556288" y="50"/>
                </a:lnTo>
                <a:lnTo>
                  <a:pt x="579219" y="33"/>
                </a:lnTo>
                <a:lnTo>
                  <a:pt x="602442" y="22"/>
                </a:lnTo>
                <a:lnTo>
                  <a:pt x="625863" y="15"/>
                </a:lnTo>
                <a:lnTo>
                  <a:pt x="649414" y="10"/>
                </a:lnTo>
                <a:lnTo>
                  <a:pt x="672060" y="7"/>
                </a:lnTo>
                <a:lnTo>
                  <a:pt x="715742" y="3"/>
                </a:lnTo>
                <a:lnTo>
                  <a:pt x="738107" y="2"/>
                </a:lnTo>
                <a:lnTo>
                  <a:pt x="760955" y="1"/>
                </a:lnTo>
                <a:lnTo>
                  <a:pt x="784123" y="1"/>
                </a:lnTo>
                <a:lnTo>
                  <a:pt x="807506" y="1"/>
                </a:lnTo>
                <a:lnTo>
                  <a:pt x="831034" y="1"/>
                </a:lnTo>
                <a:lnTo>
                  <a:pt x="854656" y="0"/>
                </a:lnTo>
                <a:lnTo>
                  <a:pt x="878340" y="0"/>
                </a:lnTo>
                <a:lnTo>
                  <a:pt x="902068" y="0"/>
                </a:lnTo>
                <a:lnTo>
                  <a:pt x="925824" y="0"/>
                </a:lnTo>
                <a:lnTo>
                  <a:pt x="949599" y="0"/>
                </a:lnTo>
                <a:lnTo>
                  <a:pt x="973386" y="0"/>
                </a:lnTo>
                <a:lnTo>
                  <a:pt x="997182" y="0"/>
                </a:lnTo>
                <a:lnTo>
                  <a:pt x="1020983" y="0"/>
                </a:lnTo>
                <a:lnTo>
                  <a:pt x="1044788" y="0"/>
                </a:lnTo>
                <a:lnTo>
                  <a:pt x="1068596" y="0"/>
                </a:lnTo>
                <a:lnTo>
                  <a:pt x="1091412" y="992"/>
                </a:lnTo>
                <a:lnTo>
                  <a:pt x="1135286" y="4741"/>
                </a:lnTo>
                <a:lnTo>
                  <a:pt x="1177936" y="7068"/>
                </a:lnTo>
                <a:lnTo>
                  <a:pt x="1220043" y="8102"/>
                </a:lnTo>
                <a:lnTo>
                  <a:pt x="1261907" y="8562"/>
                </a:lnTo>
                <a:lnTo>
                  <a:pt x="1301021" y="8766"/>
                </a:lnTo>
                <a:lnTo>
                  <a:pt x="1339239" y="9849"/>
                </a:lnTo>
                <a:lnTo>
                  <a:pt x="1379376" y="13638"/>
                </a:lnTo>
                <a:lnTo>
                  <a:pt x="1415074" y="15984"/>
                </a:lnTo>
                <a:lnTo>
                  <a:pt x="1447477" y="17026"/>
                </a:lnTo>
                <a:lnTo>
                  <a:pt x="1478414" y="17489"/>
                </a:lnTo>
                <a:lnTo>
                  <a:pt x="1508701" y="17695"/>
                </a:lnTo>
                <a:lnTo>
                  <a:pt x="1548350" y="17811"/>
                </a:lnTo>
                <a:lnTo>
                  <a:pt x="1586888" y="17845"/>
                </a:lnTo>
                <a:lnTo>
                  <a:pt x="1651992"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656"/>
          <p:cNvSpPr/>
          <p:nvPr>
            <p:custDataLst>
              <p:tags r:id="rId4"/>
            </p:custDataLst>
          </p:nvPr>
        </p:nvSpPr>
        <p:spPr>
          <a:xfrm>
            <a:off x="1827609" y="3125391"/>
            <a:ext cx="767955" cy="89298"/>
          </a:xfrm>
          <a:custGeom>
            <a:avLst/>
            <a:gdLst/>
            <a:ahLst/>
            <a:cxnLst/>
            <a:rect l="0" t="0" r="0" b="0"/>
            <a:pathLst>
              <a:path w="767955" h="89298">
                <a:moveTo>
                  <a:pt x="0" y="89297"/>
                </a:moveTo>
                <a:lnTo>
                  <a:pt x="0" y="89297"/>
                </a:lnTo>
                <a:lnTo>
                  <a:pt x="4741" y="89297"/>
                </a:lnTo>
                <a:lnTo>
                  <a:pt x="47269" y="74065"/>
                </a:lnTo>
                <a:lnTo>
                  <a:pt x="90403" y="65085"/>
                </a:lnTo>
                <a:lnTo>
                  <a:pt x="127989" y="60625"/>
                </a:lnTo>
                <a:lnTo>
                  <a:pt x="157095" y="55718"/>
                </a:lnTo>
                <a:lnTo>
                  <a:pt x="189875" y="50230"/>
                </a:lnTo>
                <a:lnTo>
                  <a:pt x="224287" y="47129"/>
                </a:lnTo>
                <a:lnTo>
                  <a:pt x="259426" y="44759"/>
                </a:lnTo>
                <a:lnTo>
                  <a:pt x="294886" y="40398"/>
                </a:lnTo>
                <a:lnTo>
                  <a:pt x="333136" y="35152"/>
                </a:lnTo>
                <a:lnTo>
                  <a:pt x="374279" y="30506"/>
                </a:lnTo>
                <a:lnTo>
                  <a:pt x="396364" y="29267"/>
                </a:lnTo>
                <a:lnTo>
                  <a:pt x="419024" y="28441"/>
                </a:lnTo>
                <a:lnTo>
                  <a:pt x="462723" y="24877"/>
                </a:lnTo>
                <a:lnTo>
                  <a:pt x="504303" y="20978"/>
                </a:lnTo>
                <a:lnTo>
                  <a:pt x="542627" y="19245"/>
                </a:lnTo>
                <a:lnTo>
                  <a:pt x="579504" y="15829"/>
                </a:lnTo>
                <a:lnTo>
                  <a:pt x="613753" y="11996"/>
                </a:lnTo>
                <a:lnTo>
                  <a:pt x="655347" y="9838"/>
                </a:lnTo>
                <a:lnTo>
                  <a:pt x="691814" y="9198"/>
                </a:lnTo>
                <a:lnTo>
                  <a:pt x="76795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5" name="SMARTInkShape-Group594"/>
          <p:cNvGrpSpPr/>
          <p:nvPr/>
        </p:nvGrpSpPr>
        <p:grpSpPr>
          <a:xfrm>
            <a:off x="122039" y="1830586"/>
            <a:ext cx="1009044" cy="792654"/>
            <a:chOff x="122039" y="1830586"/>
            <a:chExt cx="1009044" cy="792654"/>
          </a:xfrm>
        </p:grpSpPr>
        <p:sp>
          <p:nvSpPr>
            <p:cNvPr id="9" name="SMARTInkShape-1657"/>
            <p:cNvSpPr/>
            <p:nvPr>
              <p:custDataLst>
                <p:tags r:id="rId6"/>
              </p:custDataLst>
            </p:nvPr>
          </p:nvSpPr>
          <p:spPr>
            <a:xfrm>
              <a:off x="456223" y="2357546"/>
              <a:ext cx="246247" cy="160627"/>
            </a:xfrm>
            <a:custGeom>
              <a:avLst/>
              <a:gdLst/>
              <a:ahLst/>
              <a:cxnLst/>
              <a:rect l="0" t="0" r="0" b="0"/>
              <a:pathLst>
                <a:path w="246247" h="160627">
                  <a:moveTo>
                    <a:pt x="5144" y="8821"/>
                  </a:moveTo>
                  <a:lnTo>
                    <a:pt x="5144" y="8821"/>
                  </a:lnTo>
                  <a:lnTo>
                    <a:pt x="404" y="8821"/>
                  </a:lnTo>
                  <a:lnTo>
                    <a:pt x="0" y="7829"/>
                  </a:lnTo>
                  <a:lnTo>
                    <a:pt x="2196" y="4081"/>
                  </a:lnTo>
                  <a:lnTo>
                    <a:pt x="4171" y="2684"/>
                  </a:lnTo>
                  <a:lnTo>
                    <a:pt x="9011" y="1133"/>
                  </a:lnTo>
                  <a:lnTo>
                    <a:pt x="38487" y="0"/>
                  </a:lnTo>
                  <a:lnTo>
                    <a:pt x="60664" y="4664"/>
                  </a:lnTo>
                  <a:lnTo>
                    <a:pt x="81346" y="17070"/>
                  </a:lnTo>
                  <a:lnTo>
                    <a:pt x="85711" y="23250"/>
                  </a:lnTo>
                  <a:lnTo>
                    <a:pt x="90561" y="38054"/>
                  </a:lnTo>
                  <a:lnTo>
                    <a:pt x="90071" y="51910"/>
                  </a:lnTo>
                  <a:lnTo>
                    <a:pt x="81672" y="81714"/>
                  </a:lnTo>
                  <a:lnTo>
                    <a:pt x="84135" y="98765"/>
                  </a:lnTo>
                  <a:lnTo>
                    <a:pt x="87571" y="107479"/>
                  </a:lnTo>
                  <a:lnTo>
                    <a:pt x="107263" y="122453"/>
                  </a:lnTo>
                  <a:lnTo>
                    <a:pt x="146526" y="139394"/>
                  </a:lnTo>
                  <a:lnTo>
                    <a:pt x="246246" y="1606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658"/>
            <p:cNvSpPr/>
            <p:nvPr>
              <p:custDataLst>
                <p:tags r:id="rId7"/>
              </p:custDataLst>
            </p:nvPr>
          </p:nvSpPr>
          <p:spPr>
            <a:xfrm>
              <a:off x="122039" y="2413210"/>
              <a:ext cx="267892" cy="210030"/>
            </a:xfrm>
            <a:custGeom>
              <a:avLst/>
              <a:gdLst/>
              <a:ahLst/>
              <a:cxnLst/>
              <a:rect l="0" t="0" r="0" b="0"/>
              <a:pathLst>
                <a:path w="267892" h="210030">
                  <a:moveTo>
                    <a:pt x="0" y="42454"/>
                  </a:moveTo>
                  <a:lnTo>
                    <a:pt x="0" y="42454"/>
                  </a:lnTo>
                  <a:lnTo>
                    <a:pt x="0" y="32973"/>
                  </a:lnTo>
                  <a:lnTo>
                    <a:pt x="5292" y="23027"/>
                  </a:lnTo>
                  <a:lnTo>
                    <a:pt x="14258" y="12984"/>
                  </a:lnTo>
                  <a:lnTo>
                    <a:pt x="24858" y="5213"/>
                  </a:lnTo>
                  <a:lnTo>
                    <a:pt x="56203" y="0"/>
                  </a:lnTo>
                  <a:lnTo>
                    <a:pt x="87429" y="3196"/>
                  </a:lnTo>
                  <a:lnTo>
                    <a:pt x="116525" y="13165"/>
                  </a:lnTo>
                  <a:lnTo>
                    <a:pt x="125542" y="18854"/>
                  </a:lnTo>
                  <a:lnTo>
                    <a:pt x="132856" y="32626"/>
                  </a:lnTo>
                  <a:lnTo>
                    <a:pt x="136196" y="41855"/>
                  </a:lnTo>
                  <a:lnTo>
                    <a:pt x="131969" y="65339"/>
                  </a:lnTo>
                  <a:lnTo>
                    <a:pt x="115500" y="103805"/>
                  </a:lnTo>
                  <a:lnTo>
                    <a:pt x="95407" y="137692"/>
                  </a:lnTo>
                  <a:lnTo>
                    <a:pt x="61951" y="175809"/>
                  </a:lnTo>
                  <a:lnTo>
                    <a:pt x="41929" y="197743"/>
                  </a:lnTo>
                  <a:lnTo>
                    <a:pt x="38479" y="205068"/>
                  </a:lnTo>
                  <a:lnTo>
                    <a:pt x="38551" y="207418"/>
                  </a:lnTo>
                  <a:lnTo>
                    <a:pt x="39591" y="208985"/>
                  </a:lnTo>
                  <a:lnTo>
                    <a:pt x="41277" y="210029"/>
                  </a:lnTo>
                  <a:lnTo>
                    <a:pt x="78637" y="202130"/>
                  </a:lnTo>
                  <a:lnTo>
                    <a:pt x="122910" y="191073"/>
                  </a:lnTo>
                  <a:lnTo>
                    <a:pt x="152523" y="187882"/>
                  </a:lnTo>
                  <a:lnTo>
                    <a:pt x="188835" y="186463"/>
                  </a:lnTo>
                  <a:lnTo>
                    <a:pt x="267891" y="1853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659"/>
            <p:cNvSpPr/>
            <p:nvPr>
              <p:custDataLst>
                <p:tags r:id="rId8"/>
              </p:custDataLst>
            </p:nvPr>
          </p:nvSpPr>
          <p:spPr>
            <a:xfrm>
              <a:off x="919604" y="1830586"/>
              <a:ext cx="211479" cy="357188"/>
            </a:xfrm>
            <a:custGeom>
              <a:avLst/>
              <a:gdLst/>
              <a:ahLst/>
              <a:cxnLst/>
              <a:rect l="0" t="0" r="0" b="0"/>
              <a:pathLst>
                <a:path w="211479" h="357188">
                  <a:moveTo>
                    <a:pt x="166841" y="0"/>
                  </a:moveTo>
                  <a:lnTo>
                    <a:pt x="166841" y="0"/>
                  </a:lnTo>
                  <a:lnTo>
                    <a:pt x="141110" y="0"/>
                  </a:lnTo>
                  <a:lnTo>
                    <a:pt x="99435" y="13266"/>
                  </a:lnTo>
                  <a:lnTo>
                    <a:pt x="60481" y="29115"/>
                  </a:lnTo>
                  <a:lnTo>
                    <a:pt x="17126" y="49732"/>
                  </a:lnTo>
                  <a:lnTo>
                    <a:pt x="6705" y="56168"/>
                  </a:lnTo>
                  <a:lnTo>
                    <a:pt x="1412" y="62336"/>
                  </a:lnTo>
                  <a:lnTo>
                    <a:pt x="0" y="65370"/>
                  </a:lnTo>
                  <a:lnTo>
                    <a:pt x="1044" y="67392"/>
                  </a:lnTo>
                  <a:lnTo>
                    <a:pt x="3724" y="68741"/>
                  </a:lnTo>
                  <a:lnTo>
                    <a:pt x="48200" y="71082"/>
                  </a:lnTo>
                  <a:lnTo>
                    <a:pt x="92841" y="68721"/>
                  </a:lnTo>
                  <a:lnTo>
                    <a:pt x="135357" y="58995"/>
                  </a:lnTo>
                  <a:lnTo>
                    <a:pt x="178996" y="47519"/>
                  </a:lnTo>
                  <a:lnTo>
                    <a:pt x="200257" y="35698"/>
                  </a:lnTo>
                  <a:lnTo>
                    <a:pt x="209271" y="28549"/>
                  </a:lnTo>
                  <a:lnTo>
                    <a:pt x="210011" y="28954"/>
                  </a:lnTo>
                  <a:lnTo>
                    <a:pt x="210832" y="32051"/>
                  </a:lnTo>
                  <a:lnTo>
                    <a:pt x="211451" y="67970"/>
                  </a:lnTo>
                  <a:lnTo>
                    <a:pt x="211478" y="108444"/>
                  </a:lnTo>
                  <a:lnTo>
                    <a:pt x="210494" y="143587"/>
                  </a:lnTo>
                  <a:lnTo>
                    <a:pt x="206748" y="173949"/>
                  </a:lnTo>
                  <a:lnTo>
                    <a:pt x="201776" y="207287"/>
                  </a:lnTo>
                  <a:lnTo>
                    <a:pt x="197250" y="240956"/>
                  </a:lnTo>
                  <a:lnTo>
                    <a:pt x="195239" y="272456"/>
                  </a:lnTo>
                  <a:lnTo>
                    <a:pt x="189367" y="308600"/>
                  </a:lnTo>
                  <a:lnTo>
                    <a:pt x="175771"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1660"/>
            <p:cNvSpPr/>
            <p:nvPr>
              <p:custDataLst>
                <p:tags r:id="rId9"/>
              </p:custDataLst>
            </p:nvPr>
          </p:nvSpPr>
          <p:spPr>
            <a:xfrm>
              <a:off x="617520" y="1919992"/>
              <a:ext cx="281403" cy="238375"/>
            </a:xfrm>
            <a:custGeom>
              <a:avLst/>
              <a:gdLst/>
              <a:ahLst/>
              <a:cxnLst/>
              <a:rect l="0" t="0" r="0" b="0"/>
              <a:pathLst>
                <a:path w="281403" h="238375">
                  <a:moveTo>
                    <a:pt x="201035" y="8821"/>
                  </a:moveTo>
                  <a:lnTo>
                    <a:pt x="201035" y="8821"/>
                  </a:lnTo>
                  <a:lnTo>
                    <a:pt x="201035" y="1132"/>
                  </a:lnTo>
                  <a:lnTo>
                    <a:pt x="200043" y="718"/>
                  </a:lnTo>
                  <a:lnTo>
                    <a:pt x="174384" y="0"/>
                  </a:lnTo>
                  <a:lnTo>
                    <a:pt x="138554" y="7041"/>
                  </a:lnTo>
                  <a:lnTo>
                    <a:pt x="100168" y="17987"/>
                  </a:lnTo>
                  <a:lnTo>
                    <a:pt x="59402" y="29703"/>
                  </a:lnTo>
                  <a:lnTo>
                    <a:pt x="22686" y="49693"/>
                  </a:lnTo>
                  <a:lnTo>
                    <a:pt x="4691" y="64689"/>
                  </a:lnTo>
                  <a:lnTo>
                    <a:pt x="686" y="71863"/>
                  </a:lnTo>
                  <a:lnTo>
                    <a:pt x="0" y="78630"/>
                  </a:lnTo>
                  <a:lnTo>
                    <a:pt x="1527" y="85126"/>
                  </a:lnTo>
                  <a:lnTo>
                    <a:pt x="13807" y="97635"/>
                  </a:lnTo>
                  <a:lnTo>
                    <a:pt x="49289" y="117094"/>
                  </a:lnTo>
                  <a:lnTo>
                    <a:pt x="85517" y="127332"/>
                  </a:lnTo>
                  <a:lnTo>
                    <a:pt x="122931" y="141390"/>
                  </a:lnTo>
                  <a:lnTo>
                    <a:pt x="159151" y="153382"/>
                  </a:lnTo>
                  <a:lnTo>
                    <a:pt x="198825" y="172460"/>
                  </a:lnTo>
                  <a:lnTo>
                    <a:pt x="219342" y="184527"/>
                  </a:lnTo>
                  <a:lnTo>
                    <a:pt x="228353" y="194730"/>
                  </a:lnTo>
                  <a:lnTo>
                    <a:pt x="229169" y="201221"/>
                  </a:lnTo>
                  <a:lnTo>
                    <a:pt x="224784" y="216371"/>
                  </a:lnTo>
                  <a:lnTo>
                    <a:pt x="213574" y="227734"/>
                  </a:lnTo>
                  <a:lnTo>
                    <a:pt x="206418" y="232154"/>
                  </a:lnTo>
                  <a:lnTo>
                    <a:pt x="167903" y="238374"/>
                  </a:lnTo>
                  <a:lnTo>
                    <a:pt x="128269" y="235476"/>
                  </a:lnTo>
                  <a:lnTo>
                    <a:pt x="118790" y="231362"/>
                  </a:lnTo>
                  <a:lnTo>
                    <a:pt x="105612" y="218853"/>
                  </a:lnTo>
                  <a:lnTo>
                    <a:pt x="102693" y="212342"/>
                  </a:lnTo>
                  <a:lnTo>
                    <a:pt x="102095" y="199816"/>
                  </a:lnTo>
                  <a:lnTo>
                    <a:pt x="107337" y="176868"/>
                  </a:lnTo>
                  <a:lnTo>
                    <a:pt x="117720" y="162552"/>
                  </a:lnTo>
                  <a:lnTo>
                    <a:pt x="156182" y="123984"/>
                  </a:lnTo>
                  <a:lnTo>
                    <a:pt x="178264" y="98836"/>
                  </a:lnTo>
                  <a:lnTo>
                    <a:pt x="217630" y="72058"/>
                  </a:lnTo>
                  <a:lnTo>
                    <a:pt x="256247" y="42651"/>
                  </a:lnTo>
                  <a:lnTo>
                    <a:pt x="281402" y="26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661"/>
            <p:cNvSpPr/>
            <p:nvPr>
              <p:custDataLst>
                <p:tags r:id="rId10"/>
              </p:custDataLst>
            </p:nvPr>
          </p:nvSpPr>
          <p:spPr>
            <a:xfrm>
              <a:off x="409054" y="1964531"/>
              <a:ext cx="211947" cy="218871"/>
            </a:xfrm>
            <a:custGeom>
              <a:avLst/>
              <a:gdLst/>
              <a:ahLst/>
              <a:cxnLst/>
              <a:rect l="0" t="0" r="0" b="0"/>
              <a:pathLst>
                <a:path w="211947" h="218871">
                  <a:moveTo>
                    <a:pt x="70173" y="0"/>
                  </a:moveTo>
                  <a:lnTo>
                    <a:pt x="70173" y="0"/>
                  </a:lnTo>
                  <a:lnTo>
                    <a:pt x="27673" y="42499"/>
                  </a:lnTo>
                  <a:lnTo>
                    <a:pt x="11654" y="72777"/>
                  </a:lnTo>
                  <a:lnTo>
                    <a:pt x="3004" y="100608"/>
                  </a:lnTo>
                  <a:lnTo>
                    <a:pt x="0" y="136415"/>
                  </a:lnTo>
                  <a:lnTo>
                    <a:pt x="1631" y="173092"/>
                  </a:lnTo>
                  <a:lnTo>
                    <a:pt x="6967" y="193016"/>
                  </a:lnTo>
                  <a:lnTo>
                    <a:pt x="15954" y="208485"/>
                  </a:lnTo>
                  <a:lnTo>
                    <a:pt x="26562" y="216684"/>
                  </a:lnTo>
                  <a:lnTo>
                    <a:pt x="32169" y="218870"/>
                  </a:lnTo>
                  <a:lnTo>
                    <a:pt x="63763" y="212466"/>
                  </a:lnTo>
                  <a:lnTo>
                    <a:pt x="105617" y="191532"/>
                  </a:lnTo>
                  <a:lnTo>
                    <a:pt x="148428" y="162408"/>
                  </a:lnTo>
                  <a:lnTo>
                    <a:pt x="187781" y="130197"/>
                  </a:lnTo>
                  <a:lnTo>
                    <a:pt x="200495" y="114420"/>
                  </a:lnTo>
                  <a:lnTo>
                    <a:pt x="207469" y="92195"/>
                  </a:lnTo>
                  <a:lnTo>
                    <a:pt x="211946" y="51725"/>
                  </a:lnTo>
                  <a:lnTo>
                    <a:pt x="207266" y="37541"/>
                  </a:lnTo>
                  <a:lnTo>
                    <a:pt x="198572" y="25615"/>
                  </a:lnTo>
                  <a:lnTo>
                    <a:pt x="188093" y="17007"/>
                  </a:lnTo>
                  <a:lnTo>
                    <a:pt x="156816" y="6583"/>
                  </a:lnTo>
                  <a:lnTo>
                    <a:pt x="120870" y="6691"/>
                  </a:lnTo>
                  <a:lnTo>
                    <a:pt x="88032"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662"/>
            <p:cNvSpPr/>
            <p:nvPr>
              <p:custDataLst>
                <p:tags r:id="rId11"/>
              </p:custDataLst>
            </p:nvPr>
          </p:nvSpPr>
          <p:spPr>
            <a:xfrm>
              <a:off x="286825" y="1946672"/>
              <a:ext cx="49528" cy="366118"/>
            </a:xfrm>
            <a:custGeom>
              <a:avLst/>
              <a:gdLst/>
              <a:ahLst/>
              <a:cxnLst/>
              <a:rect l="0" t="0" r="0" b="0"/>
              <a:pathLst>
                <a:path w="49528" h="366118">
                  <a:moveTo>
                    <a:pt x="49527" y="0"/>
                  </a:moveTo>
                  <a:lnTo>
                    <a:pt x="49527" y="0"/>
                  </a:lnTo>
                  <a:lnTo>
                    <a:pt x="37098" y="0"/>
                  </a:lnTo>
                  <a:lnTo>
                    <a:pt x="31435" y="2646"/>
                  </a:lnTo>
                  <a:lnTo>
                    <a:pt x="28536" y="4740"/>
                  </a:lnTo>
                  <a:lnTo>
                    <a:pt x="26603" y="8121"/>
                  </a:lnTo>
                  <a:lnTo>
                    <a:pt x="24456" y="17169"/>
                  </a:lnTo>
                  <a:lnTo>
                    <a:pt x="23077" y="58550"/>
                  </a:lnTo>
                  <a:lnTo>
                    <a:pt x="20159" y="97445"/>
                  </a:lnTo>
                  <a:lnTo>
                    <a:pt x="15062" y="138531"/>
                  </a:lnTo>
                  <a:lnTo>
                    <a:pt x="7919" y="178728"/>
                  </a:lnTo>
                  <a:lnTo>
                    <a:pt x="2833" y="221211"/>
                  </a:lnTo>
                  <a:lnTo>
                    <a:pt x="0" y="240199"/>
                  </a:lnTo>
                  <a:lnTo>
                    <a:pt x="3621" y="276642"/>
                  </a:lnTo>
                  <a:lnTo>
                    <a:pt x="9370" y="317244"/>
                  </a:lnTo>
                  <a:lnTo>
                    <a:pt x="22738" y="3661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 name="SMARTInkShape-1663"/>
          <p:cNvSpPr/>
          <p:nvPr>
            <p:custDataLst>
              <p:tags r:id="rId5"/>
            </p:custDataLst>
          </p:nvPr>
        </p:nvSpPr>
        <p:spPr>
          <a:xfrm>
            <a:off x="5381625" y="3769604"/>
            <a:ext cx="535782" cy="25514"/>
          </a:xfrm>
          <a:custGeom>
            <a:avLst/>
            <a:gdLst/>
            <a:ahLst/>
            <a:cxnLst/>
            <a:rect l="0" t="0" r="0" b="0"/>
            <a:pathLst>
              <a:path w="535782" h="25514">
                <a:moveTo>
                  <a:pt x="0" y="25513"/>
                </a:moveTo>
                <a:lnTo>
                  <a:pt x="0" y="25513"/>
                </a:lnTo>
                <a:lnTo>
                  <a:pt x="17651" y="22867"/>
                </a:lnTo>
                <a:lnTo>
                  <a:pt x="53537" y="17825"/>
                </a:lnTo>
                <a:lnTo>
                  <a:pt x="90281" y="10692"/>
                </a:lnTo>
                <a:lnTo>
                  <a:pt x="124205" y="8554"/>
                </a:lnTo>
                <a:lnTo>
                  <a:pt x="164242" y="6928"/>
                </a:lnTo>
                <a:lnTo>
                  <a:pt x="203666" y="1596"/>
                </a:lnTo>
                <a:lnTo>
                  <a:pt x="235377" y="0"/>
                </a:lnTo>
                <a:lnTo>
                  <a:pt x="266670" y="1937"/>
                </a:lnTo>
                <a:lnTo>
                  <a:pt x="297114" y="5113"/>
                </a:lnTo>
                <a:lnTo>
                  <a:pt x="327181" y="6524"/>
                </a:lnTo>
                <a:lnTo>
                  <a:pt x="357081" y="7152"/>
                </a:lnTo>
                <a:lnTo>
                  <a:pt x="399158" y="7505"/>
                </a:lnTo>
                <a:lnTo>
                  <a:pt x="436761" y="7610"/>
                </a:lnTo>
                <a:lnTo>
                  <a:pt x="480282" y="12385"/>
                </a:lnTo>
                <a:lnTo>
                  <a:pt x="535781" y="165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128889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HIGHLIGHTER" val="false"/>
</p:tagLst>
</file>

<file path=ppt/tags/tag18.xml><?xml version="1.0" encoding="utf-8"?>
<p:tagLst xmlns:a="http://schemas.openxmlformats.org/drawingml/2006/main" xmlns:r="http://schemas.openxmlformats.org/officeDocument/2006/relationships" xmlns:p="http://schemas.openxmlformats.org/presentationml/2006/main">
  <p:tag name="HIGHLIGHTER" val="false"/>
</p:tagLst>
</file>

<file path=ppt/tags/tag19.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20.xml><?xml version="1.0" encoding="utf-8"?>
<p:tagLst xmlns:a="http://schemas.openxmlformats.org/drawingml/2006/main" xmlns:r="http://schemas.openxmlformats.org/officeDocument/2006/relationships" xmlns:p="http://schemas.openxmlformats.org/presentationml/2006/main">
  <p:tag name="HIGHLIGHTER" val="false"/>
</p:tagLst>
</file>

<file path=ppt/tags/tag21.xml><?xml version="1.0" encoding="utf-8"?>
<p:tagLst xmlns:a="http://schemas.openxmlformats.org/drawingml/2006/main" xmlns:r="http://schemas.openxmlformats.org/officeDocument/2006/relationships" xmlns:p="http://schemas.openxmlformats.org/presentationml/2006/main">
  <p:tag name="HIGHLIGHTER" val="false"/>
</p:tagLst>
</file>

<file path=ppt/tags/tag22.xml><?xml version="1.0" encoding="utf-8"?>
<p:tagLst xmlns:a="http://schemas.openxmlformats.org/drawingml/2006/main" xmlns:r="http://schemas.openxmlformats.org/officeDocument/2006/relationships" xmlns:p="http://schemas.openxmlformats.org/presentationml/2006/main">
  <p:tag name="HIGHLIGHTER" val="false"/>
</p:tagLst>
</file>

<file path=ppt/tags/tag23.xml><?xml version="1.0" encoding="utf-8"?>
<p:tagLst xmlns:a="http://schemas.openxmlformats.org/drawingml/2006/main" xmlns:r="http://schemas.openxmlformats.org/officeDocument/2006/relationships" xmlns:p="http://schemas.openxmlformats.org/presentationml/2006/main">
  <p:tag name="HIGHLIGHTER" val="false"/>
</p:tagLst>
</file>

<file path=ppt/tags/tag24.xml><?xml version="1.0" encoding="utf-8"?>
<p:tagLst xmlns:a="http://schemas.openxmlformats.org/drawingml/2006/main" xmlns:r="http://schemas.openxmlformats.org/officeDocument/2006/relationships" xmlns:p="http://schemas.openxmlformats.org/presentationml/2006/main">
  <p:tag name="HIGHLIGHTER" val="false"/>
</p:tagLst>
</file>

<file path=ppt/tags/tag25.xml><?xml version="1.0" encoding="utf-8"?>
<p:tagLst xmlns:a="http://schemas.openxmlformats.org/drawingml/2006/main" xmlns:r="http://schemas.openxmlformats.org/officeDocument/2006/relationships" xmlns:p="http://schemas.openxmlformats.org/presentationml/2006/main">
  <p:tag name="HIGHLIGHTER" val="false"/>
</p:tagLst>
</file>

<file path=ppt/tags/tag26.xml><?xml version="1.0" encoding="utf-8"?>
<p:tagLst xmlns:a="http://schemas.openxmlformats.org/drawingml/2006/main" xmlns:r="http://schemas.openxmlformats.org/officeDocument/2006/relationships" xmlns:p="http://schemas.openxmlformats.org/presentationml/2006/main">
  <p:tag name="HIGHLIGHTER" val="false"/>
</p:tagLst>
</file>

<file path=ppt/tags/tag27.xml><?xml version="1.0" encoding="utf-8"?>
<p:tagLst xmlns:a="http://schemas.openxmlformats.org/drawingml/2006/main" xmlns:r="http://schemas.openxmlformats.org/officeDocument/2006/relationships" xmlns:p="http://schemas.openxmlformats.org/presentationml/2006/main">
  <p:tag name="HIGHLIGHTER" val="false"/>
</p:tagLst>
</file>

<file path=ppt/tags/tag28.xml><?xml version="1.0" encoding="utf-8"?>
<p:tagLst xmlns:a="http://schemas.openxmlformats.org/drawingml/2006/main" xmlns:r="http://schemas.openxmlformats.org/officeDocument/2006/relationships" xmlns:p="http://schemas.openxmlformats.org/presentationml/2006/main">
  <p:tag name="HIGHLIGHTER" val="false"/>
</p:tagLst>
</file>

<file path=ppt/tags/tag29.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30.xml><?xml version="1.0" encoding="utf-8"?>
<p:tagLst xmlns:a="http://schemas.openxmlformats.org/drawingml/2006/main" xmlns:r="http://schemas.openxmlformats.org/officeDocument/2006/relationships" xmlns:p="http://schemas.openxmlformats.org/presentationml/2006/main">
  <p:tag name="HIGHLIGHTER" val="false"/>
</p:tagLst>
</file>

<file path=ppt/tags/tag31.xml><?xml version="1.0" encoding="utf-8"?>
<p:tagLst xmlns:a="http://schemas.openxmlformats.org/drawingml/2006/main" xmlns:r="http://schemas.openxmlformats.org/officeDocument/2006/relationships" xmlns:p="http://schemas.openxmlformats.org/presentationml/2006/main">
  <p:tag name="HIGHLIGHTER" val="false"/>
</p:tagLst>
</file>

<file path=ppt/tags/tag32.xml><?xml version="1.0" encoding="utf-8"?>
<p:tagLst xmlns:a="http://schemas.openxmlformats.org/drawingml/2006/main" xmlns:r="http://schemas.openxmlformats.org/officeDocument/2006/relationships" xmlns:p="http://schemas.openxmlformats.org/presentationml/2006/main">
  <p:tag name="HIGHLIGHTER" val="false"/>
</p:tagLst>
</file>

<file path=ppt/tags/tag33.xml><?xml version="1.0" encoding="utf-8"?>
<p:tagLst xmlns:a="http://schemas.openxmlformats.org/drawingml/2006/main" xmlns:r="http://schemas.openxmlformats.org/officeDocument/2006/relationships" xmlns:p="http://schemas.openxmlformats.org/presentationml/2006/main">
  <p:tag name="HIGHLIGHTER" val="false"/>
</p:tagLst>
</file>

<file path=ppt/tags/tag34.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411</TotalTime>
  <Words>636</Words>
  <Application>Microsoft Office PowerPoint</Application>
  <PresentationFormat>Widescreen</PresentationFormat>
  <Paragraphs>74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Cambria Math</vt:lpstr>
      <vt:lpstr>Retrospect</vt:lpstr>
      <vt:lpstr>Standard Deviation &amp; Standard Error</vt:lpstr>
      <vt:lpstr>NULL HYPOTHESIS</vt:lpstr>
      <vt:lpstr>Alternate Hypothesis</vt:lpstr>
      <vt:lpstr>WHAT IS THE MEAN?</vt:lpstr>
      <vt:lpstr>Moral of the story?</vt:lpstr>
      <vt:lpstr>Why calculate the mean?</vt:lpstr>
      <vt:lpstr>Calculate the mean</vt:lpstr>
      <vt:lpstr>Standard Deviation</vt:lpstr>
      <vt:lpstr>Standard Deviation Step-by-Step</vt:lpstr>
      <vt:lpstr>Standard Deviation Sample Calculation</vt:lpstr>
      <vt:lpstr>Standard Error</vt:lpstr>
      <vt:lpstr>Standard Error Tips</vt:lpstr>
      <vt:lpstr>Standard Error Sample Calculation</vt:lpstr>
      <vt:lpstr>95% Confidence Limit</vt:lpstr>
      <vt:lpstr>95% C.L. Sample Calculation</vt:lpstr>
      <vt:lpstr>Graphing Means with Error Bars </vt:lpstr>
      <vt:lpstr>Interpreting Error Bars when Comparing Two Means</vt:lpstr>
      <vt:lpstr>Interpreting Error Bars when Comparing Two Means (continued)</vt:lpstr>
      <vt:lpstr>For your graph</vt:lpstr>
    </vt:vector>
  </TitlesOfParts>
  <Company>Prince William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Deviation &amp; Standard Error</dc:title>
  <dc:creator>Olivia Jensen</dc:creator>
  <cp:lastModifiedBy>Olivia Jensen</cp:lastModifiedBy>
  <cp:revision>3</cp:revision>
  <dcterms:created xsi:type="dcterms:W3CDTF">2019-01-17T14:57:47Z</dcterms:created>
  <dcterms:modified xsi:type="dcterms:W3CDTF">2019-01-18T01:17:55Z</dcterms:modified>
</cp:coreProperties>
</file>