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sldIdLst>
    <p:sldId id="256" r:id="rId2"/>
    <p:sldId id="258" r:id="rId3"/>
    <p:sldId id="259" r:id="rId4"/>
    <p:sldId id="261" r:id="rId5"/>
    <p:sldId id="260" r:id="rId6"/>
    <p:sldId id="262" r:id="rId7"/>
    <p:sldId id="264" r:id="rId8"/>
    <p:sldId id="263" r:id="rId9"/>
    <p:sldId id="265" r:id="rId10"/>
    <p:sldId id="266" r:id="rId11"/>
    <p:sldId id="267"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4660"/>
  </p:normalViewPr>
  <p:slideViewPr>
    <p:cSldViewPr snapToGrid="0">
      <p:cViewPr varScale="1">
        <p:scale>
          <a:sx n="66" d="100"/>
          <a:sy n="66" d="100"/>
        </p:scale>
        <p:origin x="8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D7EB03-E9A3-40A5-A7DD-4C9DA7132DEA}"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493BA1A9-B20C-4CE6-B2A3-AF94DF4BF2F0}">
      <dgm:prSet custT="1"/>
      <dgm:spPr/>
      <dgm:t>
        <a:bodyPr/>
        <a:lstStyle/>
        <a:p>
          <a:r>
            <a:rPr lang="en-US" sz="2400"/>
            <a:t>We calculate the mean from a set of data. </a:t>
          </a:r>
        </a:p>
      </dgm:t>
    </dgm:pt>
    <dgm:pt modelId="{1F9BF218-0BE5-43A0-97B3-64101FFB3DF7}" type="parTrans" cxnId="{4D40022F-AACD-4C16-B249-8C94A3C2491B}">
      <dgm:prSet/>
      <dgm:spPr/>
      <dgm:t>
        <a:bodyPr/>
        <a:lstStyle/>
        <a:p>
          <a:endParaRPr lang="en-US"/>
        </a:p>
      </dgm:t>
    </dgm:pt>
    <dgm:pt modelId="{0EEF119B-8BA8-4626-9B7B-20DD342C869F}" type="sibTrans" cxnId="{4D40022F-AACD-4C16-B249-8C94A3C2491B}">
      <dgm:prSet/>
      <dgm:spPr/>
      <dgm:t>
        <a:bodyPr/>
        <a:lstStyle/>
        <a:p>
          <a:endParaRPr lang="en-US"/>
        </a:p>
      </dgm:t>
    </dgm:pt>
    <dgm:pt modelId="{37390008-0012-470F-95C4-DFE0786B9806}">
      <dgm:prSet custT="1"/>
      <dgm:spPr/>
      <dgm:t>
        <a:bodyPr/>
        <a:lstStyle/>
        <a:p>
          <a:r>
            <a:rPr lang="en-US" sz="2400" dirty="0"/>
            <a:t>In experiments, we are trying to measure the effect of an independent variable. </a:t>
          </a:r>
        </a:p>
      </dgm:t>
    </dgm:pt>
    <dgm:pt modelId="{E0EC863A-E6DE-4CE6-A03B-3780AA1971E5}" type="parTrans" cxnId="{1376D63A-DE70-4D7B-B574-BCEA07882F82}">
      <dgm:prSet/>
      <dgm:spPr/>
      <dgm:t>
        <a:bodyPr/>
        <a:lstStyle/>
        <a:p>
          <a:endParaRPr lang="en-US"/>
        </a:p>
      </dgm:t>
    </dgm:pt>
    <dgm:pt modelId="{B72964BC-9ABA-46E2-9739-55576E1D4850}" type="sibTrans" cxnId="{1376D63A-DE70-4D7B-B574-BCEA07882F82}">
      <dgm:prSet/>
      <dgm:spPr/>
      <dgm:t>
        <a:bodyPr/>
        <a:lstStyle/>
        <a:p>
          <a:endParaRPr lang="en-US"/>
        </a:p>
      </dgm:t>
    </dgm:pt>
    <dgm:pt modelId="{DFE16E07-4532-464D-A1E3-916602F07AD2}">
      <dgm:prSet custT="1"/>
      <dgm:spPr/>
      <dgm:t>
        <a:bodyPr/>
        <a:lstStyle/>
        <a:p>
          <a:r>
            <a:rPr lang="en-US" sz="2400" dirty="0"/>
            <a:t>Since the effect is measurable (quantitative), that means our data will have a range of numbers. </a:t>
          </a:r>
        </a:p>
      </dgm:t>
    </dgm:pt>
    <dgm:pt modelId="{48887B8F-716D-4157-A981-3CB1344E6E83}" type="parTrans" cxnId="{D591F2CC-83A4-4637-BA02-22C1D764B241}">
      <dgm:prSet/>
      <dgm:spPr/>
      <dgm:t>
        <a:bodyPr/>
        <a:lstStyle/>
        <a:p>
          <a:endParaRPr lang="en-US"/>
        </a:p>
      </dgm:t>
    </dgm:pt>
    <dgm:pt modelId="{C3C99B0F-83D9-4A05-8379-CC0249622EBC}" type="sibTrans" cxnId="{D591F2CC-83A4-4637-BA02-22C1D764B241}">
      <dgm:prSet/>
      <dgm:spPr/>
      <dgm:t>
        <a:bodyPr/>
        <a:lstStyle/>
        <a:p>
          <a:endParaRPr lang="en-US"/>
        </a:p>
      </dgm:t>
    </dgm:pt>
    <dgm:pt modelId="{8AAEF24B-294B-43A6-B318-2A041B07500A}">
      <dgm:prSet custT="1"/>
      <dgm:spPr/>
      <dgm:t>
        <a:bodyPr/>
        <a:lstStyle/>
        <a:p>
          <a:r>
            <a:rPr lang="en-US" sz="2400" dirty="0"/>
            <a:t>According to those numbers, we can figure out the most “normal” or common response to the variable. </a:t>
          </a:r>
        </a:p>
      </dgm:t>
    </dgm:pt>
    <dgm:pt modelId="{2CD18AE2-331D-455D-9103-BE8C77214325}" type="parTrans" cxnId="{22162C00-36FB-4F3A-A725-3596CD2649D3}">
      <dgm:prSet/>
      <dgm:spPr/>
      <dgm:t>
        <a:bodyPr/>
        <a:lstStyle/>
        <a:p>
          <a:endParaRPr lang="en-US"/>
        </a:p>
      </dgm:t>
    </dgm:pt>
    <dgm:pt modelId="{61058E13-FCF2-4132-9EC0-197131BA3CFD}" type="sibTrans" cxnId="{22162C00-36FB-4F3A-A725-3596CD2649D3}">
      <dgm:prSet/>
      <dgm:spPr/>
      <dgm:t>
        <a:bodyPr/>
        <a:lstStyle/>
        <a:p>
          <a:endParaRPr lang="en-US"/>
        </a:p>
      </dgm:t>
    </dgm:pt>
    <dgm:pt modelId="{089E2ABE-EFEC-4FEE-BC03-CEA7C80D7624}">
      <dgm:prSet custT="1"/>
      <dgm:spPr/>
      <dgm:t>
        <a:bodyPr/>
        <a:lstStyle/>
        <a:p>
          <a:r>
            <a:rPr lang="en-US" sz="2400" dirty="0"/>
            <a:t>It’s much easier to identify one number from a massive set as a reference point than to take every single number into account every time you discuss or analyze the data.</a:t>
          </a:r>
        </a:p>
      </dgm:t>
    </dgm:pt>
    <dgm:pt modelId="{C413A59D-0893-4FAB-BBDA-C1CD93FECB79}" type="parTrans" cxnId="{977DCC50-5F63-4801-8EEC-FA5B1C96B43A}">
      <dgm:prSet/>
      <dgm:spPr/>
      <dgm:t>
        <a:bodyPr/>
        <a:lstStyle/>
        <a:p>
          <a:endParaRPr lang="en-US"/>
        </a:p>
      </dgm:t>
    </dgm:pt>
    <dgm:pt modelId="{35D32DCB-88F0-4E15-9C48-BE1F09C88824}" type="sibTrans" cxnId="{977DCC50-5F63-4801-8EEC-FA5B1C96B43A}">
      <dgm:prSet/>
      <dgm:spPr/>
      <dgm:t>
        <a:bodyPr/>
        <a:lstStyle/>
        <a:p>
          <a:endParaRPr lang="en-US"/>
        </a:p>
      </dgm:t>
    </dgm:pt>
    <dgm:pt modelId="{E82C225B-9EC8-43CF-9A9B-DB0E91174758}" type="pres">
      <dgm:prSet presAssocID="{D9D7EB03-E9A3-40A5-A7DD-4C9DA7132DEA}" presName="linear" presStyleCnt="0">
        <dgm:presLayoutVars>
          <dgm:animLvl val="lvl"/>
          <dgm:resizeHandles val="exact"/>
        </dgm:presLayoutVars>
      </dgm:prSet>
      <dgm:spPr/>
      <dgm:t>
        <a:bodyPr/>
        <a:lstStyle/>
        <a:p>
          <a:endParaRPr lang="en-US"/>
        </a:p>
      </dgm:t>
    </dgm:pt>
    <dgm:pt modelId="{9BA7C904-0B85-4467-A1BD-4CF1DCB4A8F8}" type="pres">
      <dgm:prSet presAssocID="{493BA1A9-B20C-4CE6-B2A3-AF94DF4BF2F0}" presName="parentText" presStyleLbl="node1" presStyleIdx="0" presStyleCnt="5" custScaleY="55369" custLinFactY="-38523" custLinFactNeighborX="51" custLinFactNeighborY="-100000">
        <dgm:presLayoutVars>
          <dgm:chMax val="0"/>
          <dgm:bulletEnabled val="1"/>
        </dgm:presLayoutVars>
      </dgm:prSet>
      <dgm:spPr/>
      <dgm:t>
        <a:bodyPr/>
        <a:lstStyle/>
        <a:p>
          <a:endParaRPr lang="en-US"/>
        </a:p>
      </dgm:t>
    </dgm:pt>
    <dgm:pt modelId="{8346BE8F-C67E-4C5D-BA68-CFC8BE1A2672}" type="pres">
      <dgm:prSet presAssocID="{0EEF119B-8BA8-4626-9B7B-20DD342C869F}" presName="spacer" presStyleCnt="0"/>
      <dgm:spPr/>
    </dgm:pt>
    <dgm:pt modelId="{340E67D4-FF34-4B34-B8D5-07D5776F0A1C}" type="pres">
      <dgm:prSet presAssocID="{37390008-0012-470F-95C4-DFE0786B9806}" presName="parentText" presStyleLbl="node1" presStyleIdx="1" presStyleCnt="5" custScaleY="78081" custLinFactY="-37592" custLinFactNeighborX="51" custLinFactNeighborY="-100000">
        <dgm:presLayoutVars>
          <dgm:chMax val="0"/>
          <dgm:bulletEnabled val="1"/>
        </dgm:presLayoutVars>
      </dgm:prSet>
      <dgm:spPr/>
      <dgm:t>
        <a:bodyPr/>
        <a:lstStyle/>
        <a:p>
          <a:endParaRPr lang="en-US"/>
        </a:p>
      </dgm:t>
    </dgm:pt>
    <dgm:pt modelId="{941535B1-AB10-4238-A3D5-54444136C0DD}" type="pres">
      <dgm:prSet presAssocID="{B72964BC-9ABA-46E2-9739-55576E1D4850}" presName="spacer" presStyleCnt="0"/>
      <dgm:spPr/>
    </dgm:pt>
    <dgm:pt modelId="{95E7D1D6-9376-404A-9BDF-444E5BEB28E6}" type="pres">
      <dgm:prSet presAssocID="{DFE16E07-4532-464D-A1E3-916602F07AD2}" presName="parentText" presStyleLbl="node1" presStyleIdx="2" presStyleCnt="5" custScaleY="83719" custLinFactY="-34514" custLinFactNeighborX="66" custLinFactNeighborY="-100000">
        <dgm:presLayoutVars>
          <dgm:chMax val="0"/>
          <dgm:bulletEnabled val="1"/>
        </dgm:presLayoutVars>
      </dgm:prSet>
      <dgm:spPr/>
      <dgm:t>
        <a:bodyPr/>
        <a:lstStyle/>
        <a:p>
          <a:endParaRPr lang="en-US"/>
        </a:p>
      </dgm:t>
    </dgm:pt>
    <dgm:pt modelId="{84090310-110E-4C5E-9044-987A2AAB90F9}" type="pres">
      <dgm:prSet presAssocID="{C3C99B0F-83D9-4A05-8379-CC0249622EBC}" presName="spacer" presStyleCnt="0"/>
      <dgm:spPr/>
    </dgm:pt>
    <dgm:pt modelId="{CC494C6D-2396-4AC4-B088-C04255EFAE35}" type="pres">
      <dgm:prSet presAssocID="{8AAEF24B-294B-43A6-B318-2A041B07500A}" presName="parentText" presStyleLbl="node1" presStyleIdx="3" presStyleCnt="5" custScaleY="88727" custLinFactY="-30282" custLinFactNeighborY="-100000">
        <dgm:presLayoutVars>
          <dgm:chMax val="0"/>
          <dgm:bulletEnabled val="1"/>
        </dgm:presLayoutVars>
      </dgm:prSet>
      <dgm:spPr/>
      <dgm:t>
        <a:bodyPr/>
        <a:lstStyle/>
        <a:p>
          <a:endParaRPr lang="en-US"/>
        </a:p>
      </dgm:t>
    </dgm:pt>
    <dgm:pt modelId="{EA4D94D1-C931-4A1D-BA06-E0B7F167663F}" type="pres">
      <dgm:prSet presAssocID="{61058E13-FCF2-4132-9EC0-197131BA3CFD}" presName="spacer" presStyleCnt="0"/>
      <dgm:spPr/>
    </dgm:pt>
    <dgm:pt modelId="{661E36BD-421F-4D66-A2A3-48EF0351FA2C}" type="pres">
      <dgm:prSet presAssocID="{089E2ABE-EFEC-4FEE-BC03-CEA7C80D7624}" presName="parentText" presStyleLbl="node1" presStyleIdx="4" presStyleCnt="5" custScaleY="124734" custLinFactY="-25591" custLinFactNeighborY="-100000">
        <dgm:presLayoutVars>
          <dgm:chMax val="0"/>
          <dgm:bulletEnabled val="1"/>
        </dgm:presLayoutVars>
      </dgm:prSet>
      <dgm:spPr/>
      <dgm:t>
        <a:bodyPr/>
        <a:lstStyle/>
        <a:p>
          <a:endParaRPr lang="en-US"/>
        </a:p>
      </dgm:t>
    </dgm:pt>
  </dgm:ptLst>
  <dgm:cxnLst>
    <dgm:cxn modelId="{1D1815DD-940F-41EF-98F2-2A528EC3FD20}" type="presOf" srcId="{D9D7EB03-E9A3-40A5-A7DD-4C9DA7132DEA}" destId="{E82C225B-9EC8-43CF-9A9B-DB0E91174758}" srcOrd="0" destOrd="0" presId="urn:microsoft.com/office/officeart/2005/8/layout/vList2"/>
    <dgm:cxn modelId="{BC967095-6E58-4A4D-A5B0-8C6587C4AB55}" type="presOf" srcId="{DFE16E07-4532-464D-A1E3-916602F07AD2}" destId="{95E7D1D6-9376-404A-9BDF-444E5BEB28E6}" srcOrd="0" destOrd="0" presId="urn:microsoft.com/office/officeart/2005/8/layout/vList2"/>
    <dgm:cxn modelId="{971B89E2-DB67-45E5-A0DA-9BCC2FE93437}" type="presOf" srcId="{493BA1A9-B20C-4CE6-B2A3-AF94DF4BF2F0}" destId="{9BA7C904-0B85-4467-A1BD-4CF1DCB4A8F8}" srcOrd="0" destOrd="0" presId="urn:microsoft.com/office/officeart/2005/8/layout/vList2"/>
    <dgm:cxn modelId="{019B3F81-D480-4C6E-87B0-832325178009}" type="presOf" srcId="{37390008-0012-470F-95C4-DFE0786B9806}" destId="{340E67D4-FF34-4B34-B8D5-07D5776F0A1C}" srcOrd="0" destOrd="0" presId="urn:microsoft.com/office/officeart/2005/8/layout/vList2"/>
    <dgm:cxn modelId="{D591F2CC-83A4-4637-BA02-22C1D764B241}" srcId="{D9D7EB03-E9A3-40A5-A7DD-4C9DA7132DEA}" destId="{DFE16E07-4532-464D-A1E3-916602F07AD2}" srcOrd="2" destOrd="0" parTransId="{48887B8F-716D-4157-A981-3CB1344E6E83}" sibTransId="{C3C99B0F-83D9-4A05-8379-CC0249622EBC}"/>
    <dgm:cxn modelId="{263E7A68-3804-4610-BBC6-B44E7E5E3F84}" type="presOf" srcId="{089E2ABE-EFEC-4FEE-BC03-CEA7C80D7624}" destId="{661E36BD-421F-4D66-A2A3-48EF0351FA2C}" srcOrd="0" destOrd="0" presId="urn:microsoft.com/office/officeart/2005/8/layout/vList2"/>
    <dgm:cxn modelId="{4D40022F-AACD-4C16-B249-8C94A3C2491B}" srcId="{D9D7EB03-E9A3-40A5-A7DD-4C9DA7132DEA}" destId="{493BA1A9-B20C-4CE6-B2A3-AF94DF4BF2F0}" srcOrd="0" destOrd="0" parTransId="{1F9BF218-0BE5-43A0-97B3-64101FFB3DF7}" sibTransId="{0EEF119B-8BA8-4626-9B7B-20DD342C869F}"/>
    <dgm:cxn modelId="{22162C00-36FB-4F3A-A725-3596CD2649D3}" srcId="{D9D7EB03-E9A3-40A5-A7DD-4C9DA7132DEA}" destId="{8AAEF24B-294B-43A6-B318-2A041B07500A}" srcOrd="3" destOrd="0" parTransId="{2CD18AE2-331D-455D-9103-BE8C77214325}" sibTransId="{61058E13-FCF2-4132-9EC0-197131BA3CFD}"/>
    <dgm:cxn modelId="{70B12FBB-A282-477C-A8B8-BFFD23494C0D}" type="presOf" srcId="{8AAEF24B-294B-43A6-B318-2A041B07500A}" destId="{CC494C6D-2396-4AC4-B088-C04255EFAE35}" srcOrd="0" destOrd="0" presId="urn:microsoft.com/office/officeart/2005/8/layout/vList2"/>
    <dgm:cxn modelId="{1376D63A-DE70-4D7B-B574-BCEA07882F82}" srcId="{D9D7EB03-E9A3-40A5-A7DD-4C9DA7132DEA}" destId="{37390008-0012-470F-95C4-DFE0786B9806}" srcOrd="1" destOrd="0" parTransId="{E0EC863A-E6DE-4CE6-A03B-3780AA1971E5}" sibTransId="{B72964BC-9ABA-46E2-9739-55576E1D4850}"/>
    <dgm:cxn modelId="{977DCC50-5F63-4801-8EEC-FA5B1C96B43A}" srcId="{D9D7EB03-E9A3-40A5-A7DD-4C9DA7132DEA}" destId="{089E2ABE-EFEC-4FEE-BC03-CEA7C80D7624}" srcOrd="4" destOrd="0" parTransId="{C413A59D-0893-4FAB-BBDA-C1CD93FECB79}" sibTransId="{35D32DCB-88F0-4E15-9C48-BE1F09C88824}"/>
    <dgm:cxn modelId="{E1919DEB-B775-4DDC-AAA7-C007306520DA}" type="presParOf" srcId="{E82C225B-9EC8-43CF-9A9B-DB0E91174758}" destId="{9BA7C904-0B85-4467-A1BD-4CF1DCB4A8F8}" srcOrd="0" destOrd="0" presId="urn:microsoft.com/office/officeart/2005/8/layout/vList2"/>
    <dgm:cxn modelId="{1529FE23-4AE3-444A-A9A9-F5FEF2E0BFBD}" type="presParOf" srcId="{E82C225B-9EC8-43CF-9A9B-DB0E91174758}" destId="{8346BE8F-C67E-4C5D-BA68-CFC8BE1A2672}" srcOrd="1" destOrd="0" presId="urn:microsoft.com/office/officeart/2005/8/layout/vList2"/>
    <dgm:cxn modelId="{ECB5E12B-D691-4CC7-BC21-16C3B7AB81A1}" type="presParOf" srcId="{E82C225B-9EC8-43CF-9A9B-DB0E91174758}" destId="{340E67D4-FF34-4B34-B8D5-07D5776F0A1C}" srcOrd="2" destOrd="0" presId="urn:microsoft.com/office/officeart/2005/8/layout/vList2"/>
    <dgm:cxn modelId="{9B945B8C-FFF2-4F46-B0A7-148CD7E400C0}" type="presParOf" srcId="{E82C225B-9EC8-43CF-9A9B-DB0E91174758}" destId="{941535B1-AB10-4238-A3D5-54444136C0DD}" srcOrd="3" destOrd="0" presId="urn:microsoft.com/office/officeart/2005/8/layout/vList2"/>
    <dgm:cxn modelId="{4A0F2A03-1725-43D2-AD5B-5582754B0F40}" type="presParOf" srcId="{E82C225B-9EC8-43CF-9A9B-DB0E91174758}" destId="{95E7D1D6-9376-404A-9BDF-444E5BEB28E6}" srcOrd="4" destOrd="0" presId="urn:microsoft.com/office/officeart/2005/8/layout/vList2"/>
    <dgm:cxn modelId="{2559F5FB-5C0C-4215-A75A-A9339502460C}" type="presParOf" srcId="{E82C225B-9EC8-43CF-9A9B-DB0E91174758}" destId="{84090310-110E-4C5E-9044-987A2AAB90F9}" srcOrd="5" destOrd="0" presId="urn:microsoft.com/office/officeart/2005/8/layout/vList2"/>
    <dgm:cxn modelId="{8A71EA24-FC2B-4E41-AE52-FD5AA592AE5B}" type="presParOf" srcId="{E82C225B-9EC8-43CF-9A9B-DB0E91174758}" destId="{CC494C6D-2396-4AC4-B088-C04255EFAE35}" srcOrd="6" destOrd="0" presId="urn:microsoft.com/office/officeart/2005/8/layout/vList2"/>
    <dgm:cxn modelId="{E57FC29B-A0F9-4C9F-B874-2578E6B34376}" type="presParOf" srcId="{E82C225B-9EC8-43CF-9A9B-DB0E91174758}" destId="{EA4D94D1-C931-4A1D-BA06-E0B7F167663F}" srcOrd="7" destOrd="0" presId="urn:microsoft.com/office/officeart/2005/8/layout/vList2"/>
    <dgm:cxn modelId="{A711F023-8AE1-4DF1-8219-E6BB8D7166FA}" type="presParOf" srcId="{E82C225B-9EC8-43CF-9A9B-DB0E91174758}" destId="{661E36BD-421F-4D66-A2A3-48EF0351FA2C}"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A7C904-0B85-4467-A1BD-4CF1DCB4A8F8}">
      <dsp:nvSpPr>
        <dsp:cNvPr id="0" name=""/>
        <dsp:cNvSpPr/>
      </dsp:nvSpPr>
      <dsp:spPr>
        <a:xfrm>
          <a:off x="0" y="195281"/>
          <a:ext cx="6797675" cy="609542"/>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a:t>We calculate the mean from a set of data. </a:t>
          </a:r>
        </a:p>
      </dsp:txBody>
      <dsp:txXfrm>
        <a:off x="29755" y="225036"/>
        <a:ext cx="6738165" cy="550032"/>
      </dsp:txXfrm>
    </dsp:sp>
    <dsp:sp modelId="{340E67D4-FF34-4B34-B8D5-07D5776F0A1C}">
      <dsp:nvSpPr>
        <dsp:cNvPr id="0" name=""/>
        <dsp:cNvSpPr/>
      </dsp:nvSpPr>
      <dsp:spPr>
        <a:xfrm>
          <a:off x="0" y="829473"/>
          <a:ext cx="6797675" cy="859573"/>
        </a:xfrm>
        <a:prstGeom prst="roundRect">
          <a:avLst/>
        </a:prstGeom>
        <a:solidFill>
          <a:schemeClr val="accent5">
            <a:hueOff val="531780"/>
            <a:satOff val="-5973"/>
            <a:lumOff val="-127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a:t>In experiments, we are trying to measure the effect of an independent variable. </a:t>
          </a:r>
        </a:p>
      </dsp:txBody>
      <dsp:txXfrm>
        <a:off x="41961" y="871434"/>
        <a:ext cx="6713753" cy="775651"/>
      </dsp:txXfrm>
    </dsp:sp>
    <dsp:sp modelId="{95E7D1D6-9376-404A-9BDF-444E5BEB28E6}">
      <dsp:nvSpPr>
        <dsp:cNvPr id="0" name=""/>
        <dsp:cNvSpPr/>
      </dsp:nvSpPr>
      <dsp:spPr>
        <a:xfrm>
          <a:off x="0" y="1737332"/>
          <a:ext cx="6797675" cy="921640"/>
        </a:xfrm>
        <a:prstGeom prst="roundRect">
          <a:avLst/>
        </a:prstGeom>
        <a:solidFill>
          <a:schemeClr val="accent5">
            <a:hueOff val="1063560"/>
            <a:satOff val="-11946"/>
            <a:lumOff val="-254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a:t>Since the effect is measurable (quantitative), that means our data will have a range of numbers. </a:t>
          </a:r>
        </a:p>
      </dsp:txBody>
      <dsp:txXfrm>
        <a:off x="44991" y="1782323"/>
        <a:ext cx="6707693" cy="831658"/>
      </dsp:txXfrm>
    </dsp:sp>
    <dsp:sp modelId="{CC494C6D-2396-4AC4-B088-C04255EFAE35}">
      <dsp:nvSpPr>
        <dsp:cNvPr id="0" name=""/>
        <dsp:cNvSpPr/>
      </dsp:nvSpPr>
      <dsp:spPr>
        <a:xfrm>
          <a:off x="0" y="2719962"/>
          <a:ext cx="6797675" cy="976772"/>
        </a:xfrm>
        <a:prstGeom prst="roundRect">
          <a:avLst/>
        </a:prstGeom>
        <a:solidFill>
          <a:schemeClr val="accent5">
            <a:hueOff val="1595340"/>
            <a:satOff val="-17918"/>
            <a:lumOff val="-382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a:t>According to those numbers, we can figure out the most “normal” or common response to the variable. </a:t>
          </a:r>
        </a:p>
      </dsp:txBody>
      <dsp:txXfrm>
        <a:off x="47682" y="2767644"/>
        <a:ext cx="6702311" cy="881408"/>
      </dsp:txXfrm>
    </dsp:sp>
    <dsp:sp modelId="{661E36BD-421F-4D66-A2A3-48EF0351FA2C}">
      <dsp:nvSpPr>
        <dsp:cNvPr id="0" name=""/>
        <dsp:cNvSpPr/>
      </dsp:nvSpPr>
      <dsp:spPr>
        <a:xfrm>
          <a:off x="0" y="3762776"/>
          <a:ext cx="6797675" cy="1373164"/>
        </a:xfrm>
        <a:prstGeom prst="roundRect">
          <a:avLst/>
        </a:prstGeom>
        <a:solidFill>
          <a:schemeClr val="accent5">
            <a:hueOff val="2127120"/>
            <a:satOff val="-23891"/>
            <a:lumOff val="-509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a:t>It’s much easier to identify one number from a massive set as a reference point than to take every single number into account every time you discuss or analyze the data.</a:t>
          </a:r>
        </a:p>
      </dsp:txBody>
      <dsp:txXfrm>
        <a:off x="67032" y="3829808"/>
        <a:ext cx="6663611" cy="12391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58763" units="1/cm"/>
          <inkml:channelProperty channel="T" name="resolution" value="1" units="1/dev"/>
        </inkml:channelProperties>
      </inkml:inkSource>
      <inkml:timestamp xml:id="ts0" timeString="2017-01-09T15:00:04.325"/>
    </inkml:context>
    <inkml:brush xml:id="br0">
      <inkml:brushProperty name="width" value="0.05292" units="cm"/>
      <inkml:brushProperty name="height" value="0.05292" units="cm"/>
    </inkml:brush>
  </inkml:definitions>
  <inkml:trace contextRef="#ctx0" brushRef="#br0">19993 9351 0,'25'0'93,"0"0"-61,-1 0-17,1 0-15,0 0 16,25 0 0,-26-24-1,51 24-15,-26 0 16,1 0-16,49 0 15,-49 0-15,123 0 32,-73 0-32,123 0 15,-149 0-15,1 0 16,24 0 0,-74 0-16,24 0 15,-24 0 1,0 0-1,0 0 1,0 0-16,-1 0 16,1 0-16,0 0 15,25 0-15,-26 0 16,26 0-16,24 0 16,-24 0-1,-25-25-15,49 25 31,1 0-31,-26 0 16,75 0 0,-74 0-16,-25 0 15,0 0 1,-1 0-16,1 0 0,0 0 16,25-25-1,-1 25 1,26 0-1,-26 0 1,1 0-16,-1 0 16,-24 0-16,0 0 15,0 0 1,0 0 31,-1 0-32</inkml:trace>
  <inkml:trace contextRef="#ctx0" brushRef="#br0" timeOffset="1934.406">15478 10393 0,'25'0'93,"0"0"-61,25 0-32,-26 0 15,1 50-15,0-50 16,0 0 0,0 0-1,0 0 1,-1 0-1,26 0 1,-25 0 0,0 0-16,-1 0 15,1 0-15,25 0 63,-25 0-48,-1 0 1,26 0 0,24 0-1,-24 0-15,-25 0 16,74 0-16,-49 0 16,24 0-1,25 25-15,25-25 16,-24 24-16,-26 1 15,-24-25 1,-26 0 0,26 0-1,-25 0-15,24 0 16,-24 0 0,0 0-1,0 0 1,0 0-1,-1 0 1,1 0-16,25 0 16,-1 0-16,1 0 15,0 0 1,-26-25-16,1 25 16,0 0-1,0 0-15,49 0 16,25 0-1,-24 0 1,24-74 0,-74 74-16,0 0 15,0-25 1,-1 25 15,1 0-15,25-25-16,-25 25 15,24-24 1,-24-26 0</inkml:trace>
  <inkml:trace contextRef="#ctx0" brushRef="#br0" timeOffset="9166.591">19919 11857 0,'24'0'109,"26"0"-93,74 0-1,-99 0 1,49 0-16,100 0 16,-100 0-1,-24 0-15,49 0 31,-25 0-31,75 0 16,-74 0-16,-1 0 16,199 0-1,25 0 1,-125 24-16,1 1 16,24-25-16,-24 25 0,-25-25 15,173 50 1,1-26-1,-150-24 1,1 25-16,74-25 16,-223 25-1,0-25-15</inkml:trace>
  <inkml:trace contextRef="#ctx0" brushRef="#br0" timeOffset="11471.23">15553 13246 0,'25'-25'141,"-1"25"-141,1 0 15,50 0 1,-1 0 15,100-25-31,-75 25 16,25 0-16,0 0 0,-25-25 15,-49 25 1,-1 0-16,-24 0 16,25 0-1,74-49 1,-74 49-16,74 0 0,-50 0 31,25 0-31,75 0 16,-125-25-16,-24 25 15,50 0-15,-51 0 16,51 0-16,-1 0 16,1 0-16,24 0 15,25 0-15,-25 0 0,50 0 16,-25 0-1,-25 0-15,50 0 16,-99 0-16,24 0 16,0 0-1,-24 0-15,74 0 16,0 0-16,25 0 16,-25 0-1,74 0-15,-74 0 16,-49 0-1,49 0 1,50 0 0,-100 0-16,124 0 15,-74 0-15,-49 0 16,49 0 0,0 0-16,248 0 15,-198 0-15,-75 0 16,-25 0-1,25 0 1,100 0 0,-100 0-16,25 0 15,-25-25-15,25 25 16,-99 0 0,0 0 46,0 0-62,0 0 16,-1 0-16,1 0 15</inkml:trace>
  <inkml:trace contextRef="#ctx0" brushRef="#br0" timeOffset="12935.28">2927 14858 0,'25'0'15,"25"0"1,-1-50-1,1 50 1,0 0-16,74-49 16,-50 24-1,25 25-15,75 0 32,-100 0-32,1 0 0,-1 0 15,0 0 1,-49 0-16,99 0 15,-74 0-15,49 0 16,50 25 0,0-25-1,-75 25 1,-24-1 0,-25-24-16,24 0 0,1 0 15,-25 0 1,24 0-1,-24 0 17,0 0-1,0 0-31,24 0 16,-24 0-1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F3751D3-1D10-4AD3-903C-B083D01A069F}"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0AC8E3-70A0-4410-BD9B-692B0C6CEC4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77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3751D3-1D10-4AD3-903C-B083D01A069F}"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0AC8E3-70A0-4410-BD9B-692B0C6CEC40}" type="slidenum">
              <a:rPr lang="en-US" smtClean="0"/>
              <a:t>‹#›</a:t>
            </a:fld>
            <a:endParaRPr lang="en-US"/>
          </a:p>
        </p:txBody>
      </p:sp>
    </p:spTree>
    <p:extLst>
      <p:ext uri="{BB962C8B-B14F-4D97-AF65-F5344CB8AC3E}">
        <p14:creationId xmlns:p14="http://schemas.microsoft.com/office/powerpoint/2010/main" val="1187897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3751D3-1D10-4AD3-903C-B083D01A069F}"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0AC8E3-70A0-4410-BD9B-692B0C6CEC40}" type="slidenum">
              <a:rPr lang="en-US" smtClean="0"/>
              <a:t>‹#›</a:t>
            </a:fld>
            <a:endParaRPr lang="en-US"/>
          </a:p>
        </p:txBody>
      </p:sp>
    </p:spTree>
    <p:extLst>
      <p:ext uri="{BB962C8B-B14F-4D97-AF65-F5344CB8AC3E}">
        <p14:creationId xmlns:p14="http://schemas.microsoft.com/office/powerpoint/2010/main" val="2167882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3751D3-1D10-4AD3-903C-B083D01A069F}"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0AC8E3-70A0-4410-BD9B-692B0C6CEC40}" type="slidenum">
              <a:rPr lang="en-US" smtClean="0"/>
              <a:t>‹#›</a:t>
            </a:fld>
            <a:endParaRPr lang="en-US"/>
          </a:p>
        </p:txBody>
      </p:sp>
    </p:spTree>
    <p:extLst>
      <p:ext uri="{BB962C8B-B14F-4D97-AF65-F5344CB8AC3E}">
        <p14:creationId xmlns:p14="http://schemas.microsoft.com/office/powerpoint/2010/main" val="2995597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F3751D3-1D10-4AD3-903C-B083D01A069F}"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0AC8E3-70A0-4410-BD9B-692B0C6CEC4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8906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F3751D3-1D10-4AD3-903C-B083D01A069F}"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0AC8E3-70A0-4410-BD9B-692B0C6CEC40}" type="slidenum">
              <a:rPr lang="en-US" smtClean="0"/>
              <a:t>‹#›</a:t>
            </a:fld>
            <a:endParaRPr lang="en-US"/>
          </a:p>
        </p:txBody>
      </p:sp>
    </p:spTree>
    <p:extLst>
      <p:ext uri="{BB962C8B-B14F-4D97-AF65-F5344CB8AC3E}">
        <p14:creationId xmlns:p14="http://schemas.microsoft.com/office/powerpoint/2010/main" val="261540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F3751D3-1D10-4AD3-903C-B083D01A069F}" type="datetimeFigureOut">
              <a:rPr lang="en-US" smtClean="0"/>
              <a:t>8/29/2018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0AC8E3-70A0-4410-BD9B-692B0C6CEC40}" type="slidenum">
              <a:rPr lang="en-US" smtClean="0"/>
              <a:t>‹#›</a:t>
            </a:fld>
            <a:endParaRPr lang="en-US"/>
          </a:p>
        </p:txBody>
      </p:sp>
    </p:spTree>
    <p:extLst>
      <p:ext uri="{BB962C8B-B14F-4D97-AF65-F5344CB8AC3E}">
        <p14:creationId xmlns:p14="http://schemas.microsoft.com/office/powerpoint/2010/main" val="1101618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3751D3-1D10-4AD3-903C-B083D01A069F}" type="datetimeFigureOut">
              <a:rPr lang="en-US" smtClean="0"/>
              <a:t>8/29/2018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0AC8E3-70A0-4410-BD9B-692B0C6CEC40}" type="slidenum">
              <a:rPr lang="en-US" smtClean="0"/>
              <a:t>‹#›</a:t>
            </a:fld>
            <a:endParaRPr lang="en-US"/>
          </a:p>
        </p:txBody>
      </p:sp>
    </p:spTree>
    <p:extLst>
      <p:ext uri="{BB962C8B-B14F-4D97-AF65-F5344CB8AC3E}">
        <p14:creationId xmlns:p14="http://schemas.microsoft.com/office/powerpoint/2010/main" val="2338978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F3751D3-1D10-4AD3-903C-B083D01A069F}" type="datetimeFigureOut">
              <a:rPr lang="en-US" smtClean="0"/>
              <a:t>8/29/2018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80AC8E3-70A0-4410-BD9B-692B0C6CEC40}" type="slidenum">
              <a:rPr lang="en-US" smtClean="0"/>
              <a:t>‹#›</a:t>
            </a:fld>
            <a:endParaRPr lang="en-US"/>
          </a:p>
        </p:txBody>
      </p:sp>
    </p:spTree>
    <p:extLst>
      <p:ext uri="{BB962C8B-B14F-4D97-AF65-F5344CB8AC3E}">
        <p14:creationId xmlns:p14="http://schemas.microsoft.com/office/powerpoint/2010/main" val="1990079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F3751D3-1D10-4AD3-903C-B083D01A069F}" type="datetimeFigureOut">
              <a:rPr lang="en-US" smtClean="0"/>
              <a:t>8/29/2018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80AC8E3-70A0-4410-BD9B-692B0C6CEC40}" type="slidenum">
              <a:rPr lang="en-US" smtClean="0"/>
              <a:t>‹#›</a:t>
            </a:fld>
            <a:endParaRPr lang="en-US"/>
          </a:p>
        </p:txBody>
      </p:sp>
    </p:spTree>
    <p:extLst>
      <p:ext uri="{BB962C8B-B14F-4D97-AF65-F5344CB8AC3E}">
        <p14:creationId xmlns:p14="http://schemas.microsoft.com/office/powerpoint/2010/main" val="160932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F3751D3-1D10-4AD3-903C-B083D01A069F}"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0AC8E3-70A0-4410-BD9B-692B0C6CEC40}" type="slidenum">
              <a:rPr lang="en-US" smtClean="0"/>
              <a:t>‹#›</a:t>
            </a:fld>
            <a:endParaRPr lang="en-US"/>
          </a:p>
        </p:txBody>
      </p:sp>
    </p:spTree>
    <p:extLst>
      <p:ext uri="{BB962C8B-B14F-4D97-AF65-F5344CB8AC3E}">
        <p14:creationId xmlns:p14="http://schemas.microsoft.com/office/powerpoint/2010/main" val="2020703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F3751D3-1D10-4AD3-903C-B083D01A069F}" type="datetimeFigureOut">
              <a:rPr lang="en-US" smtClean="0"/>
              <a:t>8/29/2018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80AC8E3-70A0-4410-BD9B-692B0C6CEC4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2564053"/>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 Type="http://schemas.openxmlformats.org/officeDocument/2006/relationships/tags" Target="../tags/tag3.xml"/><Relationship Id="rId21" Type="http://schemas.openxmlformats.org/officeDocument/2006/relationships/tags" Target="../tags/tag21.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29" Type="http://schemas.openxmlformats.org/officeDocument/2006/relationships/image" Target="../media/image17.png"/><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image" Target="../media/image15.png"/><Relationship Id="rId10" Type="http://schemas.openxmlformats.org/officeDocument/2006/relationships/tags" Target="../tags/tag10.xml"/><Relationship Id="rId19" Type="http://schemas.openxmlformats.org/officeDocument/2006/relationships/tags" Target="../tags/tag19.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5.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9980" y="882376"/>
            <a:ext cx="10190366" cy="2926080"/>
          </a:xfrm>
        </p:spPr>
        <p:txBody>
          <a:bodyPr>
            <a:normAutofit/>
          </a:bodyPr>
          <a:lstStyle/>
          <a:p>
            <a:r>
              <a:rPr lang="en-US" dirty="0"/>
              <a:t>Standard Deviation &amp; Standard Error</a:t>
            </a:r>
          </a:p>
        </p:txBody>
      </p:sp>
      <p:sp>
        <p:nvSpPr>
          <p:cNvPr id="3" name="Subtitle 2"/>
          <p:cNvSpPr>
            <a:spLocks noGrp="1"/>
          </p:cNvSpPr>
          <p:nvPr>
            <p:ph type="subTitle" idx="1"/>
          </p:nvPr>
        </p:nvSpPr>
        <p:spPr/>
        <p:txBody>
          <a:bodyPr>
            <a:noAutofit/>
          </a:bodyPr>
          <a:lstStyle/>
          <a:p>
            <a:r>
              <a:rPr lang="en-US" sz="4000" dirty="0"/>
              <a:t>Beak of the Finch Statistical Analysis</a:t>
            </a:r>
          </a:p>
        </p:txBody>
      </p:sp>
    </p:spTree>
    <p:extLst>
      <p:ext uri="{BB962C8B-B14F-4D97-AF65-F5344CB8AC3E}">
        <p14:creationId xmlns:p14="http://schemas.microsoft.com/office/powerpoint/2010/main" val="1730672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909338" cy="981670"/>
          </a:xfrm>
        </p:spPr>
        <p:txBody>
          <a:bodyPr>
            <a:normAutofit/>
          </a:bodyPr>
          <a:lstStyle/>
          <a:p>
            <a:r>
              <a:rPr lang="en-US" dirty="0" err="1"/>
              <a:t>Nonsurvivor</a:t>
            </a:r>
            <a:r>
              <a:rPr lang="en-US" dirty="0"/>
              <a:t>  </a:t>
            </a:r>
            <a:r>
              <a:rPr lang="en-US" i="1" dirty="0"/>
              <a:t>s</a:t>
            </a:r>
            <a:endParaRPr lang="en-US" dirty="0"/>
          </a:p>
        </p:txBody>
      </p:sp>
      <p:pic>
        <p:nvPicPr>
          <p:cNvPr id="4" name="Content Placeholder 3"/>
          <p:cNvPicPr>
            <a:picLocks noGrp="1" noChangeAspect="1"/>
          </p:cNvPicPr>
          <p:nvPr>
            <p:ph idx="1"/>
          </p:nvPr>
        </p:nvPicPr>
        <p:blipFill>
          <a:blip r:embed="rId2"/>
          <a:stretch>
            <a:fillRect/>
          </a:stretch>
        </p:blipFill>
        <p:spPr>
          <a:xfrm>
            <a:off x="4960882" y="0"/>
            <a:ext cx="3999280" cy="7226547"/>
          </a:xfrm>
          <a:prstGeom prst="rect">
            <a:avLst/>
          </a:prstGeom>
        </p:spPr>
      </p:pic>
    </p:spTree>
    <p:extLst>
      <p:ext uri="{BB962C8B-B14F-4D97-AF65-F5344CB8AC3E}">
        <p14:creationId xmlns:p14="http://schemas.microsoft.com/office/powerpoint/2010/main" val="3787540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907" y="66888"/>
            <a:ext cx="9875520" cy="922018"/>
          </a:xfrm>
        </p:spPr>
        <p:txBody>
          <a:bodyPr/>
          <a:lstStyle/>
          <a:p>
            <a:r>
              <a:rPr lang="en-US" dirty="0"/>
              <a:t>Survivors </a:t>
            </a:r>
            <a:r>
              <a:rPr lang="en-US" i="1" dirty="0"/>
              <a:t> s</a:t>
            </a:r>
            <a:endParaRPr lang="en-US"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3970791" y="-69251"/>
            <a:ext cx="4250418" cy="7431792"/>
          </a:xfrm>
          <a:prstGeom prst="rect">
            <a:avLst/>
          </a:prstGeom>
        </p:spPr>
      </p:pic>
    </p:spTree>
    <p:extLst>
      <p:ext uri="{BB962C8B-B14F-4D97-AF65-F5344CB8AC3E}">
        <p14:creationId xmlns:p14="http://schemas.microsoft.com/office/powerpoint/2010/main" val="36926724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stretch>
            <a:fillRect/>
          </a:stretch>
        </p:blipFill>
        <p:spPr>
          <a:xfrm>
            <a:off x="4498427" y="2916620"/>
            <a:ext cx="3195145" cy="2203548"/>
          </a:xfrm>
          <a:prstGeom prst="rect">
            <a:avLst/>
          </a:prstGeom>
        </p:spPr>
      </p:pic>
      <p:sp>
        <p:nvSpPr>
          <p:cNvPr id="2" name="Title 1"/>
          <p:cNvSpPr>
            <a:spLocks noGrp="1"/>
          </p:cNvSpPr>
          <p:nvPr>
            <p:ph type="title"/>
          </p:nvPr>
        </p:nvSpPr>
        <p:spPr>
          <a:xfrm>
            <a:off x="1876096" y="567560"/>
            <a:ext cx="8229600" cy="1143000"/>
          </a:xfrm>
        </p:spPr>
        <p:txBody>
          <a:bodyPr/>
          <a:lstStyle/>
          <a:p>
            <a:pPr algn="ctr"/>
            <a:r>
              <a:rPr lang="en-US" b="1" dirty="0"/>
              <a:t>Standard Error</a:t>
            </a:r>
          </a:p>
        </p:txBody>
      </p:sp>
      <p:sp>
        <p:nvSpPr>
          <p:cNvPr id="3" name="Content Placeholder 2"/>
          <p:cNvSpPr>
            <a:spLocks noGrp="1"/>
          </p:cNvSpPr>
          <p:nvPr>
            <p:ph idx="1"/>
          </p:nvPr>
        </p:nvSpPr>
        <p:spPr>
          <a:xfrm>
            <a:off x="1981200" y="1965434"/>
            <a:ext cx="8229600" cy="1902373"/>
          </a:xfrm>
        </p:spPr>
        <p:txBody>
          <a:bodyPr>
            <a:normAutofit/>
          </a:bodyPr>
          <a:lstStyle/>
          <a:p>
            <a:pPr>
              <a:spcBef>
                <a:spcPts val="0"/>
              </a:spcBef>
              <a:buNone/>
            </a:pPr>
            <a:r>
              <a:rPr lang="en-US" sz="2600" dirty="0"/>
              <a:t>	</a:t>
            </a:r>
            <a:r>
              <a:rPr lang="en-US" sz="2600" b="1" dirty="0"/>
              <a:t>Why do we use this formula? - </a:t>
            </a:r>
            <a:r>
              <a:rPr lang="en-US" sz="2600" dirty="0"/>
              <a:t>to determine the </a:t>
            </a:r>
            <a:r>
              <a:rPr lang="en-US" sz="2600" i="1" dirty="0"/>
              <a:t>precision</a:t>
            </a:r>
            <a:r>
              <a:rPr lang="en-US" sz="2600" dirty="0"/>
              <a:t> of the mean value based on standard deviation (s) and number of data points (n)</a:t>
            </a:r>
            <a:r>
              <a:rPr lang="en-US" sz="2600" i="1" dirty="0"/>
              <a:t> </a:t>
            </a:r>
          </a:p>
        </p:txBody>
      </p:sp>
    </p:spTree>
    <p:extLst>
      <p:ext uri="{BB962C8B-B14F-4D97-AF65-F5344CB8AC3E}">
        <p14:creationId xmlns:p14="http://schemas.microsoft.com/office/powerpoint/2010/main" val="1538372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917" y="588579"/>
            <a:ext cx="8229600" cy="838200"/>
          </a:xfrm>
        </p:spPr>
        <p:txBody>
          <a:bodyPr/>
          <a:lstStyle/>
          <a:p>
            <a:pPr algn="ctr"/>
            <a:r>
              <a:rPr lang="en-US" b="1" u="sng" dirty="0"/>
              <a:t>Standard Error Tips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303283" y="1849820"/>
                <a:ext cx="9785131" cy="4703379"/>
              </a:xfrm>
            </p:spPr>
            <p:txBody>
              <a:bodyPr>
                <a:normAutofit/>
              </a:bodyPr>
              <a:lstStyle/>
              <a:p>
                <a:r>
                  <a:rPr lang="en-US" sz="2600" dirty="0"/>
                  <a:t>Standard Error (SE</a:t>
                </a:r>
                <a14:m>
                  <m:oMath xmlns:m="http://schemas.openxmlformats.org/officeDocument/2006/math">
                    <m:acc>
                      <m:accPr>
                        <m:chr m:val="̅"/>
                        <m:ctrlPr>
                          <a:rPr lang="en-US" sz="2600" i="1" smtClean="0">
                            <a:latin typeface="Cambria Math" panose="02040503050406030204" pitchFamily="18" charset="0"/>
                          </a:rPr>
                        </m:ctrlPr>
                      </m:accPr>
                      <m:e>
                        <m:r>
                          <a:rPr lang="en-US" sz="2600" i="1" smtClean="0">
                            <a:latin typeface="Cambria Math" panose="02040503050406030204" pitchFamily="18" charset="0"/>
                          </a:rPr>
                          <m:t>𝑥</m:t>
                        </m:r>
                      </m:e>
                    </m:acc>
                  </m:oMath>
                </a14:m>
                <a:r>
                  <a:rPr lang="en-US" sz="2600" dirty="0"/>
                  <a:t>) is also known as Standard Error of the Mean (SEM)</a:t>
                </a:r>
              </a:p>
              <a:p>
                <a:r>
                  <a:rPr lang="en-US" sz="2600" dirty="0"/>
                  <a:t>We are confident in the precision of our mean if the Standard Error is low… this is due to “s” (variation) being low and “n” (sample size) being high…</a:t>
                </a:r>
              </a:p>
              <a:p>
                <a:pPr lvl="1"/>
                <a:r>
                  <a:rPr lang="en-US" sz="2300" i="1" dirty="0">
                    <a:solidFill>
                      <a:schemeClr val="accent2"/>
                    </a:solidFill>
                  </a:rPr>
                  <a:t>In other words, if most of our data points are clustered around the same value, AND we tested TONS of samples, we can be confident our mean is precise. (very low standard error)</a:t>
                </a:r>
              </a:p>
              <a:p>
                <a:pPr lvl="1"/>
                <a:r>
                  <a:rPr lang="en-US" sz="2300" i="1" dirty="0">
                    <a:solidFill>
                      <a:schemeClr val="accent2"/>
                    </a:solidFill>
                  </a:rPr>
                  <a:t>If our data points are very scattered, and we only tested a few samples, we cannot be confident in our mean. (high standard error)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303283" y="1849820"/>
                <a:ext cx="9785131" cy="4703379"/>
              </a:xfrm>
              <a:blipFill>
                <a:blip r:embed="rId2"/>
                <a:stretch>
                  <a:fillRect l="-1121" t="-1943" r="-1558"/>
                </a:stretch>
              </a:blipFill>
            </p:spPr>
            <p:txBody>
              <a:bodyPr/>
              <a:lstStyle/>
              <a:p>
                <a:r>
                  <a:rPr lang="en-US">
                    <a:noFill/>
                  </a:rPr>
                  <a:t> </a:t>
                </a:r>
              </a:p>
            </p:txBody>
          </p:sp>
        </mc:Fallback>
      </mc:AlternateContent>
    </p:spTree>
    <p:extLst>
      <p:ext uri="{BB962C8B-B14F-4D97-AF65-F5344CB8AC3E}">
        <p14:creationId xmlns:p14="http://schemas.microsoft.com/office/powerpoint/2010/main" val="3994704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Standard Error Sample Calculation</a:t>
            </a:r>
          </a:p>
        </p:txBody>
      </p:sp>
      <p:pic>
        <p:nvPicPr>
          <p:cNvPr id="2050" name="Picture 2"/>
          <p:cNvPicPr>
            <a:picLocks noGrp="1" noChangeAspect="1" noChangeArrowheads="1"/>
          </p:cNvPicPr>
          <p:nvPr>
            <p:ph idx="1"/>
          </p:nvPr>
        </p:nvPicPr>
        <p:blipFill>
          <a:blip r:embed="rId2" cstate="print"/>
          <a:srcRect/>
          <a:stretch>
            <a:fillRect/>
          </a:stretch>
        </p:blipFill>
        <p:spPr bwMode="auto">
          <a:xfrm>
            <a:off x="1833691" y="2060027"/>
            <a:ext cx="8331525" cy="2596055"/>
          </a:xfrm>
          <a:prstGeom prst="rect">
            <a:avLst/>
          </a:prstGeom>
          <a:noFill/>
          <a:ln w="9525">
            <a:noFill/>
            <a:miter lim="800000"/>
            <a:headEnd/>
            <a:tailEnd/>
          </a:ln>
        </p:spPr>
      </p:pic>
    </p:spTree>
    <p:extLst>
      <p:ext uri="{BB962C8B-B14F-4D97-AF65-F5344CB8AC3E}">
        <p14:creationId xmlns:p14="http://schemas.microsoft.com/office/powerpoint/2010/main" val="9881200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95% Confidence Limit</a:t>
            </a:r>
          </a:p>
        </p:txBody>
      </p:sp>
      <p:sp>
        <p:nvSpPr>
          <p:cNvPr id="3" name="Content Placeholder 2"/>
          <p:cNvSpPr>
            <a:spLocks noGrp="1"/>
          </p:cNvSpPr>
          <p:nvPr>
            <p:ph idx="1"/>
          </p:nvPr>
        </p:nvSpPr>
        <p:spPr>
          <a:xfrm>
            <a:off x="1471447" y="1923393"/>
            <a:ext cx="9228083" cy="3974171"/>
          </a:xfrm>
        </p:spPr>
        <p:txBody>
          <a:bodyPr/>
          <a:lstStyle/>
          <a:p>
            <a:pPr>
              <a:buNone/>
            </a:pPr>
            <a:r>
              <a:rPr lang="en-US" sz="3000" b="1" dirty="0"/>
              <a:t>	Definition: </a:t>
            </a:r>
            <a:r>
              <a:rPr lang="en-US" sz="3000" dirty="0"/>
              <a:t>If we were to sample a larger amount of data, we are 95% confident that the real mean would fall within this range (i.e. the error bar when graphing the mean)</a:t>
            </a:r>
          </a:p>
          <a:p>
            <a:pPr>
              <a:buNone/>
            </a:pPr>
            <a:endParaRPr lang="en-US" sz="3000" dirty="0"/>
          </a:p>
          <a:p>
            <a:pPr>
              <a:buNone/>
            </a:pPr>
            <a:r>
              <a:rPr lang="en-US" sz="3000" dirty="0"/>
              <a:t>	95% C.L. = Mean ± 2(SEM)</a:t>
            </a:r>
          </a:p>
          <a:p>
            <a:pPr>
              <a:buNone/>
            </a:pPr>
            <a:r>
              <a:rPr lang="en-US" dirty="0"/>
              <a:t> </a:t>
            </a:r>
            <a:endParaRPr lang="en-US" b="1" dirty="0"/>
          </a:p>
        </p:txBody>
      </p:sp>
      <p:pic>
        <p:nvPicPr>
          <p:cNvPr id="1026" name="Picture 2" descr="https://guidetogradschoolsurvival.files.wordpress.com/2012/10/example1.png">
            <a:extLst>
              <a:ext uri="{FF2B5EF4-FFF2-40B4-BE49-F238E27FC236}">
                <a16:creationId xmlns:a16="http://schemas.microsoft.com/office/drawing/2014/main" id="{74C9B9B9-311A-4C58-B4C3-35963F1C84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4297" y="3429000"/>
            <a:ext cx="2800350" cy="29465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61615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95% C.L. Sample Calculation</a:t>
            </a:r>
          </a:p>
        </p:txBody>
      </p:sp>
      <p:sp>
        <p:nvSpPr>
          <p:cNvPr id="3" name="Content Placeholder 2"/>
          <p:cNvSpPr>
            <a:spLocks noGrp="1"/>
          </p:cNvSpPr>
          <p:nvPr>
            <p:ph idx="1"/>
          </p:nvPr>
        </p:nvSpPr>
        <p:spPr/>
        <p:txBody>
          <a:bodyPr/>
          <a:lstStyle/>
          <a:p>
            <a:r>
              <a:rPr lang="en-US" sz="2600" dirty="0"/>
              <a:t>Mean + 2SEM = Error Bar </a:t>
            </a:r>
            <a:r>
              <a:rPr lang="en-US" sz="2600" b="1" i="1" dirty="0"/>
              <a:t>Upper Limit</a:t>
            </a:r>
          </a:p>
          <a:p>
            <a:r>
              <a:rPr lang="en-US" sz="2600" dirty="0"/>
              <a:t>Mean – 2SEM = Error Bar </a:t>
            </a:r>
            <a:r>
              <a:rPr lang="en-US" sz="2600" b="1" i="1" dirty="0"/>
              <a:t>Lower Limit</a:t>
            </a:r>
          </a:p>
          <a:p>
            <a:pPr>
              <a:buNone/>
            </a:pP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1617113" y="3079531"/>
            <a:ext cx="9571065" cy="2406869"/>
          </a:xfrm>
          <a:prstGeom prst="rect">
            <a:avLst/>
          </a:prstGeom>
          <a:noFill/>
          <a:ln w="9525">
            <a:noFill/>
            <a:miter lim="800000"/>
            <a:headEnd/>
            <a:tailEnd/>
          </a:ln>
        </p:spPr>
      </p:pic>
    </p:spTree>
    <p:extLst>
      <p:ext uri="{BB962C8B-B14F-4D97-AF65-F5344CB8AC3E}">
        <p14:creationId xmlns:p14="http://schemas.microsoft.com/office/powerpoint/2010/main" val="23565161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774942"/>
          </a:xfrm>
        </p:spPr>
        <p:txBody>
          <a:bodyPr/>
          <a:lstStyle/>
          <a:p>
            <a:pPr algn="ctr"/>
            <a:r>
              <a:rPr lang="en-US" b="1" dirty="0"/>
              <a:t>Graphing Means with Error Bars </a:t>
            </a:r>
          </a:p>
        </p:txBody>
      </p:sp>
      <p:pic>
        <p:nvPicPr>
          <p:cNvPr id="4098" name="Picture 2"/>
          <p:cNvPicPr>
            <a:picLocks noChangeAspect="1" noChangeArrowheads="1"/>
          </p:cNvPicPr>
          <p:nvPr/>
        </p:nvPicPr>
        <p:blipFill>
          <a:blip r:embed="rId2" cstate="print"/>
          <a:srcRect/>
          <a:stretch>
            <a:fillRect/>
          </a:stretch>
        </p:blipFill>
        <p:spPr bwMode="auto">
          <a:xfrm>
            <a:off x="2827283" y="971850"/>
            <a:ext cx="6613634" cy="5735070"/>
          </a:xfrm>
          <a:prstGeom prst="rect">
            <a:avLst/>
          </a:prstGeom>
          <a:noFill/>
          <a:ln w="9525">
            <a:noFill/>
            <a:miter lim="800000"/>
            <a:headEnd/>
            <a:tailEnd/>
          </a:ln>
        </p:spPr>
      </p:pic>
    </p:spTree>
    <p:extLst>
      <p:ext uri="{BB962C8B-B14F-4D97-AF65-F5344CB8AC3E}">
        <p14:creationId xmlns:p14="http://schemas.microsoft.com/office/powerpoint/2010/main" val="29967651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8229600" cy="1143000"/>
          </a:xfrm>
        </p:spPr>
        <p:txBody>
          <a:bodyPr>
            <a:normAutofit fontScale="90000"/>
          </a:bodyPr>
          <a:lstStyle/>
          <a:p>
            <a:pPr algn="ctr"/>
            <a:r>
              <a:rPr lang="en-US" b="1" dirty="0"/>
              <a:t>Interpreting Error Bars when Comparing Two Means</a:t>
            </a:r>
          </a:p>
        </p:txBody>
      </p:sp>
      <p:pic>
        <p:nvPicPr>
          <p:cNvPr id="5122" name="Picture 2"/>
          <p:cNvPicPr>
            <a:picLocks noChangeAspect="1" noChangeArrowheads="1"/>
          </p:cNvPicPr>
          <p:nvPr/>
        </p:nvPicPr>
        <p:blipFill>
          <a:blip r:embed="rId2" cstate="print"/>
          <a:srcRect/>
          <a:stretch>
            <a:fillRect/>
          </a:stretch>
        </p:blipFill>
        <p:spPr bwMode="auto">
          <a:xfrm>
            <a:off x="1482394" y="1818291"/>
            <a:ext cx="9788734" cy="4603530"/>
          </a:xfrm>
          <a:prstGeom prst="rect">
            <a:avLst/>
          </a:prstGeom>
          <a:noFill/>
          <a:ln w="9525">
            <a:noFill/>
            <a:miter lim="800000"/>
            <a:headEnd/>
            <a:tailEnd/>
          </a:ln>
        </p:spPr>
      </p:pic>
    </p:spTree>
    <p:extLst>
      <p:ext uri="{BB962C8B-B14F-4D97-AF65-F5344CB8AC3E}">
        <p14:creationId xmlns:p14="http://schemas.microsoft.com/office/powerpoint/2010/main" val="2017820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4096" y="-112790"/>
            <a:ext cx="9778825" cy="1450757"/>
          </a:xfrm>
        </p:spPr>
        <p:txBody>
          <a:bodyPr>
            <a:normAutofit/>
          </a:bodyPr>
          <a:lstStyle/>
          <a:p>
            <a:pPr algn="ctr"/>
            <a:r>
              <a:rPr lang="en-US" sz="4500" b="1" dirty="0"/>
              <a:t>Interpreting Error Bars when Comparing Two Means (continued)</a:t>
            </a:r>
          </a:p>
        </p:txBody>
      </p:sp>
      <p:pic>
        <p:nvPicPr>
          <p:cNvPr id="6146" name="Picture 2"/>
          <p:cNvPicPr>
            <a:picLocks noChangeAspect="1" noChangeArrowheads="1"/>
          </p:cNvPicPr>
          <p:nvPr/>
        </p:nvPicPr>
        <p:blipFill>
          <a:blip r:embed="rId2" cstate="print"/>
          <a:srcRect/>
          <a:stretch>
            <a:fillRect/>
          </a:stretch>
        </p:blipFill>
        <p:spPr bwMode="auto">
          <a:xfrm>
            <a:off x="1736834" y="1333500"/>
            <a:ext cx="9436628" cy="4878114"/>
          </a:xfrm>
          <a:prstGeom prst="rect">
            <a:avLst/>
          </a:prstGeom>
          <a:noFill/>
          <a:ln w="9525">
            <a:noFill/>
            <a:miter lim="800000"/>
            <a:headEnd/>
            <a:tailEnd/>
          </a:ln>
        </p:spPr>
      </p:pic>
      <p:sp>
        <p:nvSpPr>
          <p:cNvPr id="3" name="Rectangle 2">
            <a:extLst>
              <a:ext uri="{FF2B5EF4-FFF2-40B4-BE49-F238E27FC236}">
                <a16:creationId xmlns:a16="http://schemas.microsoft.com/office/drawing/2014/main" id="{011AC674-FC8A-4552-B608-0C91C5C958A9}"/>
              </a:ext>
            </a:extLst>
          </p:cNvPr>
          <p:cNvSpPr/>
          <p:nvPr/>
        </p:nvSpPr>
        <p:spPr>
          <a:xfrm>
            <a:off x="5444359" y="4487917"/>
            <a:ext cx="5708562" cy="945931"/>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086768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978568"/>
          </a:xfrm>
        </p:spPr>
        <p:txBody>
          <a:bodyPr/>
          <a:lstStyle/>
          <a:p>
            <a:pPr algn="ctr"/>
            <a:r>
              <a:rPr lang="en-US" b="1" u="sng" dirty="0"/>
              <a:t>WHAT IS THE MEAN?</a:t>
            </a:r>
          </a:p>
        </p:txBody>
      </p:sp>
      <p:sp>
        <p:nvSpPr>
          <p:cNvPr id="3" name="Content Placeholder 2"/>
          <p:cNvSpPr>
            <a:spLocks noGrp="1"/>
          </p:cNvSpPr>
          <p:nvPr>
            <p:ph idx="1"/>
          </p:nvPr>
        </p:nvSpPr>
        <p:spPr>
          <a:xfrm>
            <a:off x="1143000" y="1973179"/>
            <a:ext cx="9872871" cy="4122821"/>
          </a:xfrm>
        </p:spPr>
        <p:txBody>
          <a:bodyPr>
            <a:normAutofit/>
          </a:bodyPr>
          <a:lstStyle/>
          <a:p>
            <a:r>
              <a:rPr lang="en-US" sz="2800" dirty="0"/>
              <a:t>Mean is another term used for </a:t>
            </a:r>
            <a:r>
              <a:rPr lang="en-US" sz="3600" b="1" u="sng" dirty="0"/>
              <a:t>AVERAGE</a:t>
            </a:r>
            <a:r>
              <a:rPr lang="en-US" sz="3600" dirty="0"/>
              <a:t>.</a:t>
            </a:r>
          </a:p>
          <a:p>
            <a:r>
              <a:rPr lang="en-US" sz="3600" dirty="0"/>
              <a:t>Mean  Formula:</a:t>
            </a:r>
          </a:p>
        </p:txBody>
      </p:sp>
      <p:pic>
        <p:nvPicPr>
          <p:cNvPr id="4" name="Picture 3"/>
          <p:cNvPicPr>
            <a:picLocks noChangeAspect="1"/>
          </p:cNvPicPr>
          <p:nvPr/>
        </p:nvPicPr>
        <p:blipFill>
          <a:blip r:embed="rId2"/>
          <a:stretch>
            <a:fillRect/>
          </a:stretch>
        </p:blipFill>
        <p:spPr>
          <a:xfrm>
            <a:off x="1294202" y="3389646"/>
            <a:ext cx="4957752" cy="2180493"/>
          </a:xfrm>
          <a:prstGeom prst="rect">
            <a:avLst/>
          </a:prstGeom>
        </p:spPr>
      </p:pic>
      <p:sp>
        <p:nvSpPr>
          <p:cNvPr id="5" name="TextBox 4"/>
          <p:cNvSpPr txBox="1"/>
          <p:nvPr/>
        </p:nvSpPr>
        <p:spPr>
          <a:xfrm>
            <a:off x="6894786" y="2956398"/>
            <a:ext cx="4645573" cy="3046988"/>
          </a:xfrm>
          <a:prstGeom prst="rect">
            <a:avLst/>
          </a:prstGeom>
          <a:noFill/>
          <a:ln w="28575">
            <a:solidFill>
              <a:schemeClr val="accent2"/>
            </a:solidFill>
            <a:prstDash val="dash"/>
          </a:ln>
        </p:spPr>
        <p:txBody>
          <a:bodyPr wrap="square" rtlCol="0">
            <a:spAutoFit/>
          </a:bodyPr>
          <a:lstStyle/>
          <a:p>
            <a:r>
              <a:rPr lang="en-US" sz="2400" b="1" u="sng" dirty="0">
                <a:solidFill>
                  <a:schemeClr val="accent2"/>
                </a:solidFill>
              </a:rPr>
              <a:t>What it actually means</a:t>
            </a:r>
            <a:r>
              <a:rPr lang="en-US" sz="2400" dirty="0">
                <a:solidFill>
                  <a:schemeClr val="accent2"/>
                </a:solidFill>
              </a:rPr>
              <a:t>: </a:t>
            </a:r>
          </a:p>
          <a:p>
            <a:r>
              <a:rPr lang="en-US" sz="2400" dirty="0">
                <a:solidFill>
                  <a:schemeClr val="accent2"/>
                </a:solidFill>
              </a:rPr>
              <a:t>(</a:t>
            </a:r>
            <a:r>
              <a:rPr lang="en-US" sz="2400" dirty="0" err="1">
                <a:solidFill>
                  <a:schemeClr val="accent2"/>
                </a:solidFill>
              </a:rPr>
              <a:t>haha</a:t>
            </a:r>
            <a:r>
              <a:rPr lang="en-US" sz="2400" dirty="0">
                <a:solidFill>
                  <a:schemeClr val="accent2"/>
                </a:solidFill>
              </a:rPr>
              <a:t> no pun intended!)</a:t>
            </a:r>
          </a:p>
          <a:p>
            <a:r>
              <a:rPr lang="en-US" sz="2400" dirty="0">
                <a:solidFill>
                  <a:schemeClr val="accent2"/>
                </a:solidFill>
              </a:rPr>
              <a:t>n = number of data points</a:t>
            </a:r>
          </a:p>
          <a:p>
            <a:r>
              <a:rPr lang="en-US" sz="2400" dirty="0">
                <a:solidFill>
                  <a:schemeClr val="accent2"/>
                </a:solidFill>
              </a:rPr>
              <a:t>x</a:t>
            </a:r>
            <a:r>
              <a:rPr lang="en-US" sz="2400" baseline="-25000" dirty="0">
                <a:solidFill>
                  <a:schemeClr val="accent2"/>
                </a:solidFill>
              </a:rPr>
              <a:t>i</a:t>
            </a:r>
            <a:r>
              <a:rPr lang="en-US" sz="2400" dirty="0">
                <a:solidFill>
                  <a:schemeClr val="accent2"/>
                </a:solidFill>
              </a:rPr>
              <a:t> = an individual value</a:t>
            </a:r>
          </a:p>
          <a:p>
            <a:pPr marL="341313" indent="-341313"/>
            <a:r>
              <a:rPr lang="en-US" sz="2400" dirty="0">
                <a:solidFill>
                  <a:schemeClr val="accent2"/>
                </a:solidFill>
              </a:rPr>
              <a:t>∑ = sum of all the individual values starting with the 1</a:t>
            </a:r>
            <a:r>
              <a:rPr lang="en-US" sz="2400" baseline="30000" dirty="0">
                <a:solidFill>
                  <a:schemeClr val="accent2"/>
                </a:solidFill>
              </a:rPr>
              <a:t>st</a:t>
            </a:r>
            <a:r>
              <a:rPr lang="en-US" sz="2400" dirty="0">
                <a:solidFill>
                  <a:schemeClr val="accent2"/>
                </a:solidFill>
              </a:rPr>
              <a:t> one (</a:t>
            </a:r>
            <a:r>
              <a:rPr lang="en-US" sz="2400" dirty="0" err="1">
                <a:solidFill>
                  <a:schemeClr val="accent2"/>
                </a:solidFill>
              </a:rPr>
              <a:t>i</a:t>
            </a:r>
            <a:r>
              <a:rPr lang="en-US" sz="2400" dirty="0">
                <a:solidFill>
                  <a:schemeClr val="accent2"/>
                </a:solidFill>
              </a:rPr>
              <a:t>=1) and ending with the “n-</a:t>
            </a:r>
            <a:r>
              <a:rPr lang="en-US" sz="2400" dirty="0" err="1">
                <a:solidFill>
                  <a:schemeClr val="accent2"/>
                </a:solidFill>
              </a:rPr>
              <a:t>th</a:t>
            </a:r>
            <a:r>
              <a:rPr lang="en-US" sz="2400" dirty="0">
                <a:solidFill>
                  <a:schemeClr val="accent2"/>
                </a:solidFill>
              </a:rPr>
              <a:t>”  on (so in a data set of 10, the 10</a:t>
            </a:r>
            <a:r>
              <a:rPr lang="en-US" sz="2400" baseline="30000" dirty="0">
                <a:solidFill>
                  <a:schemeClr val="accent2"/>
                </a:solidFill>
              </a:rPr>
              <a:t>th</a:t>
            </a:r>
            <a:r>
              <a:rPr lang="en-US" sz="2400" dirty="0">
                <a:solidFill>
                  <a:schemeClr val="accent2"/>
                </a:solidFill>
              </a:rPr>
              <a:t> one)</a:t>
            </a:r>
          </a:p>
        </p:txBody>
      </p:sp>
    </p:spTree>
    <p:extLst>
      <p:ext uri="{BB962C8B-B14F-4D97-AF65-F5344CB8AC3E}">
        <p14:creationId xmlns:p14="http://schemas.microsoft.com/office/powerpoint/2010/main" val="16724985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Further Statistical Testing = Chi Square Test</a:t>
            </a:r>
          </a:p>
        </p:txBody>
      </p:sp>
      <p:sp>
        <p:nvSpPr>
          <p:cNvPr id="3" name="Content Placeholder 2"/>
          <p:cNvSpPr>
            <a:spLocks noGrp="1"/>
          </p:cNvSpPr>
          <p:nvPr>
            <p:ph idx="1"/>
          </p:nvPr>
        </p:nvSpPr>
        <p:spPr>
          <a:xfrm>
            <a:off x="1981200" y="2057401"/>
            <a:ext cx="8229600" cy="4068763"/>
          </a:xfrm>
        </p:spPr>
        <p:txBody>
          <a:bodyPr/>
          <a:lstStyle/>
          <a:p>
            <a:r>
              <a:rPr lang="en-US" b="1" dirty="0"/>
              <a:t>Why do we use this formula? </a:t>
            </a:r>
            <a:r>
              <a:rPr lang="en-US" dirty="0"/>
              <a:t>To determine if we should reject or fail to reject (support) our null hypothesis </a:t>
            </a:r>
          </a:p>
        </p:txBody>
      </p:sp>
    </p:spTree>
    <p:extLst>
      <p:ext uri="{BB962C8B-B14F-4D97-AF65-F5344CB8AC3E}">
        <p14:creationId xmlns:p14="http://schemas.microsoft.com/office/powerpoint/2010/main" val="19962906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of the Chi Square Test</a:t>
            </a:r>
          </a:p>
        </p:txBody>
      </p:sp>
      <p:sp>
        <p:nvSpPr>
          <p:cNvPr id="3" name="Content Placeholder 2"/>
          <p:cNvSpPr>
            <a:spLocks noGrp="1"/>
          </p:cNvSpPr>
          <p:nvPr>
            <p:ph idx="1"/>
          </p:nvPr>
        </p:nvSpPr>
        <p:spPr/>
        <p:txBody>
          <a:bodyPr>
            <a:normAutofit/>
          </a:bodyPr>
          <a:lstStyle/>
          <a:p>
            <a:pPr lvl="0">
              <a:buNone/>
            </a:pPr>
            <a:r>
              <a:rPr lang="en-US" dirty="0"/>
              <a:t>1. State your null hypothesis</a:t>
            </a:r>
          </a:p>
          <a:p>
            <a:pPr>
              <a:buNone/>
            </a:pPr>
            <a:r>
              <a:rPr lang="en-US" i="1" dirty="0"/>
              <a:t>	This is always a negative statement that begins with “There is no statistically significant difference between…”</a:t>
            </a:r>
            <a:endParaRPr lang="en-US" dirty="0"/>
          </a:p>
          <a:p>
            <a:pPr lvl="0">
              <a:buNone/>
            </a:pPr>
            <a:endParaRPr lang="en-US" dirty="0"/>
          </a:p>
          <a:p>
            <a:pPr>
              <a:buNone/>
            </a:pPr>
            <a:endParaRPr lang="en-US" dirty="0"/>
          </a:p>
        </p:txBody>
      </p:sp>
    </p:spTree>
    <p:extLst>
      <p:ext uri="{BB962C8B-B14F-4D97-AF65-F5344CB8AC3E}">
        <p14:creationId xmlns:p14="http://schemas.microsoft.com/office/powerpoint/2010/main" val="29040588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Steps of the Chi Square Test (continued)</a:t>
            </a:r>
          </a:p>
        </p:txBody>
      </p:sp>
      <p:sp>
        <p:nvSpPr>
          <p:cNvPr id="3" name="Content Placeholder 2"/>
          <p:cNvSpPr>
            <a:spLocks noGrp="1"/>
          </p:cNvSpPr>
          <p:nvPr>
            <p:ph idx="1"/>
          </p:nvPr>
        </p:nvSpPr>
        <p:spPr/>
        <p:txBody>
          <a:bodyPr/>
          <a:lstStyle/>
          <a:p>
            <a:pPr lvl="0">
              <a:buNone/>
            </a:pPr>
            <a:r>
              <a:rPr lang="en-US" dirty="0"/>
              <a:t>2. Determine your expected values</a:t>
            </a:r>
          </a:p>
          <a:p>
            <a:pPr>
              <a:buNone/>
            </a:pPr>
            <a:r>
              <a:rPr lang="en-US" i="1" dirty="0"/>
              <a:t>	Typically, you will need to find your expected decimal frequencies and multiply by the total sample size to get whole numbers for your expected values.</a:t>
            </a:r>
            <a:endParaRPr lang="en-US" dirty="0"/>
          </a:p>
          <a:p>
            <a:pPr>
              <a:buNone/>
            </a:pPr>
            <a:endParaRPr lang="en-US" dirty="0"/>
          </a:p>
        </p:txBody>
      </p:sp>
    </p:spTree>
    <p:extLst>
      <p:ext uri="{BB962C8B-B14F-4D97-AF65-F5344CB8AC3E}">
        <p14:creationId xmlns:p14="http://schemas.microsoft.com/office/powerpoint/2010/main" val="12581475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Steps of the Chi Square Test (continued)</a:t>
            </a:r>
          </a:p>
        </p:txBody>
      </p:sp>
      <p:sp>
        <p:nvSpPr>
          <p:cNvPr id="3" name="Content Placeholder 2"/>
          <p:cNvSpPr>
            <a:spLocks noGrp="1"/>
          </p:cNvSpPr>
          <p:nvPr>
            <p:ph idx="1"/>
          </p:nvPr>
        </p:nvSpPr>
        <p:spPr/>
        <p:txBody>
          <a:bodyPr/>
          <a:lstStyle/>
          <a:p>
            <a:pPr lvl="0">
              <a:buNone/>
            </a:pPr>
            <a:r>
              <a:rPr lang="en-US" dirty="0"/>
              <a:t>3. Calculate your Chi square value </a:t>
            </a:r>
          </a:p>
          <a:p>
            <a:pPr>
              <a:buNone/>
            </a:pPr>
            <a:r>
              <a:rPr lang="en-US" i="1" dirty="0"/>
              <a:t>	To calculate this value, you will need to know your observed and expected values and the following equation…</a:t>
            </a:r>
            <a:endParaRPr lang="en-US" dirty="0"/>
          </a:p>
          <a:p>
            <a:pPr>
              <a:buNone/>
            </a:pPr>
            <a:endParaRPr lang="en-US" dirty="0"/>
          </a:p>
          <a:p>
            <a:pPr>
              <a:buNone/>
            </a:pPr>
            <a:endParaRPr lang="en-US" dirty="0"/>
          </a:p>
        </p:txBody>
      </p:sp>
      <p:sp>
        <p:nvSpPr>
          <p:cNvPr id="7170" name="Rectangle 2"/>
          <p:cNvSpPr>
            <a:spLocks noChangeArrowheads="1"/>
          </p:cNvSpPr>
          <p:nvPr/>
        </p:nvSpPr>
        <p:spPr bwMode="auto">
          <a:xfrm>
            <a:off x="1524001"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7171" name="Rectangle 3"/>
          <p:cNvSpPr>
            <a:spLocks noChangeArrowheads="1"/>
          </p:cNvSpPr>
          <p:nvPr/>
        </p:nvSpPr>
        <p:spPr bwMode="auto">
          <a:xfrm>
            <a:off x="1981201" y="81545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atin typeface="Arial" pitchFamily="34" charset="0"/>
              <a:cs typeface="Arial" pitchFamily="34" charset="0"/>
            </a:endParaRPr>
          </a:p>
        </p:txBody>
      </p:sp>
      <p:pic>
        <p:nvPicPr>
          <p:cNvPr id="8" name="Picture 7"/>
          <p:cNvPicPr>
            <a:picLocks noChangeAspect="1"/>
          </p:cNvPicPr>
          <p:nvPr/>
        </p:nvPicPr>
        <p:blipFill>
          <a:blip r:embed="rId28"/>
          <a:stretch>
            <a:fillRect/>
          </a:stretch>
        </p:blipFill>
        <p:spPr>
          <a:xfrm>
            <a:off x="1676401" y="4572000"/>
            <a:ext cx="2929467" cy="1066800"/>
          </a:xfrm>
          <a:prstGeom prst="rect">
            <a:avLst/>
          </a:prstGeom>
        </p:spPr>
      </p:pic>
      <p:pic>
        <p:nvPicPr>
          <p:cNvPr id="9" name="Picture 8"/>
          <p:cNvPicPr>
            <a:picLocks noChangeAspect="1"/>
          </p:cNvPicPr>
          <p:nvPr/>
        </p:nvPicPr>
        <p:blipFill>
          <a:blip r:embed="rId29"/>
          <a:stretch>
            <a:fillRect/>
          </a:stretch>
        </p:blipFill>
        <p:spPr>
          <a:xfrm>
            <a:off x="4952217" y="3981161"/>
            <a:ext cx="5722711" cy="2362200"/>
          </a:xfrm>
          <a:prstGeom prst="rect">
            <a:avLst/>
          </a:prstGeom>
        </p:spPr>
      </p:pic>
      <p:sp>
        <p:nvSpPr>
          <p:cNvPr id="7179" name="SMARTInkShape-30"/>
          <p:cNvSpPr/>
          <p:nvPr>
            <p:custDataLst>
              <p:tags r:id="rId1"/>
            </p:custDataLst>
          </p:nvPr>
        </p:nvSpPr>
        <p:spPr>
          <a:xfrm>
            <a:off x="7908728" y="3616524"/>
            <a:ext cx="205383" cy="62509"/>
          </a:xfrm>
          <a:custGeom>
            <a:avLst/>
            <a:gdLst/>
            <a:ahLst/>
            <a:cxnLst/>
            <a:rect l="0" t="0" r="0" b="0"/>
            <a:pathLst>
              <a:path w="205383" h="62509">
                <a:moveTo>
                  <a:pt x="0" y="62508"/>
                </a:moveTo>
                <a:lnTo>
                  <a:pt x="0" y="62508"/>
                </a:lnTo>
                <a:lnTo>
                  <a:pt x="12428" y="62508"/>
                </a:lnTo>
                <a:lnTo>
                  <a:pt x="14237" y="61516"/>
                </a:lnTo>
                <a:lnTo>
                  <a:pt x="15445" y="59862"/>
                </a:lnTo>
                <a:lnTo>
                  <a:pt x="16251" y="57767"/>
                </a:lnTo>
                <a:lnTo>
                  <a:pt x="17778" y="56371"/>
                </a:lnTo>
                <a:lnTo>
                  <a:pt x="27361" y="51484"/>
                </a:lnTo>
                <a:lnTo>
                  <a:pt x="34980" y="46694"/>
                </a:lnTo>
                <a:lnTo>
                  <a:pt x="61480" y="38181"/>
                </a:lnTo>
                <a:lnTo>
                  <a:pt x="80063" y="33803"/>
                </a:lnTo>
                <a:lnTo>
                  <a:pt x="121843" y="17968"/>
                </a:lnTo>
                <a:lnTo>
                  <a:pt x="143424" y="11009"/>
                </a:lnTo>
                <a:lnTo>
                  <a:pt x="154033" y="8862"/>
                </a:lnTo>
                <a:lnTo>
                  <a:pt x="166575" y="3067"/>
                </a:lnTo>
                <a:lnTo>
                  <a:pt x="205382"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7190" name="SMARTInkShape-Group9"/>
          <p:cNvGrpSpPr/>
          <p:nvPr/>
        </p:nvGrpSpPr>
        <p:grpSpPr>
          <a:xfrm>
            <a:off x="5274469" y="5692646"/>
            <a:ext cx="5214938" cy="486142"/>
            <a:chOff x="3750469" y="5692646"/>
            <a:chExt cx="5214938" cy="486142"/>
          </a:xfrm>
        </p:grpSpPr>
        <p:sp>
          <p:nvSpPr>
            <p:cNvPr id="7180" name="SMARTInkShape-31"/>
            <p:cNvSpPr/>
            <p:nvPr>
              <p:custDataLst>
                <p:tags r:id="rId17"/>
              </p:custDataLst>
            </p:nvPr>
          </p:nvSpPr>
          <p:spPr>
            <a:xfrm>
              <a:off x="8804672" y="5984532"/>
              <a:ext cx="160735" cy="141066"/>
            </a:xfrm>
            <a:custGeom>
              <a:avLst/>
              <a:gdLst/>
              <a:ahLst/>
              <a:cxnLst/>
              <a:rect l="0" t="0" r="0" b="0"/>
              <a:pathLst>
                <a:path w="160735" h="141066">
                  <a:moveTo>
                    <a:pt x="160734" y="25148"/>
                  </a:moveTo>
                  <a:lnTo>
                    <a:pt x="160734" y="25148"/>
                  </a:lnTo>
                  <a:lnTo>
                    <a:pt x="160734" y="17459"/>
                  </a:lnTo>
                  <a:lnTo>
                    <a:pt x="135877" y="3898"/>
                  </a:lnTo>
                  <a:lnTo>
                    <a:pt x="123493" y="0"/>
                  </a:lnTo>
                  <a:lnTo>
                    <a:pt x="120031" y="445"/>
                  </a:lnTo>
                  <a:lnTo>
                    <a:pt x="98284" y="9446"/>
                  </a:lnTo>
                  <a:lnTo>
                    <a:pt x="95288" y="11704"/>
                  </a:lnTo>
                  <a:lnTo>
                    <a:pt x="91959" y="16857"/>
                  </a:lnTo>
                  <a:lnTo>
                    <a:pt x="90085" y="27982"/>
                  </a:lnTo>
                  <a:lnTo>
                    <a:pt x="90639" y="38314"/>
                  </a:lnTo>
                  <a:lnTo>
                    <a:pt x="98422" y="79020"/>
                  </a:lnTo>
                  <a:lnTo>
                    <a:pt x="113625" y="120571"/>
                  </a:lnTo>
                  <a:lnTo>
                    <a:pt x="116042" y="140662"/>
                  </a:lnTo>
                  <a:lnTo>
                    <a:pt x="111333" y="141065"/>
                  </a:lnTo>
                  <a:lnTo>
                    <a:pt x="106366" y="138512"/>
                  </a:lnTo>
                  <a:lnTo>
                    <a:pt x="64363" y="105494"/>
                  </a:lnTo>
                  <a:lnTo>
                    <a:pt x="60768" y="102524"/>
                  </a:lnTo>
                  <a:lnTo>
                    <a:pt x="51482" y="99225"/>
                  </a:lnTo>
                  <a:lnTo>
                    <a:pt x="41732" y="96766"/>
                  </a:lnTo>
                  <a:lnTo>
                    <a:pt x="27388" y="89749"/>
                  </a:lnTo>
                  <a:lnTo>
                    <a:pt x="11984" y="86938"/>
                  </a:lnTo>
                  <a:lnTo>
                    <a:pt x="0" y="7872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81" name="SMARTInkShape-32"/>
            <p:cNvSpPr/>
            <p:nvPr>
              <p:custDataLst>
                <p:tags r:id="rId18"/>
              </p:custDataLst>
            </p:nvPr>
          </p:nvSpPr>
          <p:spPr>
            <a:xfrm>
              <a:off x="8609459" y="5956102"/>
              <a:ext cx="168425" cy="71438"/>
            </a:xfrm>
            <a:custGeom>
              <a:avLst/>
              <a:gdLst/>
              <a:ahLst/>
              <a:cxnLst/>
              <a:rect l="0" t="0" r="0" b="0"/>
              <a:pathLst>
                <a:path w="168425" h="71438">
                  <a:moveTo>
                    <a:pt x="7689" y="0"/>
                  </a:moveTo>
                  <a:lnTo>
                    <a:pt x="7689" y="0"/>
                  </a:lnTo>
                  <a:lnTo>
                    <a:pt x="0" y="0"/>
                  </a:lnTo>
                  <a:lnTo>
                    <a:pt x="3868" y="4740"/>
                  </a:lnTo>
                  <a:lnTo>
                    <a:pt x="11297" y="12428"/>
                  </a:lnTo>
                  <a:lnTo>
                    <a:pt x="52127" y="33925"/>
                  </a:lnTo>
                  <a:lnTo>
                    <a:pt x="95966" y="50365"/>
                  </a:lnTo>
                  <a:lnTo>
                    <a:pt x="140475" y="67447"/>
                  </a:lnTo>
                  <a:lnTo>
                    <a:pt x="168424" y="7143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82" name="SMARTInkShape-33"/>
            <p:cNvSpPr/>
            <p:nvPr>
              <p:custDataLst>
                <p:tags r:id="rId19"/>
              </p:custDataLst>
            </p:nvPr>
          </p:nvSpPr>
          <p:spPr>
            <a:xfrm>
              <a:off x="8688846" y="5831086"/>
              <a:ext cx="53319" cy="258962"/>
            </a:xfrm>
            <a:custGeom>
              <a:avLst/>
              <a:gdLst/>
              <a:ahLst/>
              <a:cxnLst/>
              <a:rect l="0" t="0" r="0" b="0"/>
              <a:pathLst>
                <a:path w="53319" h="258962">
                  <a:moveTo>
                    <a:pt x="53318" y="0"/>
                  </a:moveTo>
                  <a:lnTo>
                    <a:pt x="53318" y="0"/>
                  </a:lnTo>
                  <a:lnTo>
                    <a:pt x="44756" y="8561"/>
                  </a:lnTo>
                  <a:lnTo>
                    <a:pt x="18666" y="52694"/>
                  </a:lnTo>
                  <a:lnTo>
                    <a:pt x="11631" y="80105"/>
                  </a:lnTo>
                  <a:lnTo>
                    <a:pt x="8263" y="116034"/>
                  </a:lnTo>
                  <a:lnTo>
                    <a:pt x="1717" y="151794"/>
                  </a:lnTo>
                  <a:lnTo>
                    <a:pt x="0" y="190315"/>
                  </a:lnTo>
                  <a:lnTo>
                    <a:pt x="809" y="214147"/>
                  </a:lnTo>
                  <a:lnTo>
                    <a:pt x="8670" y="25896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83" name="SMARTInkShape-34"/>
            <p:cNvSpPr/>
            <p:nvPr>
              <p:custDataLst>
                <p:tags r:id="rId20"/>
              </p:custDataLst>
            </p:nvPr>
          </p:nvSpPr>
          <p:spPr>
            <a:xfrm>
              <a:off x="8273103" y="5861986"/>
              <a:ext cx="281372" cy="192343"/>
            </a:xfrm>
            <a:custGeom>
              <a:avLst/>
              <a:gdLst/>
              <a:ahLst/>
              <a:cxnLst/>
              <a:rect l="0" t="0" r="0" b="0"/>
              <a:pathLst>
                <a:path w="281372" h="192343">
                  <a:moveTo>
                    <a:pt x="147592" y="40537"/>
                  </a:moveTo>
                  <a:lnTo>
                    <a:pt x="147592" y="40537"/>
                  </a:lnTo>
                  <a:lnTo>
                    <a:pt x="147592" y="35797"/>
                  </a:lnTo>
                  <a:lnTo>
                    <a:pt x="144946" y="30823"/>
                  </a:lnTo>
                  <a:lnTo>
                    <a:pt x="142852" y="28109"/>
                  </a:lnTo>
                  <a:lnTo>
                    <a:pt x="137878" y="25091"/>
                  </a:lnTo>
                  <a:lnTo>
                    <a:pt x="132361" y="22758"/>
                  </a:lnTo>
                  <a:lnTo>
                    <a:pt x="111853" y="7295"/>
                  </a:lnTo>
                  <a:lnTo>
                    <a:pt x="105911" y="4927"/>
                  </a:lnTo>
                  <a:lnTo>
                    <a:pt x="99963" y="567"/>
                  </a:lnTo>
                  <a:lnTo>
                    <a:pt x="96988" y="0"/>
                  </a:lnTo>
                  <a:lnTo>
                    <a:pt x="94012" y="614"/>
                  </a:lnTo>
                  <a:lnTo>
                    <a:pt x="88060" y="2950"/>
                  </a:lnTo>
                  <a:lnTo>
                    <a:pt x="79131" y="5257"/>
                  </a:lnTo>
                  <a:lnTo>
                    <a:pt x="73178" y="9313"/>
                  </a:lnTo>
                  <a:lnTo>
                    <a:pt x="69871" y="17068"/>
                  </a:lnTo>
                  <a:lnTo>
                    <a:pt x="62429" y="43951"/>
                  </a:lnTo>
                  <a:lnTo>
                    <a:pt x="69503" y="87857"/>
                  </a:lnTo>
                  <a:lnTo>
                    <a:pt x="78217" y="129285"/>
                  </a:lnTo>
                  <a:lnTo>
                    <a:pt x="83728" y="148797"/>
                  </a:lnTo>
                  <a:lnTo>
                    <a:pt x="84683" y="159045"/>
                  </a:lnTo>
                  <a:lnTo>
                    <a:pt x="83824" y="161215"/>
                  </a:lnTo>
                  <a:lnTo>
                    <a:pt x="82260" y="162661"/>
                  </a:lnTo>
                  <a:lnTo>
                    <a:pt x="80225" y="163624"/>
                  </a:lnTo>
                  <a:lnTo>
                    <a:pt x="77876" y="163275"/>
                  </a:lnTo>
                  <a:lnTo>
                    <a:pt x="69830" y="158043"/>
                  </a:lnTo>
                  <a:lnTo>
                    <a:pt x="29406" y="129807"/>
                  </a:lnTo>
                  <a:lnTo>
                    <a:pt x="15670" y="123542"/>
                  </a:lnTo>
                  <a:lnTo>
                    <a:pt x="12019" y="122663"/>
                  </a:lnTo>
                  <a:lnTo>
                    <a:pt x="9585" y="121085"/>
                  </a:lnTo>
                  <a:lnTo>
                    <a:pt x="7962" y="119040"/>
                  </a:lnTo>
                  <a:lnTo>
                    <a:pt x="6881" y="116685"/>
                  </a:lnTo>
                  <a:lnTo>
                    <a:pt x="5167" y="115115"/>
                  </a:lnTo>
                  <a:lnTo>
                    <a:pt x="0" y="112905"/>
                  </a:lnTo>
                  <a:lnTo>
                    <a:pt x="580" y="112595"/>
                  </a:lnTo>
                  <a:lnTo>
                    <a:pt x="1959" y="112388"/>
                  </a:lnTo>
                  <a:lnTo>
                    <a:pt x="6137" y="114804"/>
                  </a:lnTo>
                  <a:lnTo>
                    <a:pt x="11301" y="118193"/>
                  </a:lnTo>
                  <a:lnTo>
                    <a:pt x="51676" y="133228"/>
                  </a:lnTo>
                  <a:lnTo>
                    <a:pt x="95458" y="150706"/>
                  </a:lnTo>
                  <a:lnTo>
                    <a:pt x="138852" y="155844"/>
                  </a:lnTo>
                  <a:lnTo>
                    <a:pt x="165507" y="153746"/>
                  </a:lnTo>
                  <a:lnTo>
                    <a:pt x="203971" y="147498"/>
                  </a:lnTo>
                  <a:lnTo>
                    <a:pt x="220275" y="143307"/>
                  </a:lnTo>
                  <a:lnTo>
                    <a:pt x="232151" y="135491"/>
                  </a:lnTo>
                  <a:lnTo>
                    <a:pt x="247061" y="122580"/>
                  </a:lnTo>
                  <a:lnTo>
                    <a:pt x="257285" y="114704"/>
                  </a:lnTo>
                  <a:lnTo>
                    <a:pt x="275134" y="92478"/>
                  </a:lnTo>
                  <a:lnTo>
                    <a:pt x="278692" y="83135"/>
                  </a:lnTo>
                  <a:lnTo>
                    <a:pt x="281371" y="48134"/>
                  </a:lnTo>
                  <a:lnTo>
                    <a:pt x="278818" y="41268"/>
                  </a:lnTo>
                  <a:lnTo>
                    <a:pt x="275367" y="34909"/>
                  </a:lnTo>
                  <a:lnTo>
                    <a:pt x="273834" y="28775"/>
                  </a:lnTo>
                  <a:lnTo>
                    <a:pt x="267861" y="22742"/>
                  </a:lnTo>
                  <a:lnTo>
                    <a:pt x="259584" y="17745"/>
                  </a:lnTo>
                  <a:lnTo>
                    <a:pt x="252598" y="15524"/>
                  </a:lnTo>
                  <a:lnTo>
                    <a:pt x="249346" y="15924"/>
                  </a:lnTo>
                  <a:lnTo>
                    <a:pt x="229245" y="26333"/>
                  </a:lnTo>
                  <a:lnTo>
                    <a:pt x="199809" y="51262"/>
                  </a:lnTo>
                  <a:lnTo>
                    <a:pt x="189742" y="65763"/>
                  </a:lnTo>
                  <a:lnTo>
                    <a:pt x="185216" y="82628"/>
                  </a:lnTo>
                  <a:lnTo>
                    <a:pt x="184680" y="112241"/>
                  </a:lnTo>
                  <a:lnTo>
                    <a:pt x="195789" y="144360"/>
                  </a:lnTo>
                  <a:lnTo>
                    <a:pt x="208229" y="162322"/>
                  </a:lnTo>
                  <a:lnTo>
                    <a:pt x="228766" y="181304"/>
                  </a:lnTo>
                  <a:lnTo>
                    <a:pt x="240224" y="187437"/>
                  </a:lnTo>
                  <a:lnTo>
                    <a:pt x="263678" y="19234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84" name="SMARTInkShape-35"/>
            <p:cNvSpPr/>
            <p:nvPr>
              <p:custDataLst>
                <p:tags r:id="rId21"/>
              </p:custDataLst>
            </p:nvPr>
          </p:nvSpPr>
          <p:spPr>
            <a:xfrm>
              <a:off x="7822406" y="5848945"/>
              <a:ext cx="348259" cy="133947"/>
            </a:xfrm>
            <a:custGeom>
              <a:avLst/>
              <a:gdLst/>
              <a:ahLst/>
              <a:cxnLst/>
              <a:rect l="0" t="0" r="0" b="0"/>
              <a:pathLst>
                <a:path w="348259" h="133947">
                  <a:moveTo>
                    <a:pt x="0" y="0"/>
                  </a:moveTo>
                  <a:lnTo>
                    <a:pt x="0" y="0"/>
                  </a:lnTo>
                  <a:lnTo>
                    <a:pt x="4741" y="4741"/>
                  </a:lnTo>
                  <a:lnTo>
                    <a:pt x="9714" y="7068"/>
                  </a:lnTo>
                  <a:lnTo>
                    <a:pt x="12429" y="7689"/>
                  </a:lnTo>
                  <a:lnTo>
                    <a:pt x="54669" y="28938"/>
                  </a:lnTo>
                  <a:lnTo>
                    <a:pt x="98369" y="44539"/>
                  </a:lnTo>
                  <a:lnTo>
                    <a:pt x="142894" y="58525"/>
                  </a:lnTo>
                  <a:lnTo>
                    <a:pt x="187526" y="61983"/>
                  </a:lnTo>
                  <a:lnTo>
                    <a:pt x="216114" y="61412"/>
                  </a:lnTo>
                  <a:lnTo>
                    <a:pt x="246900" y="50065"/>
                  </a:lnTo>
                  <a:lnTo>
                    <a:pt x="250921" y="46275"/>
                  </a:lnTo>
                  <a:lnTo>
                    <a:pt x="255388" y="36772"/>
                  </a:lnTo>
                  <a:lnTo>
                    <a:pt x="258647" y="15237"/>
                  </a:lnTo>
                  <a:lnTo>
                    <a:pt x="257760" y="13134"/>
                  </a:lnTo>
                  <a:lnTo>
                    <a:pt x="256175" y="11733"/>
                  </a:lnTo>
                  <a:lnTo>
                    <a:pt x="251769" y="10176"/>
                  </a:lnTo>
                  <a:lnTo>
                    <a:pt x="237962" y="9094"/>
                  </a:lnTo>
                  <a:lnTo>
                    <a:pt x="224407" y="13719"/>
                  </a:lnTo>
                  <a:lnTo>
                    <a:pt x="208186" y="25163"/>
                  </a:lnTo>
                  <a:lnTo>
                    <a:pt x="182470" y="50798"/>
                  </a:lnTo>
                  <a:lnTo>
                    <a:pt x="173900" y="66425"/>
                  </a:lnTo>
                  <a:lnTo>
                    <a:pt x="171546" y="77809"/>
                  </a:lnTo>
                  <a:lnTo>
                    <a:pt x="173146" y="89482"/>
                  </a:lnTo>
                  <a:lnTo>
                    <a:pt x="180761" y="115318"/>
                  </a:lnTo>
                  <a:lnTo>
                    <a:pt x="183015" y="118550"/>
                  </a:lnTo>
                  <a:lnTo>
                    <a:pt x="186503" y="120706"/>
                  </a:lnTo>
                  <a:lnTo>
                    <a:pt x="203712" y="124165"/>
                  </a:lnTo>
                  <a:lnTo>
                    <a:pt x="216959" y="124847"/>
                  </a:lnTo>
                  <a:lnTo>
                    <a:pt x="230861" y="120226"/>
                  </a:lnTo>
                  <a:lnTo>
                    <a:pt x="239196" y="112634"/>
                  </a:lnTo>
                  <a:lnTo>
                    <a:pt x="247200" y="103637"/>
                  </a:lnTo>
                  <a:lnTo>
                    <a:pt x="261870" y="92003"/>
                  </a:lnTo>
                  <a:lnTo>
                    <a:pt x="279396" y="65057"/>
                  </a:lnTo>
                  <a:lnTo>
                    <a:pt x="293742" y="21177"/>
                  </a:lnTo>
                  <a:lnTo>
                    <a:pt x="294643" y="1778"/>
                  </a:lnTo>
                  <a:lnTo>
                    <a:pt x="295672" y="41895"/>
                  </a:lnTo>
                  <a:lnTo>
                    <a:pt x="307109" y="83998"/>
                  </a:lnTo>
                  <a:lnTo>
                    <a:pt x="315671" y="98751"/>
                  </a:lnTo>
                  <a:lnTo>
                    <a:pt x="333590" y="117770"/>
                  </a:lnTo>
                  <a:lnTo>
                    <a:pt x="343471" y="123861"/>
                  </a:lnTo>
                  <a:lnTo>
                    <a:pt x="348258" y="13394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85" name="SMARTInkShape-36"/>
            <p:cNvSpPr/>
            <p:nvPr>
              <p:custDataLst>
                <p:tags r:id="rId22"/>
              </p:custDataLst>
            </p:nvPr>
          </p:nvSpPr>
          <p:spPr>
            <a:xfrm>
              <a:off x="7886953" y="5750720"/>
              <a:ext cx="33681" cy="205383"/>
            </a:xfrm>
            <a:custGeom>
              <a:avLst/>
              <a:gdLst/>
              <a:ahLst/>
              <a:cxnLst/>
              <a:rect l="0" t="0" r="0" b="0"/>
              <a:pathLst>
                <a:path w="33681" h="205383">
                  <a:moveTo>
                    <a:pt x="33680" y="0"/>
                  </a:moveTo>
                  <a:lnTo>
                    <a:pt x="33680" y="0"/>
                  </a:lnTo>
                  <a:lnTo>
                    <a:pt x="25990" y="0"/>
                  </a:lnTo>
                  <a:lnTo>
                    <a:pt x="25577" y="991"/>
                  </a:lnTo>
                  <a:lnTo>
                    <a:pt x="25118" y="4739"/>
                  </a:lnTo>
                  <a:lnTo>
                    <a:pt x="24003" y="6136"/>
                  </a:lnTo>
                  <a:lnTo>
                    <a:pt x="20119" y="7687"/>
                  </a:lnTo>
                  <a:lnTo>
                    <a:pt x="18686" y="10085"/>
                  </a:lnTo>
                  <a:lnTo>
                    <a:pt x="11457" y="47898"/>
                  </a:lnTo>
                  <a:lnTo>
                    <a:pt x="4846" y="90410"/>
                  </a:lnTo>
                  <a:lnTo>
                    <a:pt x="0" y="124352"/>
                  </a:lnTo>
                  <a:lnTo>
                    <a:pt x="1210" y="161529"/>
                  </a:lnTo>
                  <a:lnTo>
                    <a:pt x="6891" y="20538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86" name="SMARTInkShape-37"/>
            <p:cNvSpPr/>
            <p:nvPr>
              <p:custDataLst>
                <p:tags r:id="rId23"/>
              </p:custDataLst>
            </p:nvPr>
          </p:nvSpPr>
          <p:spPr>
            <a:xfrm>
              <a:off x="7635073" y="5818218"/>
              <a:ext cx="160545" cy="155744"/>
            </a:xfrm>
            <a:custGeom>
              <a:avLst/>
              <a:gdLst/>
              <a:ahLst/>
              <a:cxnLst/>
              <a:rect l="0" t="0" r="0" b="0"/>
              <a:pathLst>
                <a:path w="160545" h="155744">
                  <a:moveTo>
                    <a:pt x="106966" y="48587"/>
                  </a:moveTo>
                  <a:lnTo>
                    <a:pt x="106966" y="48587"/>
                  </a:lnTo>
                  <a:lnTo>
                    <a:pt x="106966" y="43846"/>
                  </a:lnTo>
                  <a:lnTo>
                    <a:pt x="105974" y="42450"/>
                  </a:lnTo>
                  <a:lnTo>
                    <a:pt x="104320" y="41519"/>
                  </a:lnTo>
                  <a:lnTo>
                    <a:pt x="102225" y="40898"/>
                  </a:lnTo>
                  <a:lnTo>
                    <a:pt x="100829" y="39492"/>
                  </a:lnTo>
                  <a:lnTo>
                    <a:pt x="95942" y="30106"/>
                  </a:lnTo>
                  <a:lnTo>
                    <a:pt x="93664" y="27337"/>
                  </a:lnTo>
                  <a:lnTo>
                    <a:pt x="88487" y="24259"/>
                  </a:lnTo>
                  <a:lnTo>
                    <a:pt x="85717" y="23439"/>
                  </a:lnTo>
                  <a:lnTo>
                    <a:pt x="82878" y="23884"/>
                  </a:lnTo>
                  <a:lnTo>
                    <a:pt x="73150" y="28258"/>
                  </a:lnTo>
                  <a:lnTo>
                    <a:pt x="46902" y="35143"/>
                  </a:lnTo>
                  <a:lnTo>
                    <a:pt x="29654" y="46886"/>
                  </a:lnTo>
                  <a:lnTo>
                    <a:pt x="7146" y="68219"/>
                  </a:lnTo>
                  <a:lnTo>
                    <a:pt x="3070" y="77486"/>
                  </a:lnTo>
                  <a:lnTo>
                    <a:pt x="0" y="104742"/>
                  </a:lnTo>
                  <a:lnTo>
                    <a:pt x="2541" y="110917"/>
                  </a:lnTo>
                  <a:lnTo>
                    <a:pt x="4606" y="113952"/>
                  </a:lnTo>
                  <a:lnTo>
                    <a:pt x="7969" y="115976"/>
                  </a:lnTo>
                  <a:lnTo>
                    <a:pt x="24977" y="119225"/>
                  </a:lnTo>
                  <a:lnTo>
                    <a:pt x="28494" y="119491"/>
                  </a:lnTo>
                  <a:lnTo>
                    <a:pt x="48397" y="112791"/>
                  </a:lnTo>
                  <a:lnTo>
                    <a:pt x="59768" y="107547"/>
                  </a:lnTo>
                  <a:lnTo>
                    <a:pt x="68791" y="99266"/>
                  </a:lnTo>
                  <a:lnTo>
                    <a:pt x="104369" y="60323"/>
                  </a:lnTo>
                  <a:lnTo>
                    <a:pt x="119755" y="37639"/>
                  </a:lnTo>
                  <a:lnTo>
                    <a:pt x="126470" y="22574"/>
                  </a:lnTo>
                  <a:lnTo>
                    <a:pt x="130517" y="16190"/>
                  </a:lnTo>
                  <a:lnTo>
                    <a:pt x="132795" y="7017"/>
                  </a:lnTo>
                  <a:lnTo>
                    <a:pt x="133471" y="0"/>
                  </a:lnTo>
                  <a:lnTo>
                    <a:pt x="133565" y="320"/>
                  </a:lnTo>
                  <a:lnTo>
                    <a:pt x="133628" y="1526"/>
                  </a:lnTo>
                  <a:lnTo>
                    <a:pt x="126670" y="13334"/>
                  </a:lnTo>
                  <a:lnTo>
                    <a:pt x="124933" y="55641"/>
                  </a:lnTo>
                  <a:lnTo>
                    <a:pt x="125839" y="85736"/>
                  </a:lnTo>
                  <a:lnTo>
                    <a:pt x="141076" y="130106"/>
                  </a:lnTo>
                  <a:lnTo>
                    <a:pt x="151685" y="151667"/>
                  </a:lnTo>
                  <a:lnTo>
                    <a:pt x="153646" y="153026"/>
                  </a:lnTo>
                  <a:lnTo>
                    <a:pt x="160544" y="15574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87" name="SMARTInkShape-38"/>
            <p:cNvSpPr/>
            <p:nvPr>
              <p:custDataLst>
                <p:tags r:id="rId24"/>
              </p:custDataLst>
            </p:nvPr>
          </p:nvSpPr>
          <p:spPr>
            <a:xfrm>
              <a:off x="7340404" y="5692646"/>
              <a:ext cx="196253" cy="280673"/>
            </a:xfrm>
            <a:custGeom>
              <a:avLst/>
              <a:gdLst/>
              <a:ahLst/>
              <a:cxnLst/>
              <a:rect l="0" t="0" r="0" b="0"/>
              <a:pathLst>
                <a:path w="196253" h="280673">
                  <a:moveTo>
                    <a:pt x="106955" y="263456"/>
                  </a:moveTo>
                  <a:lnTo>
                    <a:pt x="106955" y="263456"/>
                  </a:lnTo>
                  <a:lnTo>
                    <a:pt x="111696" y="263456"/>
                  </a:lnTo>
                  <a:lnTo>
                    <a:pt x="113092" y="262463"/>
                  </a:lnTo>
                  <a:lnTo>
                    <a:pt x="114023" y="260810"/>
                  </a:lnTo>
                  <a:lnTo>
                    <a:pt x="115518" y="255767"/>
                  </a:lnTo>
                  <a:lnTo>
                    <a:pt x="118367" y="255078"/>
                  </a:lnTo>
                  <a:lnTo>
                    <a:pt x="120517" y="254893"/>
                  </a:lnTo>
                  <a:lnTo>
                    <a:pt x="121949" y="253779"/>
                  </a:lnTo>
                  <a:lnTo>
                    <a:pt x="123541" y="249894"/>
                  </a:lnTo>
                  <a:lnTo>
                    <a:pt x="124957" y="248462"/>
                  </a:lnTo>
                  <a:lnTo>
                    <a:pt x="129177" y="246869"/>
                  </a:lnTo>
                  <a:lnTo>
                    <a:pt x="130700" y="245453"/>
                  </a:lnTo>
                  <a:lnTo>
                    <a:pt x="132391" y="241233"/>
                  </a:lnTo>
                  <a:lnTo>
                    <a:pt x="133625" y="224638"/>
                  </a:lnTo>
                  <a:lnTo>
                    <a:pt x="131045" y="218752"/>
                  </a:lnTo>
                  <a:lnTo>
                    <a:pt x="121305" y="206890"/>
                  </a:lnTo>
                  <a:lnTo>
                    <a:pt x="79914" y="183088"/>
                  </a:lnTo>
                  <a:lnTo>
                    <a:pt x="68148" y="178127"/>
                  </a:lnTo>
                  <a:lnTo>
                    <a:pt x="56304" y="175923"/>
                  </a:lnTo>
                  <a:lnTo>
                    <a:pt x="44426" y="177588"/>
                  </a:lnTo>
                  <a:lnTo>
                    <a:pt x="15671" y="189493"/>
                  </a:lnTo>
                  <a:lnTo>
                    <a:pt x="7515" y="195195"/>
                  </a:lnTo>
                  <a:lnTo>
                    <a:pt x="4943" y="199097"/>
                  </a:lnTo>
                  <a:lnTo>
                    <a:pt x="1323" y="213076"/>
                  </a:lnTo>
                  <a:lnTo>
                    <a:pt x="0" y="235091"/>
                  </a:lnTo>
                  <a:lnTo>
                    <a:pt x="1918" y="239585"/>
                  </a:lnTo>
                  <a:lnTo>
                    <a:pt x="25129" y="266349"/>
                  </a:lnTo>
                  <a:lnTo>
                    <a:pt x="45669" y="276440"/>
                  </a:lnTo>
                  <a:lnTo>
                    <a:pt x="76959" y="280672"/>
                  </a:lnTo>
                  <a:lnTo>
                    <a:pt x="86347" y="278384"/>
                  </a:lnTo>
                  <a:lnTo>
                    <a:pt x="99857" y="268871"/>
                  </a:lnTo>
                  <a:lnTo>
                    <a:pt x="113781" y="253485"/>
                  </a:lnTo>
                  <a:lnTo>
                    <a:pt x="140628" y="216069"/>
                  </a:lnTo>
                  <a:lnTo>
                    <a:pt x="163424" y="173797"/>
                  </a:lnTo>
                  <a:lnTo>
                    <a:pt x="173516" y="147263"/>
                  </a:lnTo>
                  <a:lnTo>
                    <a:pt x="180076" y="108984"/>
                  </a:lnTo>
                  <a:lnTo>
                    <a:pt x="185892" y="72980"/>
                  </a:lnTo>
                  <a:lnTo>
                    <a:pt x="179508" y="31576"/>
                  </a:lnTo>
                  <a:lnTo>
                    <a:pt x="170802" y="7786"/>
                  </a:lnTo>
                  <a:lnTo>
                    <a:pt x="165120" y="731"/>
                  </a:lnTo>
                  <a:lnTo>
                    <a:pt x="162598" y="0"/>
                  </a:lnTo>
                  <a:lnTo>
                    <a:pt x="159926" y="506"/>
                  </a:lnTo>
                  <a:lnTo>
                    <a:pt x="157152" y="1835"/>
                  </a:lnTo>
                  <a:lnTo>
                    <a:pt x="155303" y="3714"/>
                  </a:lnTo>
                  <a:lnTo>
                    <a:pt x="153248" y="8447"/>
                  </a:lnTo>
                  <a:lnTo>
                    <a:pt x="145563" y="45580"/>
                  </a:lnTo>
                  <a:lnTo>
                    <a:pt x="143245" y="83863"/>
                  </a:lnTo>
                  <a:lnTo>
                    <a:pt x="142787" y="120384"/>
                  </a:lnTo>
                  <a:lnTo>
                    <a:pt x="143689" y="161405"/>
                  </a:lnTo>
                  <a:lnTo>
                    <a:pt x="150802" y="185043"/>
                  </a:lnTo>
                  <a:lnTo>
                    <a:pt x="171354" y="223253"/>
                  </a:lnTo>
                  <a:lnTo>
                    <a:pt x="196252" y="26345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88" name="SMARTInkShape-39"/>
            <p:cNvSpPr/>
            <p:nvPr>
              <p:custDataLst>
                <p:tags r:id="rId25"/>
              </p:custDataLst>
            </p:nvPr>
          </p:nvSpPr>
          <p:spPr>
            <a:xfrm>
              <a:off x="5089922" y="5920383"/>
              <a:ext cx="2098477" cy="258405"/>
            </a:xfrm>
            <a:custGeom>
              <a:avLst/>
              <a:gdLst/>
              <a:ahLst/>
              <a:cxnLst/>
              <a:rect l="0" t="0" r="0" b="0"/>
              <a:pathLst>
                <a:path w="2098477" h="258405">
                  <a:moveTo>
                    <a:pt x="0" y="62508"/>
                  </a:moveTo>
                  <a:lnTo>
                    <a:pt x="0" y="62508"/>
                  </a:lnTo>
                  <a:lnTo>
                    <a:pt x="0" y="67248"/>
                  </a:lnTo>
                  <a:lnTo>
                    <a:pt x="992" y="68644"/>
                  </a:lnTo>
                  <a:lnTo>
                    <a:pt x="2645" y="69575"/>
                  </a:lnTo>
                  <a:lnTo>
                    <a:pt x="4740" y="70196"/>
                  </a:lnTo>
                  <a:lnTo>
                    <a:pt x="18091" y="78342"/>
                  </a:lnTo>
                  <a:lnTo>
                    <a:pt x="34552" y="84707"/>
                  </a:lnTo>
                  <a:lnTo>
                    <a:pt x="42807" y="92549"/>
                  </a:lnTo>
                  <a:lnTo>
                    <a:pt x="50775" y="101656"/>
                  </a:lnTo>
                  <a:lnTo>
                    <a:pt x="89757" y="127954"/>
                  </a:lnTo>
                  <a:lnTo>
                    <a:pt x="126448" y="145455"/>
                  </a:lnTo>
                  <a:lnTo>
                    <a:pt x="167154" y="163816"/>
                  </a:lnTo>
                  <a:lnTo>
                    <a:pt x="204887" y="178026"/>
                  </a:lnTo>
                  <a:lnTo>
                    <a:pt x="245744" y="195128"/>
                  </a:lnTo>
                  <a:lnTo>
                    <a:pt x="280291" y="207084"/>
                  </a:lnTo>
                  <a:lnTo>
                    <a:pt x="315662" y="216911"/>
                  </a:lnTo>
                  <a:lnTo>
                    <a:pt x="356018" y="226106"/>
                  </a:lnTo>
                  <a:lnTo>
                    <a:pt x="394654" y="235115"/>
                  </a:lnTo>
                  <a:lnTo>
                    <a:pt x="435978" y="239328"/>
                  </a:lnTo>
                  <a:lnTo>
                    <a:pt x="479641" y="245316"/>
                  </a:lnTo>
                  <a:lnTo>
                    <a:pt x="523997" y="248634"/>
                  </a:lnTo>
                  <a:lnTo>
                    <a:pt x="568560" y="249617"/>
                  </a:lnTo>
                  <a:lnTo>
                    <a:pt x="613182" y="249909"/>
                  </a:lnTo>
                  <a:lnTo>
                    <a:pt x="657823" y="254735"/>
                  </a:lnTo>
                  <a:lnTo>
                    <a:pt x="702470" y="257709"/>
                  </a:lnTo>
                  <a:lnTo>
                    <a:pt x="734881" y="258404"/>
                  </a:lnTo>
                  <a:lnTo>
                    <a:pt x="769129" y="257721"/>
                  </a:lnTo>
                  <a:lnTo>
                    <a:pt x="804194" y="254111"/>
                  </a:lnTo>
                  <a:lnTo>
                    <a:pt x="836977" y="251844"/>
                  </a:lnTo>
                  <a:lnTo>
                    <a:pt x="869076" y="250837"/>
                  </a:lnTo>
                  <a:lnTo>
                    <a:pt x="903185" y="250389"/>
                  </a:lnTo>
                  <a:lnTo>
                    <a:pt x="940835" y="247544"/>
                  </a:lnTo>
                  <a:lnTo>
                    <a:pt x="979727" y="243965"/>
                  </a:lnTo>
                  <a:lnTo>
                    <a:pt x="1016856" y="242374"/>
                  </a:lnTo>
                  <a:lnTo>
                    <a:pt x="1053201" y="239021"/>
                  </a:lnTo>
                  <a:lnTo>
                    <a:pt x="1089199" y="234224"/>
                  </a:lnTo>
                  <a:lnTo>
                    <a:pt x="1125041" y="228784"/>
                  </a:lnTo>
                  <a:lnTo>
                    <a:pt x="1160815" y="225705"/>
                  </a:lnTo>
                  <a:lnTo>
                    <a:pt x="1196558" y="223344"/>
                  </a:lnTo>
                  <a:lnTo>
                    <a:pt x="1232288" y="218988"/>
                  </a:lnTo>
                  <a:lnTo>
                    <a:pt x="1270656" y="213744"/>
                  </a:lnTo>
                  <a:lnTo>
                    <a:pt x="1309870" y="208107"/>
                  </a:lnTo>
                  <a:lnTo>
                    <a:pt x="1347140" y="202294"/>
                  </a:lnTo>
                  <a:lnTo>
                    <a:pt x="1386195" y="196403"/>
                  </a:lnTo>
                  <a:lnTo>
                    <a:pt x="1426704" y="191470"/>
                  </a:lnTo>
                  <a:lnTo>
                    <a:pt x="1467859" y="189277"/>
                  </a:lnTo>
                  <a:lnTo>
                    <a:pt x="1506655" y="183011"/>
                  </a:lnTo>
                  <a:lnTo>
                    <a:pt x="1544733" y="174604"/>
                  </a:lnTo>
                  <a:lnTo>
                    <a:pt x="1584809" y="167560"/>
                  </a:lnTo>
                  <a:lnTo>
                    <a:pt x="1623125" y="161122"/>
                  </a:lnTo>
                  <a:lnTo>
                    <a:pt x="1659998" y="153961"/>
                  </a:lnTo>
                  <a:lnTo>
                    <a:pt x="1696230" y="144164"/>
                  </a:lnTo>
                  <a:lnTo>
                    <a:pt x="1732177" y="135841"/>
                  </a:lnTo>
                  <a:lnTo>
                    <a:pt x="1767005" y="127842"/>
                  </a:lnTo>
                  <a:lnTo>
                    <a:pt x="1799020" y="117673"/>
                  </a:lnTo>
                  <a:lnTo>
                    <a:pt x="1832431" y="106538"/>
                  </a:lnTo>
                  <a:lnTo>
                    <a:pt x="1865140" y="95967"/>
                  </a:lnTo>
                  <a:lnTo>
                    <a:pt x="1906859" y="83446"/>
                  </a:lnTo>
                  <a:lnTo>
                    <a:pt x="1949207" y="67609"/>
                  </a:lnTo>
                  <a:lnTo>
                    <a:pt x="1986339" y="50349"/>
                  </a:lnTo>
                  <a:lnTo>
                    <a:pt x="2026055" y="29385"/>
                  </a:lnTo>
                  <a:lnTo>
                    <a:pt x="2068171" y="9157"/>
                  </a:lnTo>
                  <a:lnTo>
                    <a:pt x="2076078" y="4070"/>
                  </a:lnTo>
                  <a:lnTo>
                    <a:pt x="2087577" y="536"/>
                  </a:lnTo>
                  <a:lnTo>
                    <a:pt x="2098476"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89" name="SMARTInkShape-40"/>
            <p:cNvSpPr/>
            <p:nvPr>
              <p:custDataLst>
                <p:tags r:id="rId26"/>
              </p:custDataLst>
            </p:nvPr>
          </p:nvSpPr>
          <p:spPr>
            <a:xfrm>
              <a:off x="3750469" y="5921166"/>
              <a:ext cx="1830587" cy="70620"/>
            </a:xfrm>
            <a:custGeom>
              <a:avLst/>
              <a:gdLst/>
              <a:ahLst/>
              <a:cxnLst/>
              <a:rect l="0" t="0" r="0" b="0"/>
              <a:pathLst>
                <a:path w="1830587" h="70620">
                  <a:moveTo>
                    <a:pt x="0" y="26006"/>
                  </a:moveTo>
                  <a:lnTo>
                    <a:pt x="0" y="26006"/>
                  </a:lnTo>
                  <a:lnTo>
                    <a:pt x="4740" y="30746"/>
                  </a:lnTo>
                  <a:lnTo>
                    <a:pt x="9713" y="33074"/>
                  </a:lnTo>
                  <a:lnTo>
                    <a:pt x="46285" y="34772"/>
                  </a:lnTo>
                  <a:lnTo>
                    <a:pt x="85431" y="39643"/>
                  </a:lnTo>
                  <a:lnTo>
                    <a:pt x="124421" y="42614"/>
                  </a:lnTo>
                  <a:lnTo>
                    <a:pt x="167393" y="48236"/>
                  </a:lnTo>
                  <a:lnTo>
                    <a:pt x="199412" y="50768"/>
                  </a:lnTo>
                  <a:lnTo>
                    <a:pt x="233487" y="52886"/>
                  </a:lnTo>
                  <a:lnTo>
                    <a:pt x="268475" y="57135"/>
                  </a:lnTo>
                  <a:lnTo>
                    <a:pt x="306515" y="59684"/>
                  </a:lnTo>
                  <a:lnTo>
                    <a:pt x="346572" y="61810"/>
                  </a:lnTo>
                  <a:lnTo>
                    <a:pt x="387526" y="66062"/>
                  </a:lnTo>
                  <a:lnTo>
                    <a:pt x="428880" y="68613"/>
                  </a:lnTo>
                  <a:lnTo>
                    <a:pt x="470410" y="69747"/>
                  </a:lnTo>
                  <a:lnTo>
                    <a:pt x="512019" y="70251"/>
                  </a:lnTo>
                  <a:lnTo>
                    <a:pt x="551017" y="70474"/>
                  </a:lnTo>
                  <a:lnTo>
                    <a:pt x="589185" y="70574"/>
                  </a:lnTo>
                  <a:lnTo>
                    <a:pt x="629300" y="70619"/>
                  </a:lnTo>
                  <a:lnTo>
                    <a:pt x="664988" y="67992"/>
                  </a:lnTo>
                  <a:lnTo>
                    <a:pt x="698378" y="63518"/>
                  </a:lnTo>
                  <a:lnTo>
                    <a:pt x="733062" y="58222"/>
                  </a:lnTo>
                  <a:lnTo>
                    <a:pt x="768321" y="55207"/>
                  </a:lnTo>
                  <a:lnTo>
                    <a:pt x="803835" y="52875"/>
                  </a:lnTo>
                  <a:lnTo>
                    <a:pt x="839463" y="48531"/>
                  </a:lnTo>
                  <a:lnTo>
                    <a:pt x="872495" y="43293"/>
                  </a:lnTo>
                  <a:lnTo>
                    <a:pt x="904705" y="37657"/>
                  </a:lnTo>
                  <a:lnTo>
                    <a:pt x="938865" y="31846"/>
                  </a:lnTo>
                  <a:lnTo>
                    <a:pt x="971244" y="25955"/>
                  </a:lnTo>
                  <a:lnTo>
                    <a:pt x="1003164" y="20030"/>
                  </a:lnTo>
                  <a:lnTo>
                    <a:pt x="1037194" y="14089"/>
                  </a:lnTo>
                  <a:lnTo>
                    <a:pt x="1069517" y="8142"/>
                  </a:lnTo>
                  <a:lnTo>
                    <a:pt x="1101411" y="3183"/>
                  </a:lnTo>
                  <a:lnTo>
                    <a:pt x="1135430" y="979"/>
                  </a:lnTo>
                  <a:lnTo>
                    <a:pt x="1170393" y="0"/>
                  </a:lnTo>
                  <a:lnTo>
                    <a:pt x="1204784" y="557"/>
                  </a:lnTo>
                  <a:lnTo>
                    <a:pt x="1236605" y="4112"/>
                  </a:lnTo>
                  <a:lnTo>
                    <a:pt x="1272576" y="6354"/>
                  </a:lnTo>
                  <a:lnTo>
                    <a:pt x="1309730" y="7350"/>
                  </a:lnTo>
                  <a:lnTo>
                    <a:pt x="1342779" y="7792"/>
                  </a:lnTo>
                  <a:lnTo>
                    <a:pt x="1376650" y="10635"/>
                  </a:lnTo>
                  <a:lnTo>
                    <a:pt x="1412540" y="14213"/>
                  </a:lnTo>
                  <a:lnTo>
                    <a:pt x="1451642" y="15803"/>
                  </a:lnTo>
                  <a:lnTo>
                    <a:pt x="1486880" y="19156"/>
                  </a:lnTo>
                  <a:lnTo>
                    <a:pt x="1520071" y="22961"/>
                  </a:lnTo>
                  <a:lnTo>
                    <a:pt x="1554665" y="24652"/>
                  </a:lnTo>
                  <a:lnTo>
                    <a:pt x="1587239" y="25405"/>
                  </a:lnTo>
                  <a:lnTo>
                    <a:pt x="1630821" y="25828"/>
                  </a:lnTo>
                  <a:lnTo>
                    <a:pt x="1668870" y="25953"/>
                  </a:lnTo>
                  <a:lnTo>
                    <a:pt x="1705279" y="25990"/>
                  </a:lnTo>
                  <a:lnTo>
                    <a:pt x="1748397" y="21262"/>
                  </a:lnTo>
                  <a:lnTo>
                    <a:pt x="1791982" y="17627"/>
                  </a:lnTo>
                  <a:lnTo>
                    <a:pt x="1830586" y="1707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7191" name="SMARTInkShape-41"/>
          <p:cNvSpPr/>
          <p:nvPr>
            <p:custDataLst>
              <p:tags r:id="rId2"/>
            </p:custDataLst>
          </p:nvPr>
        </p:nvSpPr>
        <p:spPr>
          <a:xfrm>
            <a:off x="9569648" y="5616807"/>
            <a:ext cx="839392" cy="35687"/>
          </a:xfrm>
          <a:custGeom>
            <a:avLst/>
            <a:gdLst/>
            <a:ahLst/>
            <a:cxnLst/>
            <a:rect l="0" t="0" r="0" b="0"/>
            <a:pathLst>
              <a:path w="839392" h="35687">
                <a:moveTo>
                  <a:pt x="0" y="35686"/>
                </a:moveTo>
                <a:lnTo>
                  <a:pt x="0" y="35686"/>
                </a:lnTo>
                <a:lnTo>
                  <a:pt x="12429" y="35686"/>
                </a:lnTo>
                <a:lnTo>
                  <a:pt x="51185" y="24662"/>
                </a:lnTo>
                <a:lnTo>
                  <a:pt x="54959" y="22384"/>
                </a:lnTo>
                <a:lnTo>
                  <a:pt x="81412" y="18728"/>
                </a:lnTo>
                <a:lnTo>
                  <a:pt x="99639" y="17101"/>
                </a:lnTo>
                <a:lnTo>
                  <a:pt x="117835" y="10812"/>
                </a:lnTo>
                <a:lnTo>
                  <a:pt x="159026" y="9065"/>
                </a:lnTo>
                <a:lnTo>
                  <a:pt x="197404" y="8919"/>
                </a:lnTo>
                <a:lnTo>
                  <a:pt x="241227" y="8900"/>
                </a:lnTo>
                <a:lnTo>
                  <a:pt x="283975" y="8898"/>
                </a:lnTo>
                <a:lnTo>
                  <a:pt x="327990" y="11543"/>
                </a:lnTo>
                <a:lnTo>
                  <a:pt x="370382" y="16586"/>
                </a:lnTo>
                <a:lnTo>
                  <a:pt x="410837" y="18574"/>
                </a:lnTo>
                <a:lnTo>
                  <a:pt x="453371" y="24846"/>
                </a:lnTo>
                <a:lnTo>
                  <a:pt x="495470" y="26379"/>
                </a:lnTo>
                <a:lnTo>
                  <a:pt x="535867" y="26682"/>
                </a:lnTo>
                <a:lnTo>
                  <a:pt x="578388" y="26741"/>
                </a:lnTo>
                <a:lnTo>
                  <a:pt x="606615" y="24106"/>
                </a:lnTo>
                <a:lnTo>
                  <a:pt x="642819" y="19067"/>
                </a:lnTo>
                <a:lnTo>
                  <a:pt x="678633" y="17080"/>
                </a:lnTo>
                <a:lnTo>
                  <a:pt x="718562" y="10170"/>
                </a:lnTo>
                <a:lnTo>
                  <a:pt x="761897" y="7979"/>
                </a:lnTo>
                <a:lnTo>
                  <a:pt x="801020" y="522"/>
                </a:lnTo>
                <a:lnTo>
                  <a:pt x="824353" y="0"/>
                </a:lnTo>
                <a:lnTo>
                  <a:pt x="830392" y="2629"/>
                </a:lnTo>
                <a:lnTo>
                  <a:pt x="839391" y="889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7196" name="SMARTInkShape-Group11"/>
          <p:cNvGrpSpPr/>
          <p:nvPr/>
        </p:nvGrpSpPr>
        <p:grpSpPr>
          <a:xfrm>
            <a:off x="7239000" y="4378647"/>
            <a:ext cx="1339454" cy="479104"/>
            <a:chOff x="5715000" y="4378647"/>
            <a:chExt cx="1339454" cy="479104"/>
          </a:xfrm>
        </p:grpSpPr>
        <p:sp>
          <p:nvSpPr>
            <p:cNvPr id="7192" name="SMARTInkShape-42"/>
            <p:cNvSpPr/>
            <p:nvPr>
              <p:custDataLst>
                <p:tags r:id="rId13"/>
              </p:custDataLst>
            </p:nvPr>
          </p:nvSpPr>
          <p:spPr>
            <a:xfrm>
              <a:off x="6366867" y="4491665"/>
              <a:ext cx="151806" cy="115523"/>
            </a:xfrm>
            <a:custGeom>
              <a:avLst/>
              <a:gdLst/>
              <a:ahLst/>
              <a:cxnLst/>
              <a:rect l="0" t="0" r="0" b="0"/>
              <a:pathLst>
                <a:path w="151806" h="115523">
                  <a:moveTo>
                    <a:pt x="151805" y="8898"/>
                  </a:moveTo>
                  <a:lnTo>
                    <a:pt x="151805" y="8898"/>
                  </a:lnTo>
                  <a:lnTo>
                    <a:pt x="147064" y="8898"/>
                  </a:lnTo>
                  <a:lnTo>
                    <a:pt x="123126" y="1209"/>
                  </a:lnTo>
                  <a:lnTo>
                    <a:pt x="84808" y="213"/>
                  </a:lnTo>
                  <a:lnTo>
                    <a:pt x="53342" y="0"/>
                  </a:lnTo>
                  <a:lnTo>
                    <a:pt x="45866" y="2628"/>
                  </a:lnTo>
                  <a:lnTo>
                    <a:pt x="32983" y="12399"/>
                  </a:lnTo>
                  <a:lnTo>
                    <a:pt x="31911" y="16193"/>
                  </a:lnTo>
                  <a:lnTo>
                    <a:pt x="33364" y="25700"/>
                  </a:lnTo>
                  <a:lnTo>
                    <a:pt x="39762" y="37468"/>
                  </a:lnTo>
                  <a:lnTo>
                    <a:pt x="70500" y="74592"/>
                  </a:lnTo>
                  <a:lnTo>
                    <a:pt x="111897" y="103923"/>
                  </a:lnTo>
                  <a:lnTo>
                    <a:pt x="118524" y="110001"/>
                  </a:lnTo>
                  <a:lnTo>
                    <a:pt x="119696" y="112018"/>
                  </a:lnTo>
                  <a:lnTo>
                    <a:pt x="119485" y="113364"/>
                  </a:lnTo>
                  <a:lnTo>
                    <a:pt x="118352" y="114260"/>
                  </a:lnTo>
                  <a:lnTo>
                    <a:pt x="102537" y="115522"/>
                  </a:lnTo>
                  <a:lnTo>
                    <a:pt x="68541" y="108820"/>
                  </a:lnTo>
                  <a:lnTo>
                    <a:pt x="0" y="9819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93" name="SMARTInkShape-43"/>
            <p:cNvSpPr/>
            <p:nvPr>
              <p:custDataLst>
                <p:tags r:id="rId14"/>
              </p:custDataLst>
            </p:nvPr>
          </p:nvSpPr>
          <p:spPr>
            <a:xfrm>
              <a:off x="5715000" y="4804172"/>
              <a:ext cx="1339454" cy="53579"/>
            </a:xfrm>
            <a:custGeom>
              <a:avLst/>
              <a:gdLst/>
              <a:ahLst/>
              <a:cxnLst/>
              <a:rect l="0" t="0" r="0" b="0"/>
              <a:pathLst>
                <a:path w="1339454" h="53579">
                  <a:moveTo>
                    <a:pt x="0" y="0"/>
                  </a:moveTo>
                  <a:lnTo>
                    <a:pt x="0" y="0"/>
                  </a:lnTo>
                  <a:lnTo>
                    <a:pt x="43754" y="0"/>
                  </a:lnTo>
                  <a:lnTo>
                    <a:pt x="64889" y="2645"/>
                  </a:lnTo>
                  <a:lnTo>
                    <a:pt x="109227" y="8378"/>
                  </a:lnTo>
                  <a:lnTo>
                    <a:pt x="152078" y="8857"/>
                  </a:lnTo>
                  <a:lnTo>
                    <a:pt x="196489" y="8919"/>
                  </a:lnTo>
                  <a:lnTo>
                    <a:pt x="237474" y="8926"/>
                  </a:lnTo>
                  <a:lnTo>
                    <a:pt x="277840" y="13669"/>
                  </a:lnTo>
                  <a:lnTo>
                    <a:pt x="319907" y="17031"/>
                  </a:lnTo>
                  <a:lnTo>
                    <a:pt x="359525" y="17696"/>
                  </a:lnTo>
                  <a:lnTo>
                    <a:pt x="393598" y="17811"/>
                  </a:lnTo>
                  <a:lnTo>
                    <a:pt x="428830" y="17845"/>
                  </a:lnTo>
                  <a:lnTo>
                    <a:pt x="464403" y="17855"/>
                  </a:lnTo>
                  <a:lnTo>
                    <a:pt x="500080" y="17858"/>
                  </a:lnTo>
                  <a:lnTo>
                    <a:pt x="535787" y="17858"/>
                  </a:lnTo>
                  <a:lnTo>
                    <a:pt x="578667" y="22599"/>
                  </a:lnTo>
                  <a:lnTo>
                    <a:pt x="622929" y="25961"/>
                  </a:lnTo>
                  <a:lnTo>
                    <a:pt x="661042" y="26544"/>
                  </a:lnTo>
                  <a:lnTo>
                    <a:pt x="695963" y="26680"/>
                  </a:lnTo>
                  <a:lnTo>
                    <a:pt x="735709" y="31497"/>
                  </a:lnTo>
                  <a:lnTo>
                    <a:pt x="779774" y="34885"/>
                  </a:lnTo>
                  <a:lnTo>
                    <a:pt x="813225" y="35348"/>
                  </a:lnTo>
                  <a:lnTo>
                    <a:pt x="852143" y="35609"/>
                  </a:lnTo>
                  <a:lnTo>
                    <a:pt x="896747" y="35686"/>
                  </a:lnTo>
                  <a:lnTo>
                    <a:pt x="933445" y="35709"/>
                  </a:lnTo>
                  <a:lnTo>
                    <a:pt x="967911" y="40456"/>
                  </a:lnTo>
                  <a:lnTo>
                    <a:pt x="1010959" y="43820"/>
                  </a:lnTo>
                  <a:lnTo>
                    <a:pt x="1053937" y="44403"/>
                  </a:lnTo>
                  <a:lnTo>
                    <a:pt x="1096634" y="44600"/>
                  </a:lnTo>
                  <a:lnTo>
                    <a:pt x="1133732" y="44638"/>
                  </a:lnTo>
                  <a:lnTo>
                    <a:pt x="1169722" y="44646"/>
                  </a:lnTo>
                  <a:lnTo>
                    <a:pt x="1210787" y="44648"/>
                  </a:lnTo>
                  <a:lnTo>
                    <a:pt x="1246429" y="44648"/>
                  </a:lnTo>
                  <a:lnTo>
                    <a:pt x="1273194" y="47294"/>
                  </a:lnTo>
                  <a:lnTo>
                    <a:pt x="1311362" y="52751"/>
                  </a:lnTo>
                  <a:lnTo>
                    <a:pt x="1339453" y="5357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94" name="SMARTInkShape-44"/>
            <p:cNvSpPr/>
            <p:nvPr>
              <p:custDataLst>
                <p:tags r:id="rId15"/>
              </p:custDataLst>
            </p:nvPr>
          </p:nvSpPr>
          <p:spPr>
            <a:xfrm>
              <a:off x="5795367" y="4378647"/>
              <a:ext cx="115930" cy="220143"/>
            </a:xfrm>
            <a:custGeom>
              <a:avLst/>
              <a:gdLst/>
              <a:ahLst/>
              <a:cxnLst/>
              <a:rect l="0" t="0" r="0" b="0"/>
              <a:pathLst>
                <a:path w="115930" h="220143">
                  <a:moveTo>
                    <a:pt x="0" y="211212"/>
                  </a:moveTo>
                  <a:lnTo>
                    <a:pt x="0" y="211212"/>
                  </a:lnTo>
                  <a:lnTo>
                    <a:pt x="9114" y="210220"/>
                  </a:lnTo>
                  <a:lnTo>
                    <a:pt x="27505" y="204083"/>
                  </a:lnTo>
                  <a:lnTo>
                    <a:pt x="46936" y="190221"/>
                  </a:lnTo>
                  <a:lnTo>
                    <a:pt x="59395" y="177447"/>
                  </a:lnTo>
                  <a:lnTo>
                    <a:pt x="91026" y="133666"/>
                  </a:lnTo>
                  <a:lnTo>
                    <a:pt x="110024" y="93349"/>
                  </a:lnTo>
                  <a:lnTo>
                    <a:pt x="115288" y="59957"/>
                  </a:lnTo>
                  <a:lnTo>
                    <a:pt x="115929" y="35704"/>
                  </a:lnTo>
                  <a:lnTo>
                    <a:pt x="113370" y="26383"/>
                  </a:lnTo>
                  <a:lnTo>
                    <a:pt x="103706" y="12911"/>
                  </a:lnTo>
                  <a:lnTo>
                    <a:pt x="98903" y="7574"/>
                  </a:lnTo>
                  <a:lnTo>
                    <a:pt x="88275" y="1644"/>
                  </a:lnTo>
                  <a:lnTo>
                    <a:pt x="82663" y="63"/>
                  </a:lnTo>
                  <a:lnTo>
                    <a:pt x="77929" y="0"/>
                  </a:lnTo>
                  <a:lnTo>
                    <a:pt x="60556" y="7030"/>
                  </a:lnTo>
                  <a:lnTo>
                    <a:pt x="44071" y="17761"/>
                  </a:lnTo>
                  <a:lnTo>
                    <a:pt x="29264" y="33508"/>
                  </a:lnTo>
                  <a:lnTo>
                    <a:pt x="7087" y="63493"/>
                  </a:lnTo>
                  <a:lnTo>
                    <a:pt x="1400" y="95933"/>
                  </a:lnTo>
                  <a:lnTo>
                    <a:pt x="1615" y="112352"/>
                  </a:lnTo>
                  <a:lnTo>
                    <a:pt x="12511" y="149993"/>
                  </a:lnTo>
                  <a:lnTo>
                    <a:pt x="25756" y="171135"/>
                  </a:lnTo>
                  <a:lnTo>
                    <a:pt x="42248" y="189967"/>
                  </a:lnTo>
                  <a:lnTo>
                    <a:pt x="85130" y="213630"/>
                  </a:lnTo>
                  <a:lnTo>
                    <a:pt x="98228" y="22014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95" name="SMARTInkShape-45"/>
            <p:cNvSpPr/>
            <p:nvPr>
              <p:custDataLst>
                <p:tags r:id="rId16"/>
              </p:custDataLst>
            </p:nvPr>
          </p:nvSpPr>
          <p:spPr>
            <a:xfrm>
              <a:off x="5991929" y="4458419"/>
              <a:ext cx="346248" cy="156150"/>
            </a:xfrm>
            <a:custGeom>
              <a:avLst/>
              <a:gdLst/>
              <a:ahLst/>
              <a:cxnLst/>
              <a:rect l="0" t="0" r="0" b="0"/>
              <a:pathLst>
                <a:path w="346248" h="156150">
                  <a:moveTo>
                    <a:pt x="8821" y="42144"/>
                  </a:moveTo>
                  <a:lnTo>
                    <a:pt x="8821" y="42144"/>
                  </a:lnTo>
                  <a:lnTo>
                    <a:pt x="1132" y="49832"/>
                  </a:lnTo>
                  <a:lnTo>
                    <a:pt x="0" y="71082"/>
                  </a:lnTo>
                  <a:lnTo>
                    <a:pt x="19333" y="113178"/>
                  </a:lnTo>
                  <a:lnTo>
                    <a:pt x="30360" y="129277"/>
                  </a:lnTo>
                  <a:lnTo>
                    <a:pt x="53608" y="147697"/>
                  </a:lnTo>
                  <a:lnTo>
                    <a:pt x="59515" y="151207"/>
                  </a:lnTo>
                  <a:lnTo>
                    <a:pt x="91531" y="156149"/>
                  </a:lnTo>
                  <a:lnTo>
                    <a:pt x="107758" y="154659"/>
                  </a:lnTo>
                  <a:lnTo>
                    <a:pt x="118277" y="150689"/>
                  </a:lnTo>
                  <a:lnTo>
                    <a:pt x="126260" y="145618"/>
                  </a:lnTo>
                  <a:lnTo>
                    <a:pt x="128785" y="141884"/>
                  </a:lnTo>
                  <a:lnTo>
                    <a:pt x="135485" y="124280"/>
                  </a:lnTo>
                  <a:lnTo>
                    <a:pt x="146068" y="106213"/>
                  </a:lnTo>
                  <a:lnTo>
                    <a:pt x="150955" y="63541"/>
                  </a:lnTo>
                  <a:lnTo>
                    <a:pt x="151695" y="24458"/>
                  </a:lnTo>
                  <a:lnTo>
                    <a:pt x="172433" y="42382"/>
                  </a:lnTo>
                  <a:lnTo>
                    <a:pt x="203708" y="62993"/>
                  </a:lnTo>
                  <a:lnTo>
                    <a:pt x="244608" y="70796"/>
                  </a:lnTo>
                  <a:lnTo>
                    <a:pt x="284591" y="76466"/>
                  </a:lnTo>
                  <a:lnTo>
                    <a:pt x="297742" y="74596"/>
                  </a:lnTo>
                  <a:lnTo>
                    <a:pt x="313371" y="70611"/>
                  </a:lnTo>
                  <a:lnTo>
                    <a:pt x="323761" y="68686"/>
                  </a:lnTo>
                  <a:lnTo>
                    <a:pt x="331688" y="64524"/>
                  </a:lnTo>
                  <a:lnTo>
                    <a:pt x="341728" y="51862"/>
                  </a:lnTo>
                  <a:lnTo>
                    <a:pt x="346247" y="35542"/>
                  </a:lnTo>
                  <a:lnTo>
                    <a:pt x="344897" y="29805"/>
                  </a:lnTo>
                  <a:lnTo>
                    <a:pt x="338104" y="18139"/>
                  </a:lnTo>
                  <a:lnTo>
                    <a:pt x="325826" y="8985"/>
                  </a:lnTo>
                  <a:lnTo>
                    <a:pt x="304824" y="899"/>
                  </a:lnTo>
                  <a:lnTo>
                    <a:pt x="292182" y="0"/>
                  </a:lnTo>
                  <a:lnTo>
                    <a:pt x="274901" y="5072"/>
                  </a:lnTo>
                  <a:lnTo>
                    <a:pt x="251681" y="18545"/>
                  </a:lnTo>
                  <a:lnTo>
                    <a:pt x="248118" y="22442"/>
                  </a:lnTo>
                  <a:lnTo>
                    <a:pt x="237192" y="48638"/>
                  </a:lnTo>
                  <a:lnTo>
                    <a:pt x="236988" y="65535"/>
                  </a:lnTo>
                  <a:lnTo>
                    <a:pt x="242452" y="89423"/>
                  </a:lnTo>
                  <a:lnTo>
                    <a:pt x="253001" y="105431"/>
                  </a:lnTo>
                  <a:lnTo>
                    <a:pt x="262205" y="114920"/>
                  </a:lnTo>
                  <a:lnTo>
                    <a:pt x="285641" y="13144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201" name="SMARTInkShape-Group12"/>
          <p:cNvGrpSpPr/>
          <p:nvPr/>
        </p:nvGrpSpPr>
        <p:grpSpPr>
          <a:xfrm>
            <a:off x="6649641" y="4448915"/>
            <a:ext cx="3732610" cy="471342"/>
            <a:chOff x="5125641" y="4448915"/>
            <a:chExt cx="3732610" cy="471342"/>
          </a:xfrm>
        </p:grpSpPr>
        <p:sp>
          <p:nvSpPr>
            <p:cNvPr id="7197" name="SMARTInkShape-46"/>
            <p:cNvSpPr/>
            <p:nvPr>
              <p:custDataLst>
                <p:tags r:id="rId9"/>
              </p:custDataLst>
            </p:nvPr>
          </p:nvSpPr>
          <p:spPr>
            <a:xfrm>
              <a:off x="5501035" y="4448915"/>
              <a:ext cx="160391" cy="184906"/>
            </a:xfrm>
            <a:custGeom>
              <a:avLst/>
              <a:gdLst/>
              <a:ahLst/>
              <a:cxnLst/>
              <a:rect l="0" t="0" r="0" b="0"/>
              <a:pathLst>
                <a:path w="160391" h="184906">
                  <a:moveTo>
                    <a:pt x="71090" y="33788"/>
                  </a:moveTo>
                  <a:lnTo>
                    <a:pt x="71090" y="33788"/>
                  </a:lnTo>
                  <a:lnTo>
                    <a:pt x="71090" y="29048"/>
                  </a:lnTo>
                  <a:lnTo>
                    <a:pt x="70098" y="27651"/>
                  </a:lnTo>
                  <a:lnTo>
                    <a:pt x="68444" y="26720"/>
                  </a:lnTo>
                  <a:lnTo>
                    <a:pt x="63401" y="25226"/>
                  </a:lnTo>
                  <a:lnTo>
                    <a:pt x="40328" y="24868"/>
                  </a:lnTo>
                  <a:lnTo>
                    <a:pt x="37684" y="26849"/>
                  </a:lnTo>
                  <a:lnTo>
                    <a:pt x="14511" y="59152"/>
                  </a:lnTo>
                  <a:lnTo>
                    <a:pt x="3616" y="87856"/>
                  </a:lnTo>
                  <a:lnTo>
                    <a:pt x="0" y="131980"/>
                  </a:lnTo>
                  <a:lnTo>
                    <a:pt x="675" y="169453"/>
                  </a:lnTo>
                  <a:lnTo>
                    <a:pt x="4406" y="177758"/>
                  </a:lnTo>
                  <a:lnTo>
                    <a:pt x="6790" y="180369"/>
                  </a:lnTo>
                  <a:lnTo>
                    <a:pt x="12085" y="183271"/>
                  </a:lnTo>
                  <a:lnTo>
                    <a:pt x="20643" y="184905"/>
                  </a:lnTo>
                  <a:lnTo>
                    <a:pt x="26511" y="182641"/>
                  </a:lnTo>
                  <a:lnTo>
                    <a:pt x="47281" y="164584"/>
                  </a:lnTo>
                  <a:lnTo>
                    <a:pt x="50587" y="156081"/>
                  </a:lnTo>
                  <a:lnTo>
                    <a:pt x="57449" y="134453"/>
                  </a:lnTo>
                  <a:lnTo>
                    <a:pt x="67366" y="110080"/>
                  </a:lnTo>
                  <a:lnTo>
                    <a:pt x="75340" y="68970"/>
                  </a:lnTo>
                  <a:lnTo>
                    <a:pt x="78633" y="47299"/>
                  </a:lnTo>
                  <a:lnTo>
                    <a:pt x="71422" y="4587"/>
                  </a:lnTo>
                  <a:lnTo>
                    <a:pt x="70319" y="2414"/>
                  </a:lnTo>
                  <a:lnTo>
                    <a:pt x="68591" y="966"/>
                  </a:lnTo>
                  <a:lnTo>
                    <a:pt x="66448" y="0"/>
                  </a:lnTo>
                  <a:lnTo>
                    <a:pt x="65019" y="349"/>
                  </a:lnTo>
                  <a:lnTo>
                    <a:pt x="64066" y="1573"/>
                  </a:lnTo>
                  <a:lnTo>
                    <a:pt x="62725" y="8037"/>
                  </a:lnTo>
                  <a:lnTo>
                    <a:pt x="62272" y="23851"/>
                  </a:lnTo>
                  <a:lnTo>
                    <a:pt x="69312" y="46083"/>
                  </a:lnTo>
                  <a:lnTo>
                    <a:pt x="77611" y="69584"/>
                  </a:lnTo>
                  <a:lnTo>
                    <a:pt x="78414" y="75511"/>
                  </a:lnTo>
                  <a:lnTo>
                    <a:pt x="84597" y="87389"/>
                  </a:lnTo>
                  <a:lnTo>
                    <a:pt x="109073" y="120441"/>
                  </a:lnTo>
                  <a:lnTo>
                    <a:pt x="140924" y="143766"/>
                  </a:lnTo>
                  <a:lnTo>
                    <a:pt x="157816" y="148064"/>
                  </a:lnTo>
                  <a:lnTo>
                    <a:pt x="160390" y="14817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98" name="SMARTInkShape-47"/>
            <p:cNvSpPr/>
            <p:nvPr>
              <p:custDataLst>
                <p:tags r:id="rId10"/>
              </p:custDataLst>
            </p:nvPr>
          </p:nvSpPr>
          <p:spPr>
            <a:xfrm>
              <a:off x="5125641" y="4813102"/>
              <a:ext cx="583100" cy="44281"/>
            </a:xfrm>
            <a:custGeom>
              <a:avLst/>
              <a:gdLst/>
              <a:ahLst/>
              <a:cxnLst/>
              <a:rect l="0" t="0" r="0" b="0"/>
              <a:pathLst>
                <a:path w="583100" h="44281">
                  <a:moveTo>
                    <a:pt x="0" y="35718"/>
                  </a:moveTo>
                  <a:lnTo>
                    <a:pt x="0" y="35718"/>
                  </a:lnTo>
                  <a:lnTo>
                    <a:pt x="7688" y="43407"/>
                  </a:lnTo>
                  <a:lnTo>
                    <a:pt x="13302" y="44280"/>
                  </a:lnTo>
                  <a:lnTo>
                    <a:pt x="47082" y="43634"/>
                  </a:lnTo>
                  <a:lnTo>
                    <a:pt x="84877" y="36957"/>
                  </a:lnTo>
                  <a:lnTo>
                    <a:pt x="125609" y="28813"/>
                  </a:lnTo>
                  <a:lnTo>
                    <a:pt x="169742" y="19926"/>
                  </a:lnTo>
                  <a:lnTo>
                    <a:pt x="208044" y="11396"/>
                  </a:lnTo>
                  <a:lnTo>
                    <a:pt x="241890" y="9660"/>
                  </a:lnTo>
                  <a:lnTo>
                    <a:pt x="277054" y="6500"/>
                  </a:lnTo>
                  <a:lnTo>
                    <a:pt x="312608" y="1925"/>
                  </a:lnTo>
                  <a:lnTo>
                    <a:pt x="350924" y="570"/>
                  </a:lnTo>
                  <a:lnTo>
                    <a:pt x="391049" y="169"/>
                  </a:lnTo>
                  <a:lnTo>
                    <a:pt x="430721" y="49"/>
                  </a:lnTo>
                  <a:lnTo>
                    <a:pt x="471248" y="14"/>
                  </a:lnTo>
                  <a:lnTo>
                    <a:pt x="511037" y="4"/>
                  </a:lnTo>
                  <a:lnTo>
                    <a:pt x="551601" y="1"/>
                  </a:lnTo>
                  <a:lnTo>
                    <a:pt x="583099"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99" name="SMARTInkShape-48"/>
            <p:cNvSpPr/>
            <p:nvPr>
              <p:custDataLst>
                <p:tags r:id="rId11"/>
              </p:custDataLst>
            </p:nvPr>
          </p:nvSpPr>
          <p:spPr>
            <a:xfrm>
              <a:off x="6912193" y="4869514"/>
              <a:ext cx="1946058" cy="50743"/>
            </a:xfrm>
            <a:custGeom>
              <a:avLst/>
              <a:gdLst/>
              <a:ahLst/>
              <a:cxnLst/>
              <a:rect l="0" t="0" r="0" b="0"/>
              <a:pathLst>
                <a:path w="1946058" h="50743">
                  <a:moveTo>
                    <a:pt x="0" y="0"/>
                  </a:moveTo>
                  <a:lnTo>
                    <a:pt x="0" y="0"/>
                  </a:lnTo>
                  <a:lnTo>
                    <a:pt x="26375" y="3036"/>
                  </a:lnTo>
                  <a:lnTo>
                    <a:pt x="57682" y="4736"/>
                  </a:lnTo>
                  <a:lnTo>
                    <a:pt x="88134" y="8136"/>
                  </a:lnTo>
                  <a:lnTo>
                    <a:pt x="118204" y="11964"/>
                  </a:lnTo>
                  <a:lnTo>
                    <a:pt x="148105" y="13664"/>
                  </a:lnTo>
                  <a:lnTo>
                    <a:pt x="177931" y="17066"/>
                  </a:lnTo>
                  <a:lnTo>
                    <a:pt x="207723" y="20893"/>
                  </a:lnTo>
                  <a:lnTo>
                    <a:pt x="237500" y="22594"/>
                  </a:lnTo>
                  <a:lnTo>
                    <a:pt x="269917" y="25996"/>
                  </a:lnTo>
                  <a:lnTo>
                    <a:pt x="303176" y="29823"/>
                  </a:lnTo>
                  <a:lnTo>
                    <a:pt x="334494" y="31523"/>
                  </a:lnTo>
                  <a:lnTo>
                    <a:pt x="364950" y="32280"/>
                  </a:lnTo>
                  <a:lnTo>
                    <a:pt x="396014" y="32616"/>
                  </a:lnTo>
                  <a:lnTo>
                    <a:pt x="429665" y="32765"/>
                  </a:lnTo>
                  <a:lnTo>
                    <a:pt x="461818" y="32831"/>
                  </a:lnTo>
                  <a:lnTo>
                    <a:pt x="492645" y="33853"/>
                  </a:lnTo>
                  <a:lnTo>
                    <a:pt x="522883" y="37614"/>
                  </a:lnTo>
                  <a:lnTo>
                    <a:pt x="552858" y="39948"/>
                  </a:lnTo>
                  <a:lnTo>
                    <a:pt x="582717" y="40985"/>
                  </a:lnTo>
                  <a:lnTo>
                    <a:pt x="612524" y="41445"/>
                  </a:lnTo>
                  <a:lnTo>
                    <a:pt x="642308" y="41650"/>
                  </a:lnTo>
                  <a:lnTo>
                    <a:pt x="672082" y="41741"/>
                  </a:lnTo>
                  <a:lnTo>
                    <a:pt x="701851" y="41782"/>
                  </a:lnTo>
                  <a:lnTo>
                    <a:pt x="731618" y="41799"/>
                  </a:lnTo>
                  <a:lnTo>
                    <a:pt x="761384" y="41808"/>
                  </a:lnTo>
                  <a:lnTo>
                    <a:pt x="791151" y="41811"/>
                  </a:lnTo>
                  <a:lnTo>
                    <a:pt x="835799" y="41813"/>
                  </a:lnTo>
                  <a:lnTo>
                    <a:pt x="875707" y="41813"/>
                  </a:lnTo>
                  <a:lnTo>
                    <a:pt x="917407" y="46555"/>
                  </a:lnTo>
                  <a:lnTo>
                    <a:pt x="961182" y="49503"/>
                  </a:lnTo>
                  <a:lnTo>
                    <a:pt x="1005573" y="50376"/>
                  </a:lnTo>
                  <a:lnTo>
                    <a:pt x="1045403" y="45894"/>
                  </a:lnTo>
                  <a:lnTo>
                    <a:pt x="1082341" y="43023"/>
                  </a:lnTo>
                  <a:lnTo>
                    <a:pt x="1123161" y="42171"/>
                  </a:lnTo>
                  <a:lnTo>
                    <a:pt x="1161935" y="41920"/>
                  </a:lnTo>
                  <a:lnTo>
                    <a:pt x="1203299" y="41846"/>
                  </a:lnTo>
                  <a:lnTo>
                    <a:pt x="1246974" y="41823"/>
                  </a:lnTo>
                  <a:lnTo>
                    <a:pt x="1286593" y="41817"/>
                  </a:lnTo>
                  <a:lnTo>
                    <a:pt x="1323469" y="41815"/>
                  </a:lnTo>
                  <a:lnTo>
                    <a:pt x="1364271" y="41814"/>
                  </a:lnTo>
                  <a:lnTo>
                    <a:pt x="1403038" y="41814"/>
                  </a:lnTo>
                  <a:lnTo>
                    <a:pt x="1439661" y="41814"/>
                  </a:lnTo>
                  <a:lnTo>
                    <a:pt x="1475647" y="46555"/>
                  </a:lnTo>
                  <a:lnTo>
                    <a:pt x="1517226" y="49916"/>
                  </a:lnTo>
                  <a:lnTo>
                    <a:pt x="1559981" y="50580"/>
                  </a:lnTo>
                  <a:lnTo>
                    <a:pt x="1602125" y="50710"/>
                  </a:lnTo>
                  <a:lnTo>
                    <a:pt x="1641538" y="50738"/>
                  </a:lnTo>
                  <a:lnTo>
                    <a:pt x="1677987" y="50742"/>
                  </a:lnTo>
                  <a:lnTo>
                    <a:pt x="1718590" y="46003"/>
                  </a:lnTo>
                  <a:lnTo>
                    <a:pt x="1757699" y="42641"/>
                  </a:lnTo>
                  <a:lnTo>
                    <a:pt x="1798331" y="41923"/>
                  </a:lnTo>
                  <a:lnTo>
                    <a:pt x="1836792" y="41829"/>
                  </a:lnTo>
                  <a:lnTo>
                    <a:pt x="1879670" y="41816"/>
                  </a:lnTo>
                  <a:lnTo>
                    <a:pt x="1924137" y="41814"/>
                  </a:lnTo>
                  <a:lnTo>
                    <a:pt x="1946057" y="4181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00" name="SMARTInkShape-49"/>
            <p:cNvSpPr/>
            <p:nvPr>
              <p:custDataLst>
                <p:tags r:id="rId12"/>
              </p:custDataLst>
            </p:nvPr>
          </p:nvSpPr>
          <p:spPr>
            <a:xfrm>
              <a:off x="5188148" y="4482703"/>
              <a:ext cx="178595" cy="187100"/>
            </a:xfrm>
            <a:custGeom>
              <a:avLst/>
              <a:gdLst/>
              <a:ahLst/>
              <a:cxnLst/>
              <a:rect l="0" t="0" r="0" b="0"/>
              <a:pathLst>
                <a:path w="178595" h="187100">
                  <a:moveTo>
                    <a:pt x="0" y="0"/>
                  </a:moveTo>
                  <a:lnTo>
                    <a:pt x="0" y="0"/>
                  </a:lnTo>
                  <a:lnTo>
                    <a:pt x="0" y="4740"/>
                  </a:lnTo>
                  <a:lnTo>
                    <a:pt x="2646" y="9713"/>
                  </a:lnTo>
                  <a:lnTo>
                    <a:pt x="28679" y="49929"/>
                  </a:lnTo>
                  <a:lnTo>
                    <a:pt x="56675" y="93226"/>
                  </a:lnTo>
                  <a:lnTo>
                    <a:pt x="77140" y="135099"/>
                  </a:lnTo>
                  <a:lnTo>
                    <a:pt x="101193" y="171212"/>
                  </a:lnTo>
                  <a:lnTo>
                    <a:pt x="107152" y="175313"/>
                  </a:lnTo>
                  <a:lnTo>
                    <a:pt x="113108" y="178128"/>
                  </a:lnTo>
                  <a:lnTo>
                    <a:pt x="122039" y="184299"/>
                  </a:lnTo>
                  <a:lnTo>
                    <a:pt x="130969" y="186568"/>
                  </a:lnTo>
                  <a:lnTo>
                    <a:pt x="136922" y="187099"/>
                  </a:lnTo>
                  <a:lnTo>
                    <a:pt x="138907" y="186248"/>
                  </a:lnTo>
                  <a:lnTo>
                    <a:pt x="140230" y="184689"/>
                  </a:lnTo>
                  <a:lnTo>
                    <a:pt x="142693" y="180310"/>
                  </a:lnTo>
                  <a:lnTo>
                    <a:pt x="147093" y="175057"/>
                  </a:lnTo>
                  <a:lnTo>
                    <a:pt x="149711" y="166769"/>
                  </a:lnTo>
                  <a:lnTo>
                    <a:pt x="153830" y="150948"/>
                  </a:lnTo>
                  <a:lnTo>
                    <a:pt x="165962" y="120934"/>
                  </a:lnTo>
                  <a:lnTo>
                    <a:pt x="175477" y="77216"/>
                  </a:lnTo>
                  <a:lnTo>
                    <a:pt x="178321" y="34634"/>
                  </a:lnTo>
                  <a:lnTo>
                    <a:pt x="178594"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208" name="SMARTInkShape-Group13"/>
          <p:cNvGrpSpPr/>
          <p:nvPr/>
        </p:nvGrpSpPr>
        <p:grpSpPr>
          <a:xfrm>
            <a:off x="6715933" y="3655616"/>
            <a:ext cx="3603810" cy="648494"/>
            <a:chOff x="5191933" y="3655616"/>
            <a:chExt cx="3603810" cy="648494"/>
          </a:xfrm>
        </p:grpSpPr>
        <p:sp>
          <p:nvSpPr>
            <p:cNvPr id="7202" name="SMARTInkShape-50"/>
            <p:cNvSpPr/>
            <p:nvPr>
              <p:custDataLst>
                <p:tags r:id="rId3"/>
              </p:custDataLst>
            </p:nvPr>
          </p:nvSpPr>
          <p:spPr>
            <a:xfrm>
              <a:off x="5191933" y="4189264"/>
              <a:ext cx="596744" cy="52339"/>
            </a:xfrm>
            <a:custGeom>
              <a:avLst/>
              <a:gdLst/>
              <a:ahLst/>
              <a:cxnLst/>
              <a:rect l="0" t="0" r="0" b="0"/>
              <a:pathLst>
                <a:path w="596744" h="52339">
                  <a:moveTo>
                    <a:pt x="5145" y="7689"/>
                  </a:moveTo>
                  <a:lnTo>
                    <a:pt x="5145" y="7689"/>
                  </a:lnTo>
                  <a:lnTo>
                    <a:pt x="405" y="7689"/>
                  </a:lnTo>
                  <a:lnTo>
                    <a:pt x="0" y="6697"/>
                  </a:lnTo>
                  <a:lnTo>
                    <a:pt x="2197" y="2949"/>
                  </a:lnTo>
                  <a:lnTo>
                    <a:pt x="23234" y="0"/>
                  </a:lnTo>
                  <a:lnTo>
                    <a:pt x="67683" y="1569"/>
                  </a:lnTo>
                  <a:lnTo>
                    <a:pt x="108118" y="6480"/>
                  </a:lnTo>
                  <a:lnTo>
                    <a:pt x="148186" y="14579"/>
                  </a:lnTo>
                  <a:lnTo>
                    <a:pt x="190644" y="23088"/>
                  </a:lnTo>
                  <a:lnTo>
                    <a:pt x="234940" y="25404"/>
                  </a:lnTo>
                  <a:lnTo>
                    <a:pt x="274921" y="33921"/>
                  </a:lnTo>
                  <a:lnTo>
                    <a:pt x="302056" y="35397"/>
                  </a:lnTo>
                  <a:lnTo>
                    <a:pt x="319595" y="41532"/>
                  </a:lnTo>
                  <a:lnTo>
                    <a:pt x="359248" y="44327"/>
                  </a:lnTo>
                  <a:lnTo>
                    <a:pt x="381783" y="51086"/>
                  </a:lnTo>
                  <a:lnTo>
                    <a:pt x="425019" y="52288"/>
                  </a:lnTo>
                  <a:lnTo>
                    <a:pt x="466336" y="52336"/>
                  </a:lnTo>
                  <a:lnTo>
                    <a:pt x="505372" y="52338"/>
                  </a:lnTo>
                  <a:lnTo>
                    <a:pt x="546890" y="52338"/>
                  </a:lnTo>
                  <a:lnTo>
                    <a:pt x="584399" y="52338"/>
                  </a:lnTo>
                  <a:lnTo>
                    <a:pt x="596743" y="5233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03" name="SMARTInkShape-51"/>
            <p:cNvSpPr/>
            <p:nvPr>
              <p:custDataLst>
                <p:tags r:id="rId4"/>
              </p:custDataLst>
            </p:nvPr>
          </p:nvSpPr>
          <p:spPr>
            <a:xfrm>
              <a:off x="6800117" y="4250531"/>
              <a:ext cx="1995626" cy="53579"/>
            </a:xfrm>
            <a:custGeom>
              <a:avLst/>
              <a:gdLst/>
              <a:ahLst/>
              <a:cxnLst/>
              <a:rect l="0" t="0" r="0" b="0"/>
              <a:pathLst>
                <a:path w="1995626" h="53579">
                  <a:moveTo>
                    <a:pt x="0" y="17714"/>
                  </a:moveTo>
                  <a:lnTo>
                    <a:pt x="0" y="17714"/>
                  </a:lnTo>
                  <a:lnTo>
                    <a:pt x="22532" y="17827"/>
                  </a:lnTo>
                  <a:lnTo>
                    <a:pt x="59794" y="17855"/>
                  </a:lnTo>
                  <a:lnTo>
                    <a:pt x="102783" y="17859"/>
                  </a:lnTo>
                  <a:lnTo>
                    <a:pt x="142472" y="17860"/>
                  </a:lnTo>
                  <a:lnTo>
                    <a:pt x="183455" y="17860"/>
                  </a:lnTo>
                  <a:lnTo>
                    <a:pt x="226628" y="17860"/>
                  </a:lnTo>
                  <a:lnTo>
                    <a:pt x="264517" y="17860"/>
                  </a:lnTo>
                  <a:lnTo>
                    <a:pt x="305433" y="17860"/>
                  </a:lnTo>
                  <a:lnTo>
                    <a:pt x="344483" y="16867"/>
                  </a:lnTo>
                  <a:lnTo>
                    <a:pt x="388393" y="10171"/>
                  </a:lnTo>
                  <a:lnTo>
                    <a:pt x="425877" y="9093"/>
                  </a:lnTo>
                  <a:lnTo>
                    <a:pt x="467903" y="7959"/>
                  </a:lnTo>
                  <a:lnTo>
                    <a:pt x="505641" y="1244"/>
                  </a:lnTo>
                  <a:lnTo>
                    <a:pt x="549183" y="164"/>
                  </a:lnTo>
                  <a:lnTo>
                    <a:pt x="587550" y="22"/>
                  </a:lnTo>
                  <a:lnTo>
                    <a:pt x="625013" y="3"/>
                  </a:lnTo>
                  <a:lnTo>
                    <a:pt x="665702" y="1"/>
                  </a:lnTo>
                  <a:lnTo>
                    <a:pt x="708837" y="0"/>
                  </a:lnTo>
                  <a:lnTo>
                    <a:pt x="746721" y="0"/>
                  </a:lnTo>
                  <a:lnTo>
                    <a:pt x="787636" y="0"/>
                  </a:lnTo>
                  <a:lnTo>
                    <a:pt x="826686" y="0"/>
                  </a:lnTo>
                  <a:lnTo>
                    <a:pt x="870596" y="0"/>
                  </a:lnTo>
                  <a:lnTo>
                    <a:pt x="912501" y="0"/>
                  </a:lnTo>
                  <a:lnTo>
                    <a:pt x="942796" y="0"/>
                  </a:lnTo>
                  <a:lnTo>
                    <a:pt x="981537" y="0"/>
                  </a:lnTo>
                  <a:lnTo>
                    <a:pt x="1021296" y="4740"/>
                  </a:lnTo>
                  <a:lnTo>
                    <a:pt x="1057811" y="8102"/>
                  </a:lnTo>
                  <a:lnTo>
                    <a:pt x="1093688" y="8766"/>
                  </a:lnTo>
                  <a:lnTo>
                    <a:pt x="1120504" y="11527"/>
                  </a:lnTo>
                  <a:lnTo>
                    <a:pt x="1156231" y="16609"/>
                  </a:lnTo>
                  <a:lnTo>
                    <a:pt x="1191953" y="17612"/>
                  </a:lnTo>
                  <a:lnTo>
                    <a:pt x="1227672" y="20457"/>
                  </a:lnTo>
                  <a:lnTo>
                    <a:pt x="1266184" y="25955"/>
                  </a:lnTo>
                  <a:lnTo>
                    <a:pt x="1308407" y="26679"/>
                  </a:lnTo>
                  <a:lnTo>
                    <a:pt x="1345668" y="33843"/>
                  </a:lnTo>
                  <a:lnTo>
                    <a:pt x="1388658" y="35472"/>
                  </a:lnTo>
                  <a:lnTo>
                    <a:pt x="1433087" y="35686"/>
                  </a:lnTo>
                  <a:lnTo>
                    <a:pt x="1475062" y="35715"/>
                  </a:lnTo>
                  <a:lnTo>
                    <a:pt x="1513258" y="35718"/>
                  </a:lnTo>
                  <a:lnTo>
                    <a:pt x="1550491" y="35719"/>
                  </a:lnTo>
                  <a:lnTo>
                    <a:pt x="1586899" y="35719"/>
                  </a:lnTo>
                  <a:lnTo>
                    <a:pt x="1628784" y="35719"/>
                  </a:lnTo>
                  <a:lnTo>
                    <a:pt x="1666503" y="35719"/>
                  </a:lnTo>
                  <a:lnTo>
                    <a:pt x="1706488" y="28030"/>
                  </a:lnTo>
                  <a:lnTo>
                    <a:pt x="1750270" y="26898"/>
                  </a:lnTo>
                  <a:lnTo>
                    <a:pt x="1794842" y="26799"/>
                  </a:lnTo>
                  <a:lnTo>
                    <a:pt x="1837788" y="26790"/>
                  </a:lnTo>
                  <a:lnTo>
                    <a:pt x="1873579" y="27782"/>
                  </a:lnTo>
                  <a:lnTo>
                    <a:pt x="1909304" y="34892"/>
                  </a:lnTo>
                  <a:lnTo>
                    <a:pt x="1950168" y="41783"/>
                  </a:lnTo>
                  <a:lnTo>
                    <a:pt x="1974195" y="45389"/>
                  </a:lnTo>
                  <a:lnTo>
                    <a:pt x="1984853" y="52304"/>
                  </a:lnTo>
                  <a:lnTo>
                    <a:pt x="1995625" y="5357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04" name="SMARTInkShape-52"/>
            <p:cNvSpPr/>
            <p:nvPr>
              <p:custDataLst>
                <p:tags r:id="rId5"/>
              </p:custDataLst>
            </p:nvPr>
          </p:nvSpPr>
          <p:spPr>
            <a:xfrm>
              <a:off x="6358306" y="3696891"/>
              <a:ext cx="175757" cy="133946"/>
            </a:xfrm>
            <a:custGeom>
              <a:avLst/>
              <a:gdLst/>
              <a:ahLst/>
              <a:cxnLst/>
              <a:rect l="0" t="0" r="0" b="0"/>
              <a:pathLst>
                <a:path w="175757" h="133946">
                  <a:moveTo>
                    <a:pt x="8561" y="0"/>
                  </a:moveTo>
                  <a:lnTo>
                    <a:pt x="8561" y="0"/>
                  </a:lnTo>
                  <a:lnTo>
                    <a:pt x="873" y="7688"/>
                  </a:lnTo>
                  <a:lnTo>
                    <a:pt x="0" y="18042"/>
                  </a:lnTo>
                  <a:lnTo>
                    <a:pt x="869" y="20958"/>
                  </a:lnTo>
                  <a:lnTo>
                    <a:pt x="2441" y="22901"/>
                  </a:lnTo>
                  <a:lnTo>
                    <a:pt x="6833" y="25061"/>
                  </a:lnTo>
                  <a:lnTo>
                    <a:pt x="46395" y="35137"/>
                  </a:lnTo>
                  <a:lnTo>
                    <a:pt x="82445" y="36634"/>
                  </a:lnTo>
                  <a:lnTo>
                    <a:pt x="123074" y="42771"/>
                  </a:lnTo>
                  <a:lnTo>
                    <a:pt x="148324" y="46738"/>
                  </a:lnTo>
                  <a:lnTo>
                    <a:pt x="165727" y="54197"/>
                  </a:lnTo>
                  <a:lnTo>
                    <a:pt x="172671" y="59806"/>
                  </a:lnTo>
                  <a:lnTo>
                    <a:pt x="175756" y="65606"/>
                  </a:lnTo>
                  <a:lnTo>
                    <a:pt x="174483" y="74137"/>
                  </a:lnTo>
                  <a:lnTo>
                    <a:pt x="170609" y="83551"/>
                  </a:lnTo>
                  <a:lnTo>
                    <a:pt x="165580" y="91042"/>
                  </a:lnTo>
                  <a:lnTo>
                    <a:pt x="122107" y="113037"/>
                  </a:lnTo>
                  <a:lnTo>
                    <a:pt x="82670" y="131295"/>
                  </a:lnTo>
                  <a:lnTo>
                    <a:pt x="71069" y="13394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05" name="SMARTInkShape-53"/>
            <p:cNvSpPr/>
            <p:nvPr>
              <p:custDataLst>
                <p:tags r:id="rId6"/>
              </p:custDataLst>
            </p:nvPr>
          </p:nvSpPr>
          <p:spPr>
            <a:xfrm>
              <a:off x="5920383" y="3701023"/>
              <a:ext cx="392907" cy="208772"/>
            </a:xfrm>
            <a:custGeom>
              <a:avLst/>
              <a:gdLst/>
              <a:ahLst/>
              <a:cxnLst/>
              <a:rect l="0" t="0" r="0" b="0"/>
              <a:pathLst>
                <a:path w="392907" h="208772">
                  <a:moveTo>
                    <a:pt x="0" y="94094"/>
                  </a:moveTo>
                  <a:lnTo>
                    <a:pt x="0" y="94094"/>
                  </a:lnTo>
                  <a:lnTo>
                    <a:pt x="0" y="123906"/>
                  </a:lnTo>
                  <a:lnTo>
                    <a:pt x="18091" y="165766"/>
                  </a:lnTo>
                  <a:lnTo>
                    <a:pt x="24908" y="176550"/>
                  </a:lnTo>
                  <a:lnTo>
                    <a:pt x="45452" y="191557"/>
                  </a:lnTo>
                  <a:lnTo>
                    <a:pt x="60100" y="198379"/>
                  </a:lnTo>
                  <a:lnTo>
                    <a:pt x="90891" y="208771"/>
                  </a:lnTo>
                  <a:lnTo>
                    <a:pt x="100258" y="206908"/>
                  </a:lnTo>
                  <a:lnTo>
                    <a:pt x="124410" y="199101"/>
                  </a:lnTo>
                  <a:lnTo>
                    <a:pt x="136802" y="188919"/>
                  </a:lnTo>
                  <a:lnTo>
                    <a:pt x="140176" y="180556"/>
                  </a:lnTo>
                  <a:lnTo>
                    <a:pt x="142717" y="141553"/>
                  </a:lnTo>
                  <a:lnTo>
                    <a:pt x="140159" y="132385"/>
                  </a:lnTo>
                  <a:lnTo>
                    <a:pt x="136707" y="124011"/>
                  </a:lnTo>
                  <a:lnTo>
                    <a:pt x="133771" y="109132"/>
                  </a:lnTo>
                  <a:lnTo>
                    <a:pt x="116187" y="77327"/>
                  </a:lnTo>
                  <a:lnTo>
                    <a:pt x="108541" y="68821"/>
                  </a:lnTo>
                  <a:lnTo>
                    <a:pt x="109071" y="68316"/>
                  </a:lnTo>
                  <a:lnTo>
                    <a:pt x="116331" y="67394"/>
                  </a:lnTo>
                  <a:lnTo>
                    <a:pt x="128416" y="67317"/>
                  </a:lnTo>
                  <a:lnTo>
                    <a:pt x="172558" y="75683"/>
                  </a:lnTo>
                  <a:lnTo>
                    <a:pt x="208557" y="75170"/>
                  </a:lnTo>
                  <a:lnTo>
                    <a:pt x="252111" y="67134"/>
                  </a:lnTo>
                  <a:lnTo>
                    <a:pt x="294627" y="51907"/>
                  </a:lnTo>
                  <a:lnTo>
                    <a:pt x="312523" y="47529"/>
                  </a:lnTo>
                  <a:lnTo>
                    <a:pt x="322454" y="42641"/>
                  </a:lnTo>
                  <a:lnTo>
                    <a:pt x="334092" y="28497"/>
                  </a:lnTo>
                  <a:lnTo>
                    <a:pt x="337001" y="22607"/>
                  </a:lnTo>
                  <a:lnTo>
                    <a:pt x="338868" y="10740"/>
                  </a:lnTo>
                  <a:lnTo>
                    <a:pt x="338029" y="8759"/>
                  </a:lnTo>
                  <a:lnTo>
                    <a:pt x="336478" y="7439"/>
                  </a:lnTo>
                  <a:lnTo>
                    <a:pt x="332108" y="4979"/>
                  </a:lnTo>
                  <a:lnTo>
                    <a:pt x="326859" y="578"/>
                  </a:lnTo>
                  <a:lnTo>
                    <a:pt x="323079" y="0"/>
                  </a:lnTo>
                  <a:lnTo>
                    <a:pt x="297458" y="5238"/>
                  </a:lnTo>
                  <a:lnTo>
                    <a:pt x="265627" y="19980"/>
                  </a:lnTo>
                  <a:lnTo>
                    <a:pt x="257624" y="25767"/>
                  </a:lnTo>
                  <a:lnTo>
                    <a:pt x="244402" y="44695"/>
                  </a:lnTo>
                  <a:lnTo>
                    <a:pt x="236237" y="61708"/>
                  </a:lnTo>
                  <a:lnTo>
                    <a:pt x="232331" y="101302"/>
                  </a:lnTo>
                  <a:lnTo>
                    <a:pt x="234889" y="109865"/>
                  </a:lnTo>
                  <a:lnTo>
                    <a:pt x="244614" y="123447"/>
                  </a:lnTo>
                  <a:lnTo>
                    <a:pt x="274413" y="141683"/>
                  </a:lnTo>
                  <a:lnTo>
                    <a:pt x="291872" y="145898"/>
                  </a:lnTo>
                  <a:lnTo>
                    <a:pt x="309612" y="147146"/>
                  </a:lnTo>
                  <a:lnTo>
                    <a:pt x="350026" y="135197"/>
                  </a:lnTo>
                  <a:lnTo>
                    <a:pt x="380780" y="120808"/>
                  </a:lnTo>
                  <a:lnTo>
                    <a:pt x="392906" y="11195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06" name="SMARTInkShape-54"/>
            <p:cNvSpPr/>
            <p:nvPr>
              <p:custDataLst>
                <p:tags r:id="rId7"/>
              </p:custDataLst>
            </p:nvPr>
          </p:nvSpPr>
          <p:spPr>
            <a:xfrm>
              <a:off x="5501101" y="3655616"/>
              <a:ext cx="338916" cy="291149"/>
            </a:xfrm>
            <a:custGeom>
              <a:avLst/>
              <a:gdLst/>
              <a:ahLst/>
              <a:cxnLst/>
              <a:rect l="0" t="0" r="0" b="0"/>
              <a:pathLst>
                <a:path w="338916" h="291149">
                  <a:moveTo>
                    <a:pt x="97813" y="184150"/>
                  </a:moveTo>
                  <a:lnTo>
                    <a:pt x="97813" y="184150"/>
                  </a:lnTo>
                  <a:lnTo>
                    <a:pt x="93073" y="179409"/>
                  </a:lnTo>
                  <a:lnTo>
                    <a:pt x="88100" y="177082"/>
                  </a:lnTo>
                  <a:lnTo>
                    <a:pt x="44348" y="175224"/>
                  </a:lnTo>
                  <a:lnTo>
                    <a:pt x="41334" y="175223"/>
                  </a:lnTo>
                  <a:lnTo>
                    <a:pt x="35339" y="177867"/>
                  </a:lnTo>
                  <a:lnTo>
                    <a:pt x="14471" y="196211"/>
                  </a:lnTo>
                  <a:lnTo>
                    <a:pt x="11163" y="204724"/>
                  </a:lnTo>
                  <a:lnTo>
                    <a:pt x="207" y="248590"/>
                  </a:lnTo>
                  <a:lnTo>
                    <a:pt x="0" y="253899"/>
                  </a:lnTo>
                  <a:lnTo>
                    <a:pt x="2416" y="262443"/>
                  </a:lnTo>
                  <a:lnTo>
                    <a:pt x="12052" y="276013"/>
                  </a:lnTo>
                  <a:lnTo>
                    <a:pt x="25328" y="285231"/>
                  </a:lnTo>
                  <a:lnTo>
                    <a:pt x="37090" y="289506"/>
                  </a:lnTo>
                  <a:lnTo>
                    <a:pt x="51296" y="291148"/>
                  </a:lnTo>
                  <a:lnTo>
                    <a:pt x="62092" y="281778"/>
                  </a:lnTo>
                  <a:lnTo>
                    <a:pt x="67054" y="271857"/>
                  </a:lnTo>
                  <a:lnTo>
                    <a:pt x="70502" y="232190"/>
                  </a:lnTo>
                  <a:lnTo>
                    <a:pt x="70955" y="204452"/>
                  </a:lnTo>
                  <a:lnTo>
                    <a:pt x="68348" y="195488"/>
                  </a:lnTo>
                  <a:lnTo>
                    <a:pt x="64874" y="188197"/>
                  </a:lnTo>
                  <a:lnTo>
                    <a:pt x="62104" y="175270"/>
                  </a:lnTo>
                  <a:lnTo>
                    <a:pt x="66837" y="179975"/>
                  </a:lnTo>
                  <a:lnTo>
                    <a:pt x="83085" y="211589"/>
                  </a:lnTo>
                  <a:lnTo>
                    <a:pt x="124840" y="244705"/>
                  </a:lnTo>
                  <a:lnTo>
                    <a:pt x="136614" y="250751"/>
                  </a:lnTo>
                  <a:lnTo>
                    <a:pt x="165633" y="254632"/>
                  </a:lnTo>
                  <a:lnTo>
                    <a:pt x="207286" y="254469"/>
                  </a:lnTo>
                  <a:lnTo>
                    <a:pt x="245182" y="243142"/>
                  </a:lnTo>
                  <a:lnTo>
                    <a:pt x="264069" y="229851"/>
                  </a:lnTo>
                  <a:lnTo>
                    <a:pt x="277491" y="213345"/>
                  </a:lnTo>
                  <a:lnTo>
                    <a:pt x="294017" y="174361"/>
                  </a:lnTo>
                  <a:lnTo>
                    <a:pt x="301383" y="144072"/>
                  </a:lnTo>
                  <a:lnTo>
                    <a:pt x="302957" y="103208"/>
                  </a:lnTo>
                  <a:lnTo>
                    <a:pt x="302172" y="60051"/>
                  </a:lnTo>
                  <a:lnTo>
                    <a:pt x="287962" y="20781"/>
                  </a:lnTo>
                  <a:lnTo>
                    <a:pt x="282204" y="8684"/>
                  </a:lnTo>
                  <a:lnTo>
                    <a:pt x="278287" y="4665"/>
                  </a:lnTo>
                  <a:lnTo>
                    <a:pt x="268644" y="199"/>
                  </a:lnTo>
                  <a:lnTo>
                    <a:pt x="264286" y="0"/>
                  </a:lnTo>
                  <a:lnTo>
                    <a:pt x="256799" y="2425"/>
                  </a:lnTo>
                  <a:lnTo>
                    <a:pt x="247005" y="9369"/>
                  </a:lnTo>
                  <a:lnTo>
                    <a:pt x="228814" y="38894"/>
                  </a:lnTo>
                  <a:lnTo>
                    <a:pt x="213903" y="80502"/>
                  </a:lnTo>
                  <a:lnTo>
                    <a:pt x="206734" y="120571"/>
                  </a:lnTo>
                  <a:lnTo>
                    <a:pt x="211454" y="157149"/>
                  </a:lnTo>
                  <a:lnTo>
                    <a:pt x="216062" y="190392"/>
                  </a:lnTo>
                  <a:lnTo>
                    <a:pt x="221805" y="203791"/>
                  </a:lnTo>
                  <a:lnTo>
                    <a:pt x="236196" y="221499"/>
                  </a:lnTo>
                  <a:lnTo>
                    <a:pt x="247291" y="229853"/>
                  </a:lnTo>
                  <a:lnTo>
                    <a:pt x="258837" y="234228"/>
                  </a:lnTo>
                  <a:lnTo>
                    <a:pt x="288351" y="242412"/>
                  </a:lnTo>
                  <a:lnTo>
                    <a:pt x="331199" y="237968"/>
                  </a:lnTo>
                  <a:lnTo>
                    <a:pt x="338915" y="23772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07" name="SMARTInkShape-55"/>
            <p:cNvSpPr/>
            <p:nvPr>
              <p:custDataLst>
                <p:tags r:id="rId8"/>
              </p:custDataLst>
            </p:nvPr>
          </p:nvSpPr>
          <p:spPr>
            <a:xfrm>
              <a:off x="5259586" y="3848695"/>
              <a:ext cx="133532" cy="187365"/>
            </a:xfrm>
            <a:custGeom>
              <a:avLst/>
              <a:gdLst/>
              <a:ahLst/>
              <a:cxnLst/>
              <a:rect l="0" t="0" r="0" b="0"/>
              <a:pathLst>
                <a:path w="133532" h="187365">
                  <a:moveTo>
                    <a:pt x="0" y="17860"/>
                  </a:moveTo>
                  <a:lnTo>
                    <a:pt x="0" y="17860"/>
                  </a:lnTo>
                  <a:lnTo>
                    <a:pt x="0" y="22600"/>
                  </a:lnTo>
                  <a:lnTo>
                    <a:pt x="8378" y="48673"/>
                  </a:lnTo>
                  <a:lnTo>
                    <a:pt x="11412" y="66347"/>
                  </a:lnTo>
                  <a:lnTo>
                    <a:pt x="17970" y="83066"/>
                  </a:lnTo>
                  <a:lnTo>
                    <a:pt x="41143" y="120845"/>
                  </a:lnTo>
                  <a:lnTo>
                    <a:pt x="60062" y="153240"/>
                  </a:lnTo>
                  <a:lnTo>
                    <a:pt x="81060" y="168772"/>
                  </a:lnTo>
                  <a:lnTo>
                    <a:pt x="106433" y="184799"/>
                  </a:lnTo>
                  <a:lnTo>
                    <a:pt x="123209" y="187364"/>
                  </a:lnTo>
                  <a:lnTo>
                    <a:pt x="129221" y="182736"/>
                  </a:lnTo>
                  <a:lnTo>
                    <a:pt x="131845" y="177789"/>
                  </a:lnTo>
                  <a:lnTo>
                    <a:pt x="133531" y="161788"/>
                  </a:lnTo>
                  <a:lnTo>
                    <a:pt x="124826" y="121927"/>
                  </a:lnTo>
                  <a:lnTo>
                    <a:pt x="106971" y="80361"/>
                  </a:lnTo>
                  <a:lnTo>
                    <a:pt x="92249" y="39320"/>
                  </a:lnTo>
                  <a:lnTo>
                    <a:pt x="80362" y="19747"/>
                  </a:lnTo>
                  <a:lnTo>
                    <a:pt x="75404" y="12745"/>
                  </a:lnTo>
                  <a:lnTo>
                    <a:pt x="71437"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0895674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Steps of the Chi Square Test (continued)</a:t>
            </a:r>
          </a:p>
        </p:txBody>
      </p:sp>
      <p:sp>
        <p:nvSpPr>
          <p:cNvPr id="3" name="Content Placeholder 2"/>
          <p:cNvSpPr>
            <a:spLocks noGrp="1"/>
          </p:cNvSpPr>
          <p:nvPr>
            <p:ph idx="1"/>
          </p:nvPr>
        </p:nvSpPr>
        <p:spPr>
          <a:xfrm>
            <a:off x="1524000" y="1676401"/>
            <a:ext cx="4495800" cy="4373563"/>
          </a:xfrm>
        </p:spPr>
        <p:txBody>
          <a:bodyPr/>
          <a:lstStyle/>
          <a:p>
            <a:pPr lvl="0">
              <a:buNone/>
            </a:pPr>
            <a:r>
              <a:rPr lang="en-US" dirty="0"/>
              <a:t>4. Find your critical value using a critical values chart</a:t>
            </a:r>
          </a:p>
          <a:p>
            <a:pPr>
              <a:buNone/>
            </a:pPr>
            <a:r>
              <a:rPr lang="en-US" i="1" dirty="0"/>
              <a:t>	To do this, you will need to know the number of degrees of freedom for your data (n-1) and use a p value of 0.05.</a:t>
            </a:r>
            <a:endParaRPr lang="en-US" dirty="0"/>
          </a:p>
          <a:p>
            <a:pPr>
              <a:buNone/>
            </a:pPr>
            <a:endParaRPr lang="en-US" dirty="0"/>
          </a:p>
          <a:p>
            <a:pPr>
              <a:buNone/>
            </a:pPr>
            <a:endParaRPr lang="en-US" dirty="0"/>
          </a:p>
        </p:txBody>
      </p:sp>
      <p:sp>
        <p:nvSpPr>
          <p:cNvPr id="7170" name="Rectangle 2"/>
          <p:cNvSpPr>
            <a:spLocks noChangeArrowheads="1"/>
          </p:cNvSpPr>
          <p:nvPr/>
        </p:nvSpPr>
        <p:spPr bwMode="auto">
          <a:xfrm>
            <a:off x="1524001"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7171" name="Rectangle 3"/>
          <p:cNvSpPr>
            <a:spLocks noChangeArrowheads="1"/>
          </p:cNvSpPr>
          <p:nvPr/>
        </p:nvSpPr>
        <p:spPr bwMode="auto">
          <a:xfrm>
            <a:off x="1981201" y="81545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atin typeface="Arial" pitchFamily="34" charset="0"/>
              <a:cs typeface="Arial" pitchFamily="34" charset="0"/>
            </a:endParaRPr>
          </a:p>
        </p:txBody>
      </p:sp>
      <p:pic>
        <p:nvPicPr>
          <p:cNvPr id="7" name="Picture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2133600"/>
            <a:ext cx="4343400" cy="3429000"/>
          </a:xfrm>
          <a:prstGeom prst="rect">
            <a:avLst/>
          </a:prstGeom>
          <a:noFill/>
          <a:ln w="9525">
            <a:noFill/>
            <a:miter lim="800000"/>
            <a:headEnd/>
            <a:tailEnd/>
          </a:ln>
        </p:spPr>
      </p:pic>
      <p:sp>
        <p:nvSpPr>
          <p:cNvPr id="5" name="SMARTInkShape-57"/>
          <p:cNvSpPr/>
          <p:nvPr>
            <p:custDataLst>
              <p:tags r:id="rId1"/>
            </p:custDataLst>
          </p:nvPr>
        </p:nvSpPr>
        <p:spPr>
          <a:xfrm>
            <a:off x="2238376" y="5599079"/>
            <a:ext cx="2616399" cy="115923"/>
          </a:xfrm>
          <a:custGeom>
            <a:avLst/>
            <a:gdLst/>
            <a:ahLst/>
            <a:cxnLst/>
            <a:rect l="0" t="0" r="0" b="0"/>
            <a:pathLst>
              <a:path w="2616399" h="115923">
                <a:moveTo>
                  <a:pt x="0" y="115922"/>
                </a:moveTo>
                <a:lnTo>
                  <a:pt x="0" y="115922"/>
                </a:lnTo>
                <a:lnTo>
                  <a:pt x="20395" y="114930"/>
                </a:lnTo>
                <a:lnTo>
                  <a:pt x="58060" y="107544"/>
                </a:lnTo>
                <a:lnTo>
                  <a:pt x="99809" y="106073"/>
                </a:lnTo>
                <a:lnTo>
                  <a:pt x="133312" y="100877"/>
                </a:lnTo>
                <a:lnTo>
                  <a:pt x="173225" y="98896"/>
                </a:lnTo>
                <a:lnTo>
                  <a:pt x="211619" y="97317"/>
                </a:lnTo>
                <a:lnTo>
                  <a:pt x="254966" y="91999"/>
                </a:lnTo>
                <a:lnTo>
                  <a:pt x="287943" y="90407"/>
                </a:lnTo>
                <a:lnTo>
                  <a:pt x="319798" y="89699"/>
                </a:lnTo>
                <a:lnTo>
                  <a:pt x="351484" y="88392"/>
                </a:lnTo>
                <a:lnTo>
                  <a:pt x="385411" y="84504"/>
                </a:lnTo>
                <a:lnTo>
                  <a:pt x="420333" y="82115"/>
                </a:lnTo>
                <a:lnTo>
                  <a:pt x="455697" y="81053"/>
                </a:lnTo>
                <a:lnTo>
                  <a:pt x="491259" y="80581"/>
                </a:lnTo>
                <a:lnTo>
                  <a:pt x="526908" y="80371"/>
                </a:lnTo>
                <a:lnTo>
                  <a:pt x="562595" y="80278"/>
                </a:lnTo>
                <a:lnTo>
                  <a:pt x="598300" y="80237"/>
                </a:lnTo>
                <a:lnTo>
                  <a:pt x="634013" y="77572"/>
                </a:lnTo>
                <a:lnTo>
                  <a:pt x="669729" y="74073"/>
                </a:lnTo>
                <a:lnTo>
                  <a:pt x="705446" y="72518"/>
                </a:lnTo>
                <a:lnTo>
                  <a:pt x="741165" y="71826"/>
                </a:lnTo>
                <a:lnTo>
                  <a:pt x="776883" y="70527"/>
                </a:lnTo>
                <a:lnTo>
                  <a:pt x="812602" y="66642"/>
                </a:lnTo>
                <a:lnTo>
                  <a:pt x="848321" y="64254"/>
                </a:lnTo>
                <a:lnTo>
                  <a:pt x="883047" y="62200"/>
                </a:lnTo>
                <a:lnTo>
                  <a:pt x="915017" y="57981"/>
                </a:lnTo>
                <a:lnTo>
                  <a:pt x="948409" y="55444"/>
                </a:lnTo>
                <a:lnTo>
                  <a:pt x="983093" y="54316"/>
                </a:lnTo>
                <a:lnTo>
                  <a:pt x="1018352" y="53815"/>
                </a:lnTo>
                <a:lnTo>
                  <a:pt x="1051221" y="50946"/>
                </a:lnTo>
                <a:lnTo>
                  <a:pt x="1083358" y="47356"/>
                </a:lnTo>
                <a:lnTo>
                  <a:pt x="1117485" y="45760"/>
                </a:lnTo>
                <a:lnTo>
                  <a:pt x="1152496" y="42406"/>
                </a:lnTo>
                <a:lnTo>
                  <a:pt x="1187900" y="37607"/>
                </a:lnTo>
                <a:lnTo>
                  <a:pt x="1223479" y="32168"/>
                </a:lnTo>
                <a:lnTo>
                  <a:pt x="1261782" y="29089"/>
                </a:lnTo>
                <a:lnTo>
                  <a:pt x="1300964" y="27720"/>
                </a:lnTo>
                <a:lnTo>
                  <a:pt x="1338222" y="27112"/>
                </a:lnTo>
                <a:lnTo>
                  <a:pt x="1374625" y="26841"/>
                </a:lnTo>
                <a:lnTo>
                  <a:pt x="1411640" y="25729"/>
                </a:lnTo>
                <a:lnTo>
                  <a:pt x="1451242" y="21927"/>
                </a:lnTo>
                <a:lnTo>
                  <a:pt x="1491994" y="19576"/>
                </a:lnTo>
                <a:lnTo>
                  <a:pt x="1533257" y="18531"/>
                </a:lnTo>
                <a:lnTo>
                  <a:pt x="1574747" y="18067"/>
                </a:lnTo>
                <a:lnTo>
                  <a:pt x="1616338" y="17861"/>
                </a:lnTo>
                <a:lnTo>
                  <a:pt x="1658966" y="17769"/>
                </a:lnTo>
                <a:lnTo>
                  <a:pt x="1681446" y="17744"/>
                </a:lnTo>
                <a:lnTo>
                  <a:pt x="1704371" y="17728"/>
                </a:lnTo>
                <a:lnTo>
                  <a:pt x="1748362" y="15064"/>
                </a:lnTo>
                <a:lnTo>
                  <a:pt x="1792058" y="11565"/>
                </a:lnTo>
                <a:lnTo>
                  <a:pt x="1814822" y="10632"/>
                </a:lnTo>
                <a:lnTo>
                  <a:pt x="1837936" y="10010"/>
                </a:lnTo>
                <a:lnTo>
                  <a:pt x="1882139" y="9318"/>
                </a:lnTo>
                <a:lnTo>
                  <a:pt x="1924936" y="9011"/>
                </a:lnTo>
                <a:lnTo>
                  <a:pt x="1967108" y="8874"/>
                </a:lnTo>
                <a:lnTo>
                  <a:pt x="2009002" y="8814"/>
                </a:lnTo>
                <a:lnTo>
                  <a:pt x="2050772" y="7795"/>
                </a:lnTo>
                <a:lnTo>
                  <a:pt x="2092488" y="4035"/>
                </a:lnTo>
                <a:lnTo>
                  <a:pt x="2134180" y="1702"/>
                </a:lnTo>
                <a:lnTo>
                  <a:pt x="2175860" y="665"/>
                </a:lnTo>
                <a:lnTo>
                  <a:pt x="2217536" y="205"/>
                </a:lnTo>
                <a:lnTo>
                  <a:pt x="2256564" y="0"/>
                </a:lnTo>
                <a:lnTo>
                  <a:pt x="2293753" y="901"/>
                </a:lnTo>
                <a:lnTo>
                  <a:pt x="2330126" y="4609"/>
                </a:lnTo>
                <a:lnTo>
                  <a:pt x="2366135" y="6918"/>
                </a:lnTo>
                <a:lnTo>
                  <a:pt x="2400990" y="8937"/>
                </a:lnTo>
                <a:lnTo>
                  <a:pt x="2433018" y="13141"/>
                </a:lnTo>
                <a:lnTo>
                  <a:pt x="2463790" y="15671"/>
                </a:lnTo>
                <a:lnTo>
                  <a:pt x="2506358" y="17095"/>
                </a:lnTo>
                <a:lnTo>
                  <a:pt x="2544106" y="17518"/>
                </a:lnTo>
                <a:lnTo>
                  <a:pt x="2582936" y="17660"/>
                </a:lnTo>
                <a:lnTo>
                  <a:pt x="2616398" y="1769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5942054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Steps of the Chi Square Test (continued)</a:t>
            </a:r>
          </a:p>
        </p:txBody>
      </p:sp>
      <p:sp>
        <p:nvSpPr>
          <p:cNvPr id="3" name="Content Placeholder 2"/>
          <p:cNvSpPr>
            <a:spLocks noGrp="1"/>
          </p:cNvSpPr>
          <p:nvPr>
            <p:ph idx="1"/>
          </p:nvPr>
        </p:nvSpPr>
        <p:spPr>
          <a:xfrm>
            <a:off x="1981200" y="1676401"/>
            <a:ext cx="8229600" cy="4525963"/>
          </a:xfrm>
        </p:spPr>
        <p:txBody>
          <a:bodyPr/>
          <a:lstStyle/>
          <a:p>
            <a:pPr lvl="0">
              <a:buNone/>
            </a:pPr>
            <a:r>
              <a:rPr lang="en-US" dirty="0"/>
              <a:t>5. Compare your Chi square value to your critical value and draw a conclusion</a:t>
            </a:r>
          </a:p>
          <a:p>
            <a:pPr>
              <a:buNone/>
            </a:pPr>
            <a:r>
              <a:rPr lang="en-US" i="1" dirty="0"/>
              <a:t>	Remember, if your Chi square value is HIGHER than your critical value, you reject your null hypothesis.  If your Chi square value is LOWER than your critical value, you support (fail to reject) your null hypothesis. </a:t>
            </a:r>
            <a:endParaRPr lang="en-US" dirty="0"/>
          </a:p>
          <a:p>
            <a:pPr>
              <a:buNone/>
            </a:pPr>
            <a:endParaRPr lang="en-US" dirty="0"/>
          </a:p>
        </p:txBody>
      </p:sp>
      <mc:AlternateContent xmlns:mc="http://schemas.openxmlformats.org/markup-compatibility/2006" xmlns:p14="http://schemas.microsoft.com/office/powerpoint/2010/main">
        <mc:Choice Requires="p14">
          <p:contentPart p14:bwMode="auto" r:id="rId2">
            <p14:nvContentPartPr>
              <p14:cNvPr id="4" name="Ink 3"/>
              <p14:cNvContentPartPr/>
              <p14:nvPr/>
            </p14:nvContentPartPr>
            <p14:xfrm>
              <a:off x="2577720" y="3339720"/>
              <a:ext cx="7483680" cy="2009520"/>
            </p14:xfrm>
          </p:contentPart>
        </mc:Choice>
        <mc:Fallback xmlns="">
          <p:pic>
            <p:nvPicPr>
              <p:cNvPr id="4" name="Ink 3"/>
              <p:cNvPicPr/>
              <p:nvPr/>
            </p:nvPicPr>
            <p:blipFill>
              <a:blip r:embed="rId3"/>
              <a:stretch>
                <a:fillRect/>
              </a:stretch>
            </p:blipFill>
            <p:spPr>
              <a:xfrm>
                <a:off x="2568360" y="3330360"/>
                <a:ext cx="7502400" cy="2028240"/>
              </a:xfrm>
              <a:prstGeom prst="rect">
                <a:avLst/>
              </a:prstGeom>
            </p:spPr>
          </p:pic>
        </mc:Fallback>
      </mc:AlternateContent>
    </p:spTree>
    <p:extLst>
      <p:ext uri="{BB962C8B-B14F-4D97-AF65-F5344CB8AC3E}">
        <p14:creationId xmlns:p14="http://schemas.microsoft.com/office/powerpoint/2010/main" val="1969883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900" b="1" u="sng" dirty="0">
                <a:solidFill>
                  <a:schemeClr val="accent2"/>
                </a:solidFill>
              </a:rPr>
              <a:t>Moral of the story?</a:t>
            </a:r>
          </a:p>
        </p:txBody>
      </p:sp>
      <p:sp>
        <p:nvSpPr>
          <p:cNvPr id="3" name="Content Placeholder 2"/>
          <p:cNvSpPr>
            <a:spLocks noGrp="1"/>
          </p:cNvSpPr>
          <p:nvPr>
            <p:ph idx="1"/>
          </p:nvPr>
        </p:nvSpPr>
        <p:spPr/>
        <p:txBody>
          <a:bodyPr>
            <a:normAutofit/>
          </a:bodyPr>
          <a:lstStyle/>
          <a:p>
            <a:pPr algn="ctr"/>
            <a:r>
              <a:rPr lang="en-US" sz="5500" dirty="0"/>
              <a:t>Just because a formula looks complicated doesn’t mean that it actually is. </a:t>
            </a:r>
          </a:p>
          <a:p>
            <a:pPr marL="0" indent="0" algn="ctr">
              <a:buNone/>
            </a:pPr>
            <a:endParaRPr lang="en-US" sz="3000" dirty="0"/>
          </a:p>
          <a:p>
            <a:pPr algn="ctr"/>
            <a:r>
              <a:rPr lang="en-US" sz="6000" i="1" dirty="0"/>
              <a:t>You can do it!</a:t>
            </a:r>
          </a:p>
        </p:txBody>
      </p:sp>
    </p:spTree>
    <p:extLst>
      <p:ext uri="{BB962C8B-B14F-4D97-AF65-F5344CB8AC3E}">
        <p14:creationId xmlns:p14="http://schemas.microsoft.com/office/powerpoint/2010/main" val="3964763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B5993E2-C02B-4335-ABA5-D8EC465551E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0B801A2-5622-4BE8-9AD2-C337A2CD002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92370" y="516835"/>
            <a:ext cx="3084844" cy="5772840"/>
          </a:xfrm>
        </p:spPr>
        <p:txBody>
          <a:bodyPr anchor="ctr">
            <a:normAutofit/>
          </a:bodyPr>
          <a:lstStyle/>
          <a:p>
            <a:r>
              <a:rPr lang="en-US" b="1" dirty="0">
                <a:solidFill>
                  <a:srgbClr val="FFFFFF"/>
                </a:solidFill>
              </a:rPr>
              <a:t>Why calculate the mean?</a:t>
            </a:r>
          </a:p>
        </p:txBody>
      </p:sp>
      <p:sp>
        <p:nvSpPr>
          <p:cNvPr id="14" name="Rectangle 13">
            <a:extLst>
              <a:ext uri="{FF2B5EF4-FFF2-40B4-BE49-F238E27FC236}">
                <a16:creationId xmlns:a16="http://schemas.microsoft.com/office/drawing/2014/main" id="{B7AF614F-5BC3-4086-99F5-B87C5847A07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DACEEC12-1648-4047-B0A5-B8A75B095A5A}"/>
              </a:ext>
            </a:extLst>
          </p:cNvPr>
          <p:cNvGraphicFramePr>
            <a:graphicFrameLocks noGrp="1"/>
          </p:cNvGraphicFramePr>
          <p:nvPr>
            <p:ph idx="1"/>
            <p:extLst>
              <p:ext uri="{D42A27DB-BD31-4B8C-83A1-F6EECF244321}">
                <p14:modId xmlns:p14="http://schemas.microsoft.com/office/powerpoint/2010/main" val="3034005589"/>
              </p:ext>
            </p:extLst>
          </p:nvPr>
        </p:nvGraphicFramePr>
        <p:xfrm>
          <a:off x="4741863" y="639762"/>
          <a:ext cx="6797675" cy="6065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00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676" y="-374690"/>
            <a:ext cx="10583517" cy="1356360"/>
          </a:xfrm>
        </p:spPr>
        <p:txBody>
          <a:bodyPr>
            <a:normAutofit/>
          </a:bodyPr>
          <a:lstStyle/>
          <a:p>
            <a:r>
              <a:rPr lang="en-US" dirty="0"/>
              <a:t>Part C: </a:t>
            </a:r>
            <a:r>
              <a:rPr lang="en-US" dirty="0" err="1"/>
              <a:t>Nonsurvivors</a:t>
            </a:r>
            <a:endParaRPr lang="en-US" dirty="0"/>
          </a:p>
        </p:txBody>
      </p:sp>
      <p:pic>
        <p:nvPicPr>
          <p:cNvPr id="4" name="Content Placeholder 3"/>
          <p:cNvPicPr>
            <a:picLocks noGrp="1" noChangeAspect="1"/>
          </p:cNvPicPr>
          <p:nvPr>
            <p:ph idx="1"/>
          </p:nvPr>
        </p:nvPicPr>
        <p:blipFill>
          <a:blip r:embed="rId2"/>
          <a:stretch>
            <a:fillRect/>
          </a:stretch>
        </p:blipFill>
        <p:spPr>
          <a:xfrm>
            <a:off x="5150064" y="-1"/>
            <a:ext cx="4088524" cy="7387807"/>
          </a:xfrm>
          <a:prstGeom prst="rect">
            <a:avLst/>
          </a:prstGeom>
        </p:spPr>
      </p:pic>
    </p:spTree>
    <p:extLst>
      <p:ext uri="{BB962C8B-B14F-4D97-AF65-F5344CB8AC3E}">
        <p14:creationId xmlns:p14="http://schemas.microsoft.com/office/powerpoint/2010/main" val="4089775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907" y="66888"/>
            <a:ext cx="9875520" cy="1356360"/>
          </a:xfrm>
        </p:spPr>
        <p:txBody>
          <a:bodyPr/>
          <a:lstStyle/>
          <a:p>
            <a:r>
              <a:rPr lang="en-US" dirty="0"/>
              <a:t>Part C: Survivors</a:t>
            </a:r>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4462821" y="90206"/>
            <a:ext cx="4084056" cy="7140911"/>
          </a:xfrm>
          <a:prstGeom prst="rect">
            <a:avLst/>
          </a:prstGeom>
        </p:spPr>
      </p:pic>
    </p:spTree>
    <p:extLst>
      <p:ext uri="{BB962C8B-B14F-4D97-AF65-F5344CB8AC3E}">
        <p14:creationId xmlns:p14="http://schemas.microsoft.com/office/powerpoint/2010/main" val="353170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stretch>
            <a:fillRect/>
          </a:stretch>
        </p:blipFill>
        <p:spPr>
          <a:xfrm>
            <a:off x="1584434" y="3261815"/>
            <a:ext cx="4189641" cy="3037490"/>
          </a:xfrm>
          <a:prstGeom prst="rect">
            <a:avLst/>
          </a:prstGeom>
        </p:spPr>
      </p:pic>
      <p:sp>
        <p:nvSpPr>
          <p:cNvPr id="2" name="Title 1"/>
          <p:cNvSpPr>
            <a:spLocks noGrp="1"/>
          </p:cNvSpPr>
          <p:nvPr>
            <p:ph type="title"/>
          </p:nvPr>
        </p:nvSpPr>
        <p:spPr/>
        <p:txBody>
          <a:bodyPr/>
          <a:lstStyle/>
          <a:p>
            <a:pPr algn="ctr"/>
            <a:r>
              <a:rPr lang="en-US" b="1" u="sng" dirty="0"/>
              <a:t>Standard Deviation</a:t>
            </a:r>
          </a:p>
        </p:txBody>
      </p:sp>
      <p:sp>
        <p:nvSpPr>
          <p:cNvPr id="3" name="Content Placeholder 2"/>
          <p:cNvSpPr>
            <a:spLocks noGrp="1"/>
          </p:cNvSpPr>
          <p:nvPr>
            <p:ph idx="1"/>
          </p:nvPr>
        </p:nvSpPr>
        <p:spPr>
          <a:xfrm>
            <a:off x="1097280" y="1996966"/>
            <a:ext cx="10590223" cy="3870435"/>
          </a:xfrm>
        </p:spPr>
        <p:txBody>
          <a:bodyPr/>
          <a:lstStyle/>
          <a:p>
            <a:pPr>
              <a:buNone/>
            </a:pPr>
            <a:r>
              <a:rPr lang="en-US" sz="2800" b="1" dirty="0"/>
              <a:t>	Why do we use this formula? – </a:t>
            </a:r>
            <a:r>
              <a:rPr lang="en-US" sz="2800" dirty="0"/>
              <a:t>to determine the</a:t>
            </a:r>
            <a:r>
              <a:rPr lang="en-US" sz="2800" b="1" dirty="0"/>
              <a:t> </a:t>
            </a:r>
            <a:r>
              <a:rPr lang="en-US" sz="2800" dirty="0"/>
              <a:t>amount by which each data point typically differs from the mean (a measure of variation in the data set). </a:t>
            </a:r>
            <a:r>
              <a:rPr lang="en-US" sz="2800" b="1" i="1" dirty="0"/>
              <a:t>“Simply put, it is a measure of how spread out the numbers are.”</a:t>
            </a:r>
            <a:endParaRPr lang="en-US" sz="2800" dirty="0"/>
          </a:p>
          <a:p>
            <a:pPr>
              <a:buNone/>
            </a:pPr>
            <a:r>
              <a:rPr lang="en-US" dirty="0"/>
              <a:t>	 </a:t>
            </a:r>
          </a:p>
        </p:txBody>
      </p:sp>
      <mc:AlternateContent xmlns:mc="http://schemas.openxmlformats.org/markup-compatibility/2006" xmlns:a14="http://schemas.microsoft.com/office/drawing/2010/main">
        <mc:Choice Requires="a14">
          <p:sp>
            <p:nvSpPr>
              <p:cNvPr id="36" name="TextBox 35"/>
              <p:cNvSpPr txBox="1"/>
              <p:nvPr/>
            </p:nvSpPr>
            <p:spPr>
              <a:xfrm>
                <a:off x="6674069" y="3559077"/>
                <a:ext cx="5013434" cy="2308324"/>
              </a:xfrm>
              <a:prstGeom prst="rect">
                <a:avLst/>
              </a:prstGeom>
              <a:noFill/>
              <a:ln w="28575">
                <a:solidFill>
                  <a:schemeClr val="accent2"/>
                </a:solidFill>
                <a:prstDash val="dash"/>
              </a:ln>
            </p:spPr>
            <p:txBody>
              <a:bodyPr wrap="square" rtlCol="0">
                <a:spAutoFit/>
              </a:bodyPr>
              <a:lstStyle/>
              <a:p>
                <a:r>
                  <a:rPr lang="en-US" sz="2400" b="1" u="sng" dirty="0">
                    <a:solidFill>
                      <a:schemeClr val="accent2"/>
                    </a:solidFill>
                  </a:rPr>
                  <a:t>What it actually means</a:t>
                </a:r>
                <a:r>
                  <a:rPr lang="en-US" sz="2400" dirty="0">
                    <a:solidFill>
                      <a:schemeClr val="accent2"/>
                    </a:solidFill>
                  </a:rPr>
                  <a:t>:</a:t>
                </a:r>
              </a:p>
              <a:p>
                <a:r>
                  <a:rPr lang="en-US" sz="2400" dirty="0">
                    <a:solidFill>
                      <a:schemeClr val="accent2"/>
                    </a:solidFill>
                  </a:rPr>
                  <a:t>s = standard deviation</a:t>
                </a:r>
              </a:p>
              <a:p>
                <a:r>
                  <a:rPr lang="en-US" sz="2400" dirty="0">
                    <a:solidFill>
                      <a:schemeClr val="accent2"/>
                    </a:solidFill>
                  </a:rPr>
                  <a:t>n = number of data points</a:t>
                </a:r>
              </a:p>
              <a:p>
                <a:r>
                  <a:rPr lang="en-US" sz="2400" dirty="0">
                    <a:solidFill>
                      <a:schemeClr val="accent2"/>
                    </a:solidFill>
                  </a:rPr>
                  <a:t>x</a:t>
                </a:r>
                <a:r>
                  <a:rPr lang="en-US" sz="2400" baseline="-25000" dirty="0">
                    <a:solidFill>
                      <a:schemeClr val="accent2"/>
                    </a:solidFill>
                  </a:rPr>
                  <a:t>i</a:t>
                </a:r>
                <a:r>
                  <a:rPr lang="en-US" sz="2400" dirty="0">
                    <a:solidFill>
                      <a:schemeClr val="accent2"/>
                    </a:solidFill>
                  </a:rPr>
                  <a:t> = an individual value</a:t>
                </a:r>
              </a:p>
              <a:p>
                <a:pPr/>
                <a14:m>
                  <m:oMathPara xmlns:m="http://schemas.openxmlformats.org/officeDocument/2006/math">
                    <m:oMathParaPr>
                      <m:jc m:val="left"/>
                    </m:oMathParaPr>
                    <m:oMath xmlns:m="http://schemas.openxmlformats.org/officeDocument/2006/math">
                      <m:acc>
                        <m:accPr>
                          <m:chr m:val="̅"/>
                          <m:ctrlPr>
                            <a:rPr lang="en-US" sz="2400" i="1" dirty="0" smtClean="0">
                              <a:solidFill>
                                <a:schemeClr val="accent2"/>
                              </a:solidFill>
                              <a:latin typeface="Cambria Math" panose="02040503050406030204" pitchFamily="18" charset="0"/>
                            </a:rPr>
                          </m:ctrlPr>
                        </m:accPr>
                        <m:e>
                          <m:r>
                            <a:rPr lang="en-US" sz="2400" i="1" dirty="0" smtClean="0">
                              <a:solidFill>
                                <a:schemeClr val="accent2"/>
                              </a:solidFill>
                              <a:latin typeface="Cambria Math" panose="02040503050406030204" pitchFamily="18" charset="0"/>
                            </a:rPr>
                            <m:t>𝑥</m:t>
                          </m:r>
                        </m:e>
                      </m:acc>
                      <m:r>
                        <a:rPr lang="en-US" sz="2400" b="0" i="0" dirty="0" smtClean="0">
                          <a:solidFill>
                            <a:schemeClr val="accent2"/>
                          </a:solidFill>
                          <a:latin typeface="Cambria Math" panose="02040503050406030204" pitchFamily="18" charset="0"/>
                        </a:rPr>
                        <m:t>=</m:t>
                      </m:r>
                      <m:r>
                        <m:rPr>
                          <m:sty m:val="p"/>
                        </m:rPr>
                        <a:rPr lang="en-US" sz="2400" b="0" i="0" dirty="0" smtClean="0">
                          <a:solidFill>
                            <a:schemeClr val="accent2"/>
                          </a:solidFill>
                          <a:latin typeface="Cambria Math" panose="02040503050406030204" pitchFamily="18" charset="0"/>
                        </a:rPr>
                        <m:t>the</m:t>
                      </m:r>
                      <m:r>
                        <a:rPr lang="en-US" sz="2400" b="0" i="0" dirty="0" smtClean="0">
                          <a:solidFill>
                            <a:schemeClr val="accent2"/>
                          </a:solidFill>
                          <a:latin typeface="Cambria Math" panose="02040503050406030204" pitchFamily="18" charset="0"/>
                        </a:rPr>
                        <m:t> </m:t>
                      </m:r>
                      <m:r>
                        <m:rPr>
                          <m:sty m:val="p"/>
                        </m:rPr>
                        <a:rPr lang="en-US" sz="2400" b="0" i="0" dirty="0" smtClean="0">
                          <a:solidFill>
                            <a:schemeClr val="accent2"/>
                          </a:solidFill>
                          <a:latin typeface="Cambria Math" panose="02040503050406030204" pitchFamily="18" charset="0"/>
                        </a:rPr>
                        <m:t>mean</m:t>
                      </m:r>
                    </m:oMath>
                  </m:oMathPara>
                </a14:m>
                <a:endParaRPr lang="en-US" sz="2400" dirty="0">
                  <a:solidFill>
                    <a:schemeClr val="accent2"/>
                  </a:solidFill>
                </a:endParaRPr>
              </a:p>
              <a:p>
                <a:pPr marL="341313" indent="-341313"/>
                <a:r>
                  <a:rPr lang="en-US" sz="2400" dirty="0">
                    <a:solidFill>
                      <a:schemeClr val="accent2"/>
                    </a:solidFill>
                  </a:rPr>
                  <a:t>∑ = sum of all the squared differences</a:t>
                </a:r>
              </a:p>
            </p:txBody>
          </p:sp>
        </mc:Choice>
        <mc:Fallback xmlns="">
          <p:sp>
            <p:nvSpPr>
              <p:cNvPr id="36" name="TextBox 35"/>
              <p:cNvSpPr txBox="1">
                <a:spLocks noRot="1" noChangeAspect="1" noMove="1" noResize="1" noEditPoints="1" noAdjustHandles="1" noChangeArrowheads="1" noChangeShapeType="1" noTextEdit="1"/>
              </p:cNvSpPr>
              <p:nvPr/>
            </p:nvSpPr>
            <p:spPr>
              <a:xfrm>
                <a:off x="6674069" y="3559077"/>
                <a:ext cx="5013434" cy="2308324"/>
              </a:xfrm>
              <a:prstGeom prst="rect">
                <a:avLst/>
              </a:prstGeom>
              <a:blipFill>
                <a:blip r:embed="rId4"/>
                <a:stretch>
                  <a:fillRect l="-1693" t="-1563" b="-4167"/>
                </a:stretch>
              </a:blipFill>
              <a:ln w="28575">
                <a:solidFill>
                  <a:schemeClr val="accent2"/>
                </a:solidFill>
                <a:prstDash val="dash"/>
              </a:ln>
            </p:spPr>
            <p:txBody>
              <a:bodyPr/>
              <a:lstStyle/>
              <a:p>
                <a:r>
                  <a:rPr lang="en-US">
                    <a:noFill/>
                  </a:rPr>
                  <a:t> </a:t>
                </a:r>
              </a:p>
            </p:txBody>
          </p:sp>
        </mc:Fallback>
      </mc:AlternateContent>
    </p:spTree>
    <p:extLst>
      <p:ext uri="{BB962C8B-B14F-4D97-AF65-F5344CB8AC3E}">
        <p14:creationId xmlns:p14="http://schemas.microsoft.com/office/powerpoint/2010/main" val="674924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t>Standard Deviation Step-by-Step</a:t>
            </a:r>
          </a:p>
        </p:txBody>
      </p:sp>
      <p:sp>
        <p:nvSpPr>
          <p:cNvPr id="3" name="Content Placeholder 2"/>
          <p:cNvSpPr>
            <a:spLocks noGrp="1"/>
          </p:cNvSpPr>
          <p:nvPr>
            <p:ph idx="1"/>
          </p:nvPr>
        </p:nvSpPr>
        <p:spPr>
          <a:xfrm>
            <a:off x="1097280" y="2168856"/>
            <a:ext cx="9872871" cy="2520287"/>
          </a:xfrm>
        </p:spPr>
        <p:txBody>
          <a:bodyPr>
            <a:normAutofit/>
          </a:bodyPr>
          <a:lstStyle/>
          <a:p>
            <a:pPr marL="514350" indent="-514350">
              <a:buAutoNum type="arabicParenR"/>
            </a:pPr>
            <a:r>
              <a:rPr lang="en-US" sz="3600" dirty="0"/>
              <a:t>Find (x</a:t>
            </a:r>
            <a:r>
              <a:rPr lang="en-US" sz="3600" baseline="-25000" dirty="0"/>
              <a:t>i</a:t>
            </a:r>
            <a:r>
              <a:rPr lang="en-US" sz="3600" dirty="0"/>
              <a:t> – x bar)</a:t>
            </a:r>
            <a:r>
              <a:rPr lang="en-US" sz="3600" baseline="30000" dirty="0"/>
              <a:t>2</a:t>
            </a:r>
            <a:r>
              <a:rPr lang="en-US" sz="3600" dirty="0"/>
              <a:t> for each data point, write them down, and add them together </a:t>
            </a:r>
          </a:p>
          <a:p>
            <a:pPr marL="514350" indent="-514350">
              <a:buAutoNum type="arabicParenR"/>
            </a:pPr>
            <a:r>
              <a:rPr lang="en-US" sz="3600" dirty="0"/>
              <a:t>Divide that sum by (n-1)</a:t>
            </a:r>
          </a:p>
          <a:p>
            <a:pPr marL="514350" indent="-514350">
              <a:buAutoNum type="arabicParenR"/>
            </a:pPr>
            <a:r>
              <a:rPr lang="en-US" sz="3600" dirty="0"/>
              <a:t>Square root</a:t>
            </a:r>
          </a:p>
          <a:p>
            <a:endParaRPr lang="en-US" sz="3600" dirty="0"/>
          </a:p>
        </p:txBody>
      </p:sp>
      <p:pic>
        <p:nvPicPr>
          <p:cNvPr id="4" name="Picture 3"/>
          <p:cNvPicPr/>
          <p:nvPr/>
        </p:nvPicPr>
        <p:blipFill>
          <a:blip r:embed="rId2" cstate="print"/>
          <a:stretch>
            <a:fillRect/>
          </a:stretch>
        </p:blipFill>
        <p:spPr>
          <a:xfrm>
            <a:off x="7379292" y="2805474"/>
            <a:ext cx="4277710" cy="3101340"/>
          </a:xfrm>
          <a:prstGeom prst="rect">
            <a:avLst/>
          </a:prstGeom>
        </p:spPr>
      </p:pic>
    </p:spTree>
    <p:extLst>
      <p:ext uri="{BB962C8B-B14F-4D97-AF65-F5344CB8AC3E}">
        <p14:creationId xmlns:p14="http://schemas.microsoft.com/office/powerpoint/2010/main" val="1287753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638306"/>
          </a:xfrm>
        </p:spPr>
        <p:txBody>
          <a:bodyPr>
            <a:normAutofit/>
          </a:bodyPr>
          <a:lstStyle/>
          <a:p>
            <a:pPr algn="ctr"/>
            <a:r>
              <a:rPr lang="en-US" sz="3600" b="1" dirty="0"/>
              <a:t>Standard Deviation Sample Calculation</a:t>
            </a:r>
          </a:p>
        </p:txBody>
      </p:sp>
      <p:pic>
        <p:nvPicPr>
          <p:cNvPr id="1026" name="Picture 2"/>
          <p:cNvPicPr>
            <a:picLocks noChangeAspect="1" noChangeArrowheads="1"/>
          </p:cNvPicPr>
          <p:nvPr/>
        </p:nvPicPr>
        <p:blipFill>
          <a:blip r:embed="rId2" cstate="print"/>
          <a:srcRect/>
          <a:stretch>
            <a:fillRect/>
          </a:stretch>
        </p:blipFill>
        <p:spPr bwMode="auto">
          <a:xfrm>
            <a:off x="4200477" y="833587"/>
            <a:ext cx="7891504" cy="5357006"/>
          </a:xfrm>
          <a:prstGeom prst="rect">
            <a:avLst/>
          </a:prstGeom>
          <a:noFill/>
          <a:ln w="9525">
            <a:noFill/>
            <a:miter lim="800000"/>
            <a:headEnd/>
            <a:tailEnd/>
          </a:ln>
        </p:spPr>
      </p:pic>
      <p:sp>
        <p:nvSpPr>
          <p:cNvPr id="4" name="TextBox 3"/>
          <p:cNvSpPr txBox="1"/>
          <p:nvPr/>
        </p:nvSpPr>
        <p:spPr>
          <a:xfrm>
            <a:off x="393587" y="1916173"/>
            <a:ext cx="3337585" cy="3477875"/>
          </a:xfrm>
          <a:prstGeom prst="rect">
            <a:avLst/>
          </a:prstGeom>
          <a:noFill/>
          <a:ln w="28575">
            <a:solidFill>
              <a:schemeClr val="accent1"/>
            </a:solidFill>
            <a:prstDash val="dash"/>
          </a:ln>
        </p:spPr>
        <p:txBody>
          <a:bodyPr wrap="square" rtlCol="0">
            <a:spAutoFit/>
          </a:bodyPr>
          <a:lstStyle/>
          <a:p>
            <a:r>
              <a:rPr lang="en-US" sz="2200" b="1" u="sng" dirty="0">
                <a:solidFill>
                  <a:schemeClr val="accent2"/>
                </a:solidFill>
              </a:rPr>
              <a:t>What it actually means</a:t>
            </a:r>
            <a:r>
              <a:rPr lang="en-US" sz="2200" dirty="0">
                <a:solidFill>
                  <a:schemeClr val="accent2"/>
                </a:solidFill>
              </a:rPr>
              <a:t>:</a:t>
            </a:r>
          </a:p>
          <a:p>
            <a:r>
              <a:rPr lang="en-US" sz="2200" dirty="0">
                <a:solidFill>
                  <a:schemeClr val="accent2"/>
                </a:solidFill>
              </a:rPr>
              <a:t>-In this data set, each value is typically 3.16 points away from 6 (the mean). </a:t>
            </a:r>
          </a:p>
          <a:p>
            <a:r>
              <a:rPr lang="en-US" sz="2200" i="1" dirty="0">
                <a:solidFill>
                  <a:schemeClr val="accent2"/>
                </a:solidFill>
              </a:rPr>
              <a:t>-The standard deviation would be much smaller in a sample of 4, 5, 6, 6, 7, 8 because the values are on average, closer to the mean (less spread out).</a:t>
            </a:r>
          </a:p>
        </p:txBody>
      </p:sp>
    </p:spTree>
    <p:extLst>
      <p:ext uri="{BB962C8B-B14F-4D97-AF65-F5344CB8AC3E}">
        <p14:creationId xmlns:p14="http://schemas.microsoft.com/office/powerpoint/2010/main" val="125968712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HIGHLIGHTER" val="false"/>
</p:tagLst>
</file>

<file path=ppt/tags/tag10.xml><?xml version="1.0" encoding="utf-8"?>
<p:tagLst xmlns:a="http://schemas.openxmlformats.org/drawingml/2006/main" xmlns:r="http://schemas.openxmlformats.org/officeDocument/2006/relationships" xmlns:p="http://schemas.openxmlformats.org/presentationml/2006/main">
  <p:tag name="HIGHLIGHTER" val="false"/>
</p:tagLst>
</file>

<file path=ppt/tags/tag11.xml><?xml version="1.0" encoding="utf-8"?>
<p:tagLst xmlns:a="http://schemas.openxmlformats.org/drawingml/2006/main" xmlns:r="http://schemas.openxmlformats.org/officeDocument/2006/relationships" xmlns:p="http://schemas.openxmlformats.org/presentationml/2006/main">
  <p:tag name="HIGHLIGHTER" val="false"/>
</p:tagLst>
</file>

<file path=ppt/tags/tag12.xml><?xml version="1.0" encoding="utf-8"?>
<p:tagLst xmlns:a="http://schemas.openxmlformats.org/drawingml/2006/main" xmlns:r="http://schemas.openxmlformats.org/officeDocument/2006/relationships" xmlns:p="http://schemas.openxmlformats.org/presentationml/2006/main">
  <p:tag name="HIGHLIGHTER" val="false"/>
</p:tagLst>
</file>

<file path=ppt/tags/tag13.xml><?xml version="1.0" encoding="utf-8"?>
<p:tagLst xmlns:a="http://schemas.openxmlformats.org/drawingml/2006/main" xmlns:r="http://schemas.openxmlformats.org/officeDocument/2006/relationships" xmlns:p="http://schemas.openxmlformats.org/presentationml/2006/main">
  <p:tag name="HIGHLIGHTER" val="false"/>
</p:tagLst>
</file>

<file path=ppt/tags/tag14.xml><?xml version="1.0" encoding="utf-8"?>
<p:tagLst xmlns:a="http://schemas.openxmlformats.org/drawingml/2006/main" xmlns:r="http://schemas.openxmlformats.org/officeDocument/2006/relationships" xmlns:p="http://schemas.openxmlformats.org/presentationml/2006/main">
  <p:tag name="HIGHLIGHTER" val="false"/>
</p:tagLst>
</file>

<file path=ppt/tags/tag15.xml><?xml version="1.0" encoding="utf-8"?>
<p:tagLst xmlns:a="http://schemas.openxmlformats.org/drawingml/2006/main" xmlns:r="http://schemas.openxmlformats.org/officeDocument/2006/relationships" xmlns:p="http://schemas.openxmlformats.org/presentationml/2006/main">
  <p:tag name="HIGHLIGHTER" val="false"/>
</p:tagLst>
</file>

<file path=ppt/tags/tag16.xml><?xml version="1.0" encoding="utf-8"?>
<p:tagLst xmlns:a="http://schemas.openxmlformats.org/drawingml/2006/main" xmlns:r="http://schemas.openxmlformats.org/officeDocument/2006/relationships" xmlns:p="http://schemas.openxmlformats.org/presentationml/2006/main">
  <p:tag name="HIGHLIGHTER" val="false"/>
</p:tagLst>
</file>

<file path=ppt/tags/tag17.xml><?xml version="1.0" encoding="utf-8"?>
<p:tagLst xmlns:a="http://schemas.openxmlformats.org/drawingml/2006/main" xmlns:r="http://schemas.openxmlformats.org/officeDocument/2006/relationships" xmlns:p="http://schemas.openxmlformats.org/presentationml/2006/main">
  <p:tag name="HIGHLIGHTER" val="false"/>
</p:tagLst>
</file>

<file path=ppt/tags/tag18.xml><?xml version="1.0" encoding="utf-8"?>
<p:tagLst xmlns:a="http://schemas.openxmlformats.org/drawingml/2006/main" xmlns:r="http://schemas.openxmlformats.org/officeDocument/2006/relationships" xmlns:p="http://schemas.openxmlformats.org/presentationml/2006/main">
  <p:tag name="HIGHLIGHTER" val="false"/>
</p:tagLst>
</file>

<file path=ppt/tags/tag19.xml><?xml version="1.0" encoding="utf-8"?>
<p:tagLst xmlns:a="http://schemas.openxmlformats.org/drawingml/2006/main" xmlns:r="http://schemas.openxmlformats.org/officeDocument/2006/relationships" xmlns:p="http://schemas.openxmlformats.org/presentationml/2006/main">
  <p:tag name="HIGHLIGHTER" val="false"/>
</p:tagLst>
</file>

<file path=ppt/tags/tag2.xml><?xml version="1.0" encoding="utf-8"?>
<p:tagLst xmlns:a="http://schemas.openxmlformats.org/drawingml/2006/main" xmlns:r="http://schemas.openxmlformats.org/officeDocument/2006/relationships" xmlns:p="http://schemas.openxmlformats.org/presentationml/2006/main">
  <p:tag name="HIGHLIGHTER" val="false"/>
</p:tagLst>
</file>

<file path=ppt/tags/tag20.xml><?xml version="1.0" encoding="utf-8"?>
<p:tagLst xmlns:a="http://schemas.openxmlformats.org/drawingml/2006/main" xmlns:r="http://schemas.openxmlformats.org/officeDocument/2006/relationships" xmlns:p="http://schemas.openxmlformats.org/presentationml/2006/main">
  <p:tag name="HIGHLIGHTER" val="false"/>
</p:tagLst>
</file>

<file path=ppt/tags/tag21.xml><?xml version="1.0" encoding="utf-8"?>
<p:tagLst xmlns:a="http://schemas.openxmlformats.org/drawingml/2006/main" xmlns:r="http://schemas.openxmlformats.org/officeDocument/2006/relationships" xmlns:p="http://schemas.openxmlformats.org/presentationml/2006/main">
  <p:tag name="HIGHLIGHTER" val="false"/>
</p:tagLst>
</file>

<file path=ppt/tags/tag22.xml><?xml version="1.0" encoding="utf-8"?>
<p:tagLst xmlns:a="http://schemas.openxmlformats.org/drawingml/2006/main" xmlns:r="http://schemas.openxmlformats.org/officeDocument/2006/relationships" xmlns:p="http://schemas.openxmlformats.org/presentationml/2006/main">
  <p:tag name="HIGHLIGHTER" val="false"/>
</p:tagLst>
</file>

<file path=ppt/tags/tag23.xml><?xml version="1.0" encoding="utf-8"?>
<p:tagLst xmlns:a="http://schemas.openxmlformats.org/drawingml/2006/main" xmlns:r="http://schemas.openxmlformats.org/officeDocument/2006/relationships" xmlns:p="http://schemas.openxmlformats.org/presentationml/2006/main">
  <p:tag name="HIGHLIGHTER" val="false"/>
</p:tagLst>
</file>

<file path=ppt/tags/tag24.xml><?xml version="1.0" encoding="utf-8"?>
<p:tagLst xmlns:a="http://schemas.openxmlformats.org/drawingml/2006/main" xmlns:r="http://schemas.openxmlformats.org/officeDocument/2006/relationships" xmlns:p="http://schemas.openxmlformats.org/presentationml/2006/main">
  <p:tag name="HIGHLIGHTER" val="false"/>
</p:tagLst>
</file>

<file path=ppt/tags/tag25.xml><?xml version="1.0" encoding="utf-8"?>
<p:tagLst xmlns:a="http://schemas.openxmlformats.org/drawingml/2006/main" xmlns:r="http://schemas.openxmlformats.org/officeDocument/2006/relationships" xmlns:p="http://schemas.openxmlformats.org/presentationml/2006/main">
  <p:tag name="HIGHLIGHTER" val="false"/>
</p:tagLst>
</file>

<file path=ppt/tags/tag26.xml><?xml version="1.0" encoding="utf-8"?>
<p:tagLst xmlns:a="http://schemas.openxmlformats.org/drawingml/2006/main" xmlns:r="http://schemas.openxmlformats.org/officeDocument/2006/relationships" xmlns:p="http://schemas.openxmlformats.org/presentationml/2006/main">
  <p:tag name="HIGHLIGHTER" val="false"/>
</p:tagLst>
</file>

<file path=ppt/tags/tag27.xml><?xml version="1.0" encoding="utf-8"?>
<p:tagLst xmlns:a="http://schemas.openxmlformats.org/drawingml/2006/main" xmlns:r="http://schemas.openxmlformats.org/officeDocument/2006/relationships" xmlns:p="http://schemas.openxmlformats.org/presentationml/2006/main">
  <p:tag name="HIGHLIGHTER" val="false"/>
</p:tagLst>
</file>

<file path=ppt/tags/tag3.xml><?xml version="1.0" encoding="utf-8"?>
<p:tagLst xmlns:a="http://schemas.openxmlformats.org/drawingml/2006/main" xmlns:r="http://schemas.openxmlformats.org/officeDocument/2006/relationships" xmlns:p="http://schemas.openxmlformats.org/presentationml/2006/main">
  <p:tag name="HIGHLIGHTER" val="false"/>
</p:tagLst>
</file>

<file path=ppt/tags/tag4.xml><?xml version="1.0" encoding="utf-8"?>
<p:tagLst xmlns:a="http://schemas.openxmlformats.org/drawingml/2006/main" xmlns:r="http://schemas.openxmlformats.org/officeDocument/2006/relationships" xmlns:p="http://schemas.openxmlformats.org/presentationml/2006/main">
  <p:tag name="HIGHLIGHTER" val="false"/>
</p:tagLst>
</file>

<file path=ppt/tags/tag5.xml><?xml version="1.0" encoding="utf-8"?>
<p:tagLst xmlns:a="http://schemas.openxmlformats.org/drawingml/2006/main" xmlns:r="http://schemas.openxmlformats.org/officeDocument/2006/relationships" xmlns:p="http://schemas.openxmlformats.org/presentationml/2006/main">
  <p:tag name="HIGHLIGHTER" val="false"/>
</p:tagLst>
</file>

<file path=ppt/tags/tag6.xml><?xml version="1.0" encoding="utf-8"?>
<p:tagLst xmlns:a="http://schemas.openxmlformats.org/drawingml/2006/main" xmlns:r="http://schemas.openxmlformats.org/officeDocument/2006/relationships" xmlns:p="http://schemas.openxmlformats.org/presentationml/2006/main">
  <p:tag name="HIGHLIGHTER" val="false"/>
</p:tagLst>
</file>

<file path=ppt/tags/tag7.xml><?xml version="1.0" encoding="utf-8"?>
<p:tagLst xmlns:a="http://schemas.openxmlformats.org/drawingml/2006/main" xmlns:r="http://schemas.openxmlformats.org/officeDocument/2006/relationships" xmlns:p="http://schemas.openxmlformats.org/presentationml/2006/main">
  <p:tag name="HIGHLIGHTER" val="false"/>
</p:tagLst>
</file>

<file path=ppt/tags/tag8.xml><?xml version="1.0" encoding="utf-8"?>
<p:tagLst xmlns:a="http://schemas.openxmlformats.org/drawingml/2006/main" xmlns:r="http://schemas.openxmlformats.org/officeDocument/2006/relationships" xmlns:p="http://schemas.openxmlformats.org/presentationml/2006/main">
  <p:tag name="HIGHLIGHTER" val="false"/>
</p:tagLst>
</file>

<file path=ppt/tags/tag9.xml><?xml version="1.0" encoding="utf-8"?>
<p:tagLst xmlns:a="http://schemas.openxmlformats.org/drawingml/2006/main" xmlns:r="http://schemas.openxmlformats.org/officeDocument/2006/relationships" xmlns:p="http://schemas.openxmlformats.org/presentationml/2006/main">
  <p:tag name="HIGHLIGHTER" val="false"/>
</p:tagLst>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381</TotalTime>
  <Words>521</Words>
  <Application>Microsoft Office PowerPoint</Application>
  <PresentationFormat>Widescreen</PresentationFormat>
  <Paragraphs>77</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Cambria Math</vt:lpstr>
      <vt:lpstr>Retrospect</vt:lpstr>
      <vt:lpstr>Standard Deviation &amp; Standard Error</vt:lpstr>
      <vt:lpstr>WHAT IS THE MEAN?</vt:lpstr>
      <vt:lpstr>Moral of the story?</vt:lpstr>
      <vt:lpstr>Why calculate the mean?</vt:lpstr>
      <vt:lpstr>Part C: Nonsurvivors</vt:lpstr>
      <vt:lpstr>Part C: Survivors</vt:lpstr>
      <vt:lpstr>Standard Deviation</vt:lpstr>
      <vt:lpstr>Standard Deviation Step-by-Step</vt:lpstr>
      <vt:lpstr>Standard Deviation Sample Calculation</vt:lpstr>
      <vt:lpstr>Nonsurvivor  s</vt:lpstr>
      <vt:lpstr>Survivors  s</vt:lpstr>
      <vt:lpstr>Standard Error</vt:lpstr>
      <vt:lpstr>Standard Error Tips</vt:lpstr>
      <vt:lpstr>Standard Error Sample Calculation</vt:lpstr>
      <vt:lpstr>95% Confidence Limit</vt:lpstr>
      <vt:lpstr>95% C.L. Sample Calculation</vt:lpstr>
      <vt:lpstr>Graphing Means with Error Bars </vt:lpstr>
      <vt:lpstr>Interpreting Error Bars when Comparing Two Means</vt:lpstr>
      <vt:lpstr>Interpreting Error Bars when Comparing Two Means (continued)</vt:lpstr>
      <vt:lpstr>Further Statistical Testing = Chi Square Test</vt:lpstr>
      <vt:lpstr>Steps of the Chi Square Test</vt:lpstr>
      <vt:lpstr>Steps of the Chi Square Test (continued)</vt:lpstr>
      <vt:lpstr>Steps of the Chi Square Test (continued)</vt:lpstr>
      <vt:lpstr>Steps of the Chi Square Test (continued)</vt:lpstr>
      <vt:lpstr>Steps of the Chi Square Test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Deviation &amp; Standard Error</dc:title>
  <dc:creator>Blaine</dc:creator>
  <cp:lastModifiedBy>Olivia Jensen</cp:lastModifiedBy>
  <cp:revision>18</cp:revision>
  <dcterms:created xsi:type="dcterms:W3CDTF">2018-08-29T01:32:51Z</dcterms:created>
  <dcterms:modified xsi:type="dcterms:W3CDTF">2018-08-29T18:14:13Z</dcterms:modified>
</cp:coreProperties>
</file>