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A3B27-665F-46E0-AD80-6446B7AF4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64213-4005-4E6B-922F-1BA6FE092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39F91-9795-4CEB-A7AB-629981B72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A18-1F7C-4106-BC28-AB0642417FF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C345C-2403-4E47-99A1-8A3A600E7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88C34-1001-4B58-BD48-FBC45C27E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8164-07B0-4BA6-BB32-4E2DF526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04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51FA8-7B8C-4A87-A351-D21CC70E4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779282-F4B0-4981-B614-4F3CB03AC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AB85A-39AC-4D70-A13D-62D6104CE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A18-1F7C-4106-BC28-AB0642417FF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94E16-EE2A-4147-8875-BFB9EC14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74542-25C1-4EBC-8690-E123680C1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8164-07B0-4BA6-BB32-4E2DF526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1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38C61-A988-478C-84CA-CD48EF2CF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4FB5D2-3028-4CAF-96FF-0FA8131D3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0B9F6-7894-47BD-A6D8-99F10EED4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A18-1F7C-4106-BC28-AB0642417FF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23E3B-9558-4E79-BF4A-F71EEF74C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F3141-88E9-4F49-933D-EEB765FF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8164-07B0-4BA6-BB32-4E2DF526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0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B67D9-30AD-4106-9DB6-13A2CC1BB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F9D00-7333-492F-B274-DD51648AA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2DCEA-FD1E-460D-98AB-792297DF1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A18-1F7C-4106-BC28-AB0642417FF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FB651-8418-43FC-AFF5-3AC981167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47AF2-FF66-460B-9C8D-4FD48C45B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8164-07B0-4BA6-BB32-4E2DF526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8CCCA-3D12-41BF-A9AC-01F113CC5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165DA-AABE-479F-8BF7-B637B4928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A8F32-9CAF-4D7B-B407-9CDC9EE0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A18-1F7C-4106-BC28-AB0642417FF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A5743-D9A2-410D-92B8-2E8B33DE8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1670C-543F-420C-A71E-679A3293A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8164-07B0-4BA6-BB32-4E2DF526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7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614A9-E3A7-4829-A13B-BDB0EE83F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CFB62-681C-4551-8FBE-8A0CAAD7F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DB723-26FF-446E-9AF3-7D3DA960A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A03B5-6F42-4438-A935-DCA870A36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A18-1F7C-4106-BC28-AB0642417FF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94EE6-366F-41A4-B3D0-8DEA88E8E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C10E0-9F9E-4CF8-A5A1-E7EDA147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8164-07B0-4BA6-BB32-4E2DF526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7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708F2-4B2B-4295-9D33-6F8AF9A80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CE71D-2D7B-4FC1-8590-8C22CF713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AC5F6-577D-4A2E-9949-8077EFE46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998979-F77A-4EB4-9CF5-FF1ED4B1E3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910BA2-22ED-4BD9-A85E-008783C6D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462211-356F-49CB-B04A-78E651FD2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A18-1F7C-4106-BC28-AB0642417FF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555FC1-0983-49C1-A178-C77721888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8D07E2-1B50-44CA-9DE6-F72075CCB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8164-07B0-4BA6-BB32-4E2DF526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E4A7D-CF88-40AA-A7CF-ECA2D1A00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2DAE0E-0619-4E91-B213-6967CEE81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A18-1F7C-4106-BC28-AB0642417FF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31953-7726-489F-A120-D615CBC6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E88EC1-0BCE-4809-9DA4-B93B3947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8164-07B0-4BA6-BB32-4E2DF526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8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8B2F3D-F58A-47A4-BB11-36C6E6531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A18-1F7C-4106-BC28-AB0642417FF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4D7937-6256-4930-9E28-72578DF17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EE406-C7E4-4E90-92BD-DDD25B4E2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8164-07B0-4BA6-BB32-4E2DF526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10CE2-1B59-4DAF-9EE3-41A5197E3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38A4C-F7A9-4F95-85CC-E04A93D04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279A0-FA54-44C6-B497-0C3B331AD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2BAB3-11F3-4134-A5F0-02BC4D408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A18-1F7C-4106-BC28-AB0642417FF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2F7C6-3C26-4C77-AA36-00F767126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F0A1A-1938-4A7A-A443-98D553F3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8164-07B0-4BA6-BB32-4E2DF526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7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D16FB-6671-4A2F-97F2-EAD72B1A4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A32C70-3FCF-4392-B446-FD9F52519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29290-F8F0-4FE5-9588-45A643205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27DA1-2A0A-4100-AE4F-C070A17DA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A18-1F7C-4106-BC28-AB0642417FF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9FCC6-767A-40BC-945D-35C4C258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6F9CC-805C-4197-B02F-8BBA533EE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8164-07B0-4BA6-BB32-4E2DF526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9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F7D0B5-DAE6-4BF5-B954-C0B6D11EE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082AC-4641-4769-883A-89DA30DA9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90F5F-8D13-4E6F-B43F-0592BCD97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9EA18-1F7C-4106-BC28-AB0642417FF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8B7B8-CEFB-4818-8C82-02742DFD3E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4282A-17D5-422F-A09A-57E43C246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98164-07B0-4BA6-BB32-4E2DF526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0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595D-6132-4D2F-BCC4-11DB2B6974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10, </a:t>
            </a:r>
            <a:r>
              <a:rPr lang="en-US" dirty="0"/>
              <a:t>Part 2 Notes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Timing </a:t>
            </a:r>
            <a:r>
              <a:rPr lang="en-US" dirty="0"/>
              <a:t>and Coordination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456629-A559-445E-A726-E3A330AE8A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 Biology, Mrs. </a:t>
            </a:r>
            <a:r>
              <a:rPr lang="en-US" dirty="0" smtClean="0"/>
              <a:t>Jensen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6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hotoreceptors in plants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905" y="932847"/>
            <a:ext cx="5018161" cy="429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039F87-B2CC-4DBE-843B-C3FCB9F32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Plants need to be able to sense light levels…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08E93-56AE-44EF-95F4-F05EC702D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592" y="1446662"/>
            <a:ext cx="7254922" cy="4662062"/>
          </a:xfrm>
        </p:spPr>
        <p:txBody>
          <a:bodyPr/>
          <a:lstStyle/>
          <a:p>
            <a:r>
              <a:rPr lang="en-US" b="1" dirty="0"/>
              <a:t>Why?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How?</a:t>
            </a:r>
          </a:p>
          <a:p>
            <a:r>
              <a:rPr lang="en-US" dirty="0"/>
              <a:t>Photoreceptor molecules in plants sense light</a:t>
            </a:r>
          </a:p>
          <a:p>
            <a:r>
              <a:rPr lang="en-US" dirty="0"/>
              <a:t>Photoreceptors = a protein linked to a light-absorbing chromophore</a:t>
            </a:r>
          </a:p>
          <a:p>
            <a:r>
              <a:rPr lang="en-US" dirty="0"/>
              <a:t>Chromophore absorbs light </a:t>
            </a:r>
            <a:r>
              <a:rPr lang="en-US" dirty="0">
                <a:sym typeface="Wingdings" panose="05000000000000000000" pitchFamily="2" charset="2"/>
              </a:rPr>
              <a:t> causes a shape change in the protein  signaling pathway within the plant that causes a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8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BC16B-10B4-48CB-ABAD-0ECFCB55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7971"/>
            <a:ext cx="10515600" cy="1325563"/>
          </a:xfrm>
        </p:spPr>
        <p:txBody>
          <a:bodyPr/>
          <a:lstStyle/>
          <a:p>
            <a:r>
              <a:rPr lang="en-US" dirty="0"/>
              <a:t>Phototropism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CB1C2-50E7-4608-8C70-6281C3268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871468"/>
            <a:ext cx="10744200" cy="4351338"/>
          </a:xfrm>
        </p:spPr>
        <p:txBody>
          <a:bodyPr>
            <a:normAutofit/>
          </a:bodyPr>
          <a:lstStyle/>
          <a:p>
            <a:r>
              <a:rPr lang="en-US" sz="3000" b="1" dirty="0"/>
              <a:t>Observation: </a:t>
            </a:r>
            <a:r>
              <a:rPr lang="en-US" sz="3000" dirty="0"/>
              <a:t>The “shoot” (above-ground portion) of a plant bends </a:t>
            </a:r>
            <a:r>
              <a:rPr lang="en-US" sz="3000" i="1" u="sng" dirty="0"/>
              <a:t>towards the light </a:t>
            </a:r>
            <a:r>
              <a:rPr lang="en-US" sz="3000" dirty="0"/>
              <a:t>as it grows</a:t>
            </a:r>
          </a:p>
          <a:p>
            <a:r>
              <a:rPr lang="en-US" sz="3000" dirty="0"/>
              <a:t>Charles Darwin and his son Francis described this phenomenon in young grass seedlings that had just sprouted (leaves and shoots were still covered by a sheath called the coleoptile)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1684E9-2849-4DDD-BE24-C33FDB1F6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0180" y="3207223"/>
            <a:ext cx="7030855" cy="279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6F4CC14-6D34-4FF7-B553-63844B2B5E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827" y="365437"/>
            <a:ext cx="8848300" cy="39836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90E6B1-35BB-44AB-B9B8-566E7196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31" y="28058"/>
            <a:ext cx="10515600" cy="1325563"/>
          </a:xfrm>
        </p:spPr>
        <p:txBody>
          <a:bodyPr/>
          <a:lstStyle/>
          <a:p>
            <a:r>
              <a:rPr lang="en-US" dirty="0"/>
              <a:t>Phototropism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C5024-253A-4DBB-9661-A0A945078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53621"/>
            <a:ext cx="4104861" cy="4351338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Why does this bending and growth towards the light happen?</a:t>
            </a:r>
          </a:p>
          <a:p>
            <a:r>
              <a:rPr lang="en-US" dirty="0"/>
              <a:t>Photoreceptors on the illuminated side of the shoot absorb more light than photoreceptors on the dark side of the shoot </a:t>
            </a:r>
            <a:r>
              <a:rPr lang="en-US" dirty="0">
                <a:sym typeface="Wingdings" panose="05000000000000000000" pitchFamily="2" charset="2"/>
              </a:rPr>
              <a:t> more auxin hormone is transported down the dark side than the illuminated side  cells elongate more on the dark side  plant bends towards the light as it grows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60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69FF-9FB5-45E9-9E04-22D4C8161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977" y="0"/>
            <a:ext cx="10515600" cy="1206330"/>
          </a:xfrm>
        </p:spPr>
        <p:txBody>
          <a:bodyPr>
            <a:normAutofit/>
          </a:bodyPr>
          <a:lstStyle/>
          <a:p>
            <a:r>
              <a:rPr lang="en-US" sz="3600" dirty="0"/>
              <a:t>Phototropism Short Response Question from the 2015 AP Biology Exam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0FB703-36C3-48C6-BB88-A36ABE2EF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084" y="1124441"/>
            <a:ext cx="7997588" cy="493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1CC64-217D-41B2-BD3F-82776DB97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Photoperiodism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E3CE9-B92F-4BE2-A31D-3B0DC9A97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72" y="1566318"/>
            <a:ext cx="5404513" cy="4351338"/>
          </a:xfrm>
        </p:spPr>
        <p:txBody>
          <a:bodyPr>
            <a:normAutofit/>
          </a:bodyPr>
          <a:lstStyle/>
          <a:p>
            <a:r>
              <a:rPr lang="en-US" sz="3200" dirty="0"/>
              <a:t>Plant </a:t>
            </a:r>
            <a:r>
              <a:rPr lang="en-US" sz="3200" b="1" i="1" dirty="0"/>
              <a:t>flowering</a:t>
            </a:r>
            <a:r>
              <a:rPr lang="en-US" sz="3200" dirty="0"/>
              <a:t> in response to changes in day/night length</a:t>
            </a:r>
          </a:p>
          <a:p>
            <a:r>
              <a:rPr lang="en-US" sz="3200" dirty="0"/>
              <a:t>What is happening in the two types of plants shown in the picture?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1D5858-0755-495C-8252-C6B93E40438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090903" y="174406"/>
            <a:ext cx="3862145" cy="600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12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7BBE4-EDBA-4F29-AD4B-533AF3C4D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Photoperiodism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8393-CB73-4F41-B061-1838448BB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Day / Long Night Plants: flower late in the summer or fall when the day length decreases and the night length increases (ex: rice)</a:t>
            </a:r>
          </a:p>
          <a:p>
            <a:r>
              <a:rPr lang="en-US" dirty="0"/>
              <a:t>Long Day / Short Night Plants: flower in the late spring or early summer when the day length increases and the night length decreases (ex: spinach and sugar beets) </a:t>
            </a:r>
          </a:p>
        </p:txBody>
      </p:sp>
    </p:spTree>
    <p:extLst>
      <p:ext uri="{BB962C8B-B14F-4D97-AF65-F5344CB8AC3E}">
        <p14:creationId xmlns:p14="http://schemas.microsoft.com/office/powerpoint/2010/main" val="305338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0741" y="5076967"/>
            <a:ext cx="7629099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Surprise! It’s really the </a:t>
            </a:r>
            <a:r>
              <a:rPr lang="en-US" sz="3600" b="1" i="1" u="sng" dirty="0" smtClean="0"/>
              <a:t>night</a:t>
            </a:r>
            <a:r>
              <a:rPr lang="en-US" sz="3600" dirty="0" smtClean="0"/>
              <a:t> that controls </a:t>
            </a:r>
            <a:r>
              <a:rPr lang="en-US" sz="3600" dirty="0" err="1" smtClean="0"/>
              <a:t>photoperiodism</a:t>
            </a:r>
            <a:r>
              <a:rPr lang="en-US" sz="3600" dirty="0" smtClean="0"/>
              <a:t>.	</a:t>
            </a:r>
            <a:endParaRPr lang="en-US" sz="3600" dirty="0"/>
          </a:p>
        </p:txBody>
      </p:sp>
      <p:pic>
        <p:nvPicPr>
          <p:cNvPr id="2050" name="Picture 2" descr="Shows the results of an experiment used to determine if short-day plants measure the length of day or of night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0"/>
            <a:ext cx="4926841" cy="672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hows the effect of a flash of light on a short-day plant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741" y="-259308"/>
            <a:ext cx="5993526" cy="533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04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Circadian Rhythms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Bozeman Explanation</a:t>
            </a:r>
          </a:p>
          <a:p>
            <a:r>
              <a:rPr lang="en-US" dirty="0" smtClean="0"/>
              <a:t>Arctic Squirrels case study</a:t>
            </a:r>
          </a:p>
          <a:p>
            <a:r>
              <a:rPr lang="en-US" dirty="0" smtClean="0"/>
              <a:t>2015 AP Exam FRQ #1 (if time)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4971</TotalTime>
  <Words>303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Unit 10, Part 2 Notes –  Timing and Coordination</vt:lpstr>
      <vt:lpstr>Plants need to be able to sense light levels…</vt:lpstr>
      <vt:lpstr>Phototropism</vt:lpstr>
      <vt:lpstr>Phototropism</vt:lpstr>
      <vt:lpstr>Phototropism Short Response Question from the 2015 AP Biology Exam</vt:lpstr>
      <vt:lpstr>Photoperiodism</vt:lpstr>
      <vt:lpstr>Photoperiodism</vt:lpstr>
      <vt:lpstr>Surprise! It’s really the night that controls photoperiodism. </vt:lpstr>
      <vt:lpstr>Circadian Rhythms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1, Part 2 Notes – Timing and Coordination</dc:title>
  <dc:creator>Andrew Krouse</dc:creator>
  <cp:lastModifiedBy>Olivia Jensen</cp:lastModifiedBy>
  <cp:revision>14</cp:revision>
  <dcterms:created xsi:type="dcterms:W3CDTF">2017-09-01T00:59:55Z</dcterms:created>
  <dcterms:modified xsi:type="dcterms:W3CDTF">2019-04-08T00:42:11Z</dcterms:modified>
</cp:coreProperties>
</file>