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4"/>
  </p:notesMasterIdLst>
  <p:sldIdLst>
    <p:sldId id="256" r:id="rId2"/>
    <p:sldId id="419" r:id="rId3"/>
    <p:sldId id="420" r:id="rId4"/>
    <p:sldId id="257" r:id="rId5"/>
    <p:sldId id="258" r:id="rId6"/>
    <p:sldId id="259" r:id="rId7"/>
    <p:sldId id="261" r:id="rId8"/>
    <p:sldId id="260" r:id="rId9"/>
    <p:sldId id="263" r:id="rId10"/>
    <p:sldId id="264" r:id="rId11"/>
    <p:sldId id="262" r:id="rId12"/>
    <p:sldId id="265" r:id="rId13"/>
    <p:sldId id="266" r:id="rId14"/>
    <p:sldId id="270" r:id="rId15"/>
    <p:sldId id="269" r:id="rId16"/>
    <p:sldId id="268" r:id="rId17"/>
    <p:sldId id="271" r:id="rId18"/>
    <p:sldId id="272" r:id="rId19"/>
    <p:sldId id="274" r:id="rId20"/>
    <p:sldId id="275" r:id="rId21"/>
    <p:sldId id="276" r:id="rId22"/>
    <p:sldId id="42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07" autoAdjust="0"/>
  </p:normalViewPr>
  <p:slideViewPr>
    <p:cSldViewPr snapToGrid="0">
      <p:cViewPr varScale="1">
        <p:scale>
          <a:sx n="70" d="100"/>
          <a:sy n="70" d="100"/>
        </p:scale>
        <p:origin x="1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3CEA2-C7FF-4DEC-B3A2-B10C168C74F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1C330-AE55-4F68-9B43-5D519F4D2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Homeostasis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homeo</a:t>
            </a:r>
            <a:r>
              <a:rPr lang="en-US" dirty="0">
                <a:sym typeface="Wingdings" panose="05000000000000000000" pitchFamily="2" charset="2"/>
              </a:rPr>
              <a:t> (self, same) / stasis (stay)  Homeostasis literally means to keep oneself the same (unchanging).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C330-AE55-4F68-9B43-5D519F4D29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them circle “addition of mass” and write unicellular above it – circle “new cells” and write multicellular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C330-AE55-4F68-9B43-5D519F4D29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7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7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0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6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6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6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8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9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0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4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997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17.jpe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16.jpeg"/><Relationship Id="rId2" Type="http://schemas.openxmlformats.org/officeDocument/2006/relationships/tags" Target="../tags/tag5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image" Target="../media/image22.png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37.jpe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39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0DE8-2207-47C4-83B0-31E7ACCC2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990600"/>
            <a:ext cx="8577072" cy="150484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Characteristics of </a:t>
            </a:r>
            <a:r>
              <a:rPr lang="en-US" sz="6000" dirty="0" smtClean="0"/>
              <a:t>Life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9AEAA-9452-4D61-89C3-E5EC59227D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Pre-AP Biology: Unit 1 Topic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68CAF7-8A5D-44CA-8BF7-1C70DC0DC8AD}"/>
              </a:ext>
            </a:extLst>
          </p:cNvPr>
          <p:cNvSpPr txBox="1">
            <a:spLocks noChangeArrowheads="1"/>
          </p:cNvSpPr>
          <p:nvPr/>
        </p:nvSpPr>
        <p:spPr>
          <a:xfrm>
            <a:off x="581192" y="3310128"/>
            <a:ext cx="7989752" cy="2548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cap="none" dirty="0" smtClean="0">
                <a:solidFill>
                  <a:schemeClr val="bg1"/>
                </a:solidFill>
              </a:rPr>
              <a:t>Objectives:</a:t>
            </a:r>
            <a:endParaRPr lang="en-US" sz="2000" u="sng" cap="none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chemeClr val="bg1"/>
                </a:solidFill>
              </a:rPr>
              <a:t>I can tell the difference between organisms and nonliving things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chemeClr val="bg1"/>
                </a:solidFill>
              </a:rPr>
              <a:t>I can list and explain the characteristics all living things share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chemeClr val="bg1"/>
                </a:solidFill>
              </a:rPr>
              <a:t>I can explain why some things are considered nonliving, even though they meet some characteristics of life</a:t>
            </a:r>
            <a:endParaRPr lang="en-US" sz="20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CD8D-E5D0-4028-B62E-43D64FE1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 of life #3:</a:t>
            </a:r>
            <a:br>
              <a:rPr lang="en-US" dirty="0"/>
            </a:br>
            <a:r>
              <a:rPr lang="en-US" sz="3900" b="1" dirty="0"/>
              <a:t>Regulation  (Homeostasis)</a:t>
            </a:r>
          </a:p>
        </p:txBody>
      </p:sp>
      <p:pic>
        <p:nvPicPr>
          <p:cNvPr id="8194" name="Picture 2" descr="Image result for oxygen blood cells">
            <a:extLst>
              <a:ext uri="{FF2B5EF4-FFF2-40B4-BE49-F238E27FC236}">
                <a16:creationId xmlns:a16="http://schemas.microsoft.com/office/drawing/2014/main" id="{2D959999-118D-401E-A0DC-2B4D873D2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17750" b="-4"/>
          <a:stretch/>
        </p:blipFill>
        <p:spPr bwMode="auto">
          <a:xfrm>
            <a:off x="337107" y="1892627"/>
            <a:ext cx="2534101" cy="201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lack-tailed jackrabbit photo by USFWS">
            <a:extLst>
              <a:ext uri="{FF2B5EF4-FFF2-40B4-BE49-F238E27FC236}">
                <a16:creationId xmlns:a16="http://schemas.microsoft.com/office/drawing/2014/main" id="{0AFB22B2-F6D9-42FB-9A17-04D09523B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0" r="2" b="941"/>
          <a:stretch/>
        </p:blipFill>
        <p:spPr>
          <a:xfrm>
            <a:off x="337107" y="4187827"/>
            <a:ext cx="2534101" cy="20115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F0A8-A633-4D43-8E91-AC108F80D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699" y="1892627"/>
            <a:ext cx="5907640" cy="46520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b="1" dirty="0">
                <a:ea typeface="ＭＳ Ｐゴシック" charset="0"/>
              </a:rPr>
              <a:t>Regulation: </a:t>
            </a:r>
            <a:r>
              <a:rPr lang="en-US" sz="2600" dirty="0">
                <a:ea typeface="ＭＳ Ｐゴシック" charset="0"/>
              </a:rPr>
              <a:t>maintaining stable internal conditions despite changes in external conditions</a:t>
            </a:r>
            <a:endParaRPr lang="en-US" sz="2600" dirty="0"/>
          </a:p>
          <a:p>
            <a:pPr lvl="0">
              <a:lnSpc>
                <a:spcPct val="90000"/>
              </a:lnSpc>
            </a:pPr>
            <a:r>
              <a:rPr lang="en-US" sz="2400" b="1" i="1" dirty="0"/>
              <a:t>Homeostasis </a:t>
            </a:r>
            <a:r>
              <a:rPr lang="en-US" sz="2400" i="1" dirty="0"/>
              <a:t>is when internal conditions are stable.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Example – Whatever the air temperature is outside, a human’s internal temperature should remain stable at 98.6˚F. Your body can </a:t>
            </a:r>
            <a:r>
              <a:rPr lang="en-US" sz="2000" b="1" dirty="0"/>
              <a:t>REGULATE</a:t>
            </a:r>
            <a:r>
              <a:rPr lang="en-US" sz="2000" dirty="0"/>
              <a:t> internal temperature by sweating when you’re hot or shivering when you’re cold to reach stability again.</a:t>
            </a:r>
          </a:p>
          <a:p>
            <a:pPr marL="243000" lvl="1" indent="0">
              <a:lnSpc>
                <a:spcPct val="90000"/>
              </a:lnSpc>
              <a:buNone/>
            </a:pPr>
            <a:endParaRPr lang="en-US" sz="1000" dirty="0"/>
          </a:p>
          <a:p>
            <a:pPr lvl="0">
              <a:lnSpc>
                <a:spcPct val="90000"/>
              </a:lnSpc>
            </a:pPr>
            <a:r>
              <a:rPr lang="en-US" sz="2000" dirty="0"/>
              <a:t>Other conditions that must be kept stable include </a:t>
            </a:r>
            <a:r>
              <a:rPr lang="en-US" sz="2000" b="1" dirty="0"/>
              <a:t>water, oxygen, salt, sugar, and calcium</a:t>
            </a:r>
            <a:r>
              <a:rPr lang="en-US" sz="2000" dirty="0"/>
              <a:t> levels in the blood. </a:t>
            </a:r>
          </a:p>
        </p:txBody>
      </p:sp>
      <p:grpSp>
        <p:nvGrpSpPr>
          <p:cNvPr id="19" name="SMARTInkShape-Group19"/>
          <p:cNvGrpSpPr/>
          <p:nvPr/>
        </p:nvGrpSpPr>
        <p:grpSpPr>
          <a:xfrm>
            <a:off x="4286250" y="3384569"/>
            <a:ext cx="2794993" cy="308162"/>
            <a:chOff x="4286250" y="3384569"/>
            <a:chExt cx="2794993" cy="308162"/>
          </a:xfrm>
        </p:grpSpPr>
        <p:sp>
          <p:nvSpPr>
            <p:cNvPr id="5" name="SMARTInkShape-34"/>
            <p:cNvSpPr/>
            <p:nvPr>
              <p:custDataLst>
                <p:tags r:id="rId1"/>
              </p:custDataLst>
            </p:nvPr>
          </p:nvSpPr>
          <p:spPr>
            <a:xfrm>
              <a:off x="6090083" y="3420070"/>
              <a:ext cx="276738" cy="223049"/>
            </a:xfrm>
            <a:custGeom>
              <a:avLst/>
              <a:gdLst/>
              <a:ahLst/>
              <a:cxnLst/>
              <a:rect l="0" t="0" r="0" b="0"/>
              <a:pathLst>
                <a:path w="276738" h="223049">
                  <a:moveTo>
                    <a:pt x="35683" y="35719"/>
                  </a:moveTo>
                  <a:lnTo>
                    <a:pt x="35683" y="35719"/>
                  </a:lnTo>
                  <a:lnTo>
                    <a:pt x="27994" y="51096"/>
                  </a:lnTo>
                  <a:lnTo>
                    <a:pt x="26785" y="95495"/>
                  </a:lnTo>
                  <a:lnTo>
                    <a:pt x="33825" y="134761"/>
                  </a:lnTo>
                  <a:lnTo>
                    <a:pt x="33865" y="151176"/>
                  </a:lnTo>
                  <a:lnTo>
                    <a:pt x="30293" y="171572"/>
                  </a:lnTo>
                  <a:lnTo>
                    <a:pt x="36496" y="210960"/>
                  </a:lnTo>
                  <a:lnTo>
                    <a:pt x="44237" y="222705"/>
                  </a:lnTo>
                  <a:lnTo>
                    <a:pt x="39761" y="218343"/>
                  </a:lnTo>
                  <a:lnTo>
                    <a:pt x="37495" y="213458"/>
                  </a:lnTo>
                  <a:lnTo>
                    <a:pt x="28101" y="176257"/>
                  </a:lnTo>
                  <a:lnTo>
                    <a:pt x="19890" y="141422"/>
                  </a:lnTo>
                  <a:lnTo>
                    <a:pt x="11360" y="99997"/>
                  </a:lnTo>
                  <a:lnTo>
                    <a:pt x="6979" y="74608"/>
                  </a:lnTo>
                  <a:lnTo>
                    <a:pt x="1349" y="48252"/>
                  </a:lnTo>
                  <a:lnTo>
                    <a:pt x="0" y="11233"/>
                  </a:lnTo>
                  <a:lnTo>
                    <a:pt x="980" y="10465"/>
                  </a:lnTo>
                  <a:lnTo>
                    <a:pt x="4716" y="9612"/>
                  </a:lnTo>
                  <a:lnTo>
                    <a:pt x="6108" y="10377"/>
                  </a:lnTo>
                  <a:lnTo>
                    <a:pt x="7037" y="11879"/>
                  </a:lnTo>
                  <a:lnTo>
                    <a:pt x="7655" y="13873"/>
                  </a:lnTo>
                  <a:lnTo>
                    <a:pt x="48602" y="55964"/>
                  </a:lnTo>
                  <a:lnTo>
                    <a:pt x="77488" y="98541"/>
                  </a:lnTo>
                  <a:lnTo>
                    <a:pt x="107138" y="140271"/>
                  </a:lnTo>
                  <a:lnTo>
                    <a:pt x="149908" y="182787"/>
                  </a:lnTo>
                  <a:lnTo>
                    <a:pt x="194392" y="212035"/>
                  </a:lnTo>
                  <a:lnTo>
                    <a:pt x="207423" y="218261"/>
                  </a:lnTo>
                  <a:lnTo>
                    <a:pt x="242971" y="222805"/>
                  </a:lnTo>
                  <a:lnTo>
                    <a:pt x="251173" y="223048"/>
                  </a:lnTo>
                  <a:lnTo>
                    <a:pt x="258126" y="220510"/>
                  </a:lnTo>
                  <a:lnTo>
                    <a:pt x="270673" y="210796"/>
                  </a:lnTo>
                  <a:lnTo>
                    <a:pt x="274068" y="199852"/>
                  </a:lnTo>
                  <a:lnTo>
                    <a:pt x="276427" y="160006"/>
                  </a:lnTo>
                  <a:lnTo>
                    <a:pt x="276737" y="115990"/>
                  </a:lnTo>
                  <a:lnTo>
                    <a:pt x="269710" y="71425"/>
                  </a:lnTo>
                  <a:lnTo>
                    <a:pt x="265758" y="47291"/>
                  </a:lnTo>
                  <a:lnTo>
                    <a:pt x="255534" y="21358"/>
                  </a:lnTo>
                  <a:lnTo>
                    <a:pt x="249811" y="14454"/>
                  </a:lnTo>
                  <a:lnTo>
                    <a:pt x="2321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5"/>
            <p:cNvSpPr/>
            <p:nvPr>
              <p:custDataLst>
                <p:tags r:id="rId2"/>
              </p:custDataLst>
            </p:nvPr>
          </p:nvSpPr>
          <p:spPr>
            <a:xfrm>
              <a:off x="6822281" y="3536156"/>
              <a:ext cx="169665" cy="17861"/>
            </a:xfrm>
            <a:custGeom>
              <a:avLst/>
              <a:gdLst/>
              <a:ahLst/>
              <a:cxnLst/>
              <a:rect l="0" t="0" r="0" b="0"/>
              <a:pathLst>
                <a:path w="169665" h="17861">
                  <a:moveTo>
                    <a:pt x="0" y="17860"/>
                  </a:moveTo>
                  <a:lnTo>
                    <a:pt x="0" y="17860"/>
                  </a:lnTo>
                  <a:lnTo>
                    <a:pt x="0" y="13119"/>
                  </a:lnTo>
                  <a:lnTo>
                    <a:pt x="1985" y="11722"/>
                  </a:lnTo>
                  <a:lnTo>
                    <a:pt x="15250" y="9757"/>
                  </a:lnTo>
                  <a:lnTo>
                    <a:pt x="59151" y="4298"/>
                  </a:lnTo>
                  <a:lnTo>
                    <a:pt x="103700" y="849"/>
                  </a:lnTo>
                  <a:lnTo>
                    <a:pt x="142192" y="168"/>
                  </a:lnTo>
                  <a:lnTo>
                    <a:pt x="16966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6"/>
            <p:cNvSpPr/>
            <p:nvPr>
              <p:custDataLst>
                <p:tags r:id="rId3"/>
              </p:custDataLst>
            </p:nvPr>
          </p:nvSpPr>
          <p:spPr>
            <a:xfrm>
              <a:off x="6795492" y="3429000"/>
              <a:ext cx="133947" cy="8931"/>
            </a:xfrm>
            <a:custGeom>
              <a:avLst/>
              <a:gdLst/>
              <a:ahLst/>
              <a:cxnLst/>
              <a:rect l="0" t="0" r="0" b="0"/>
              <a:pathLst>
                <a:path w="133947" h="8931">
                  <a:moveTo>
                    <a:pt x="0" y="0"/>
                  </a:moveTo>
                  <a:lnTo>
                    <a:pt x="0" y="0"/>
                  </a:lnTo>
                  <a:lnTo>
                    <a:pt x="42810" y="0"/>
                  </a:lnTo>
                  <a:lnTo>
                    <a:pt x="87170" y="4740"/>
                  </a:lnTo>
                  <a:lnTo>
                    <a:pt x="133946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7"/>
            <p:cNvSpPr/>
            <p:nvPr>
              <p:custDataLst>
                <p:tags r:id="rId4"/>
              </p:custDataLst>
            </p:nvPr>
          </p:nvSpPr>
          <p:spPr>
            <a:xfrm>
              <a:off x="6788476" y="3429000"/>
              <a:ext cx="292767" cy="263731"/>
            </a:xfrm>
            <a:custGeom>
              <a:avLst/>
              <a:gdLst/>
              <a:ahLst/>
              <a:cxnLst/>
              <a:rect l="0" t="0" r="0" b="0"/>
              <a:pathLst>
                <a:path w="292767" h="263731">
                  <a:moveTo>
                    <a:pt x="24876" y="0"/>
                  </a:moveTo>
                  <a:lnTo>
                    <a:pt x="24876" y="0"/>
                  </a:lnTo>
                  <a:lnTo>
                    <a:pt x="9430" y="33537"/>
                  </a:lnTo>
                  <a:lnTo>
                    <a:pt x="1196" y="70709"/>
                  </a:lnTo>
                  <a:lnTo>
                    <a:pt x="0" y="98011"/>
                  </a:lnTo>
                  <a:lnTo>
                    <a:pt x="7982" y="133903"/>
                  </a:lnTo>
                  <a:lnTo>
                    <a:pt x="23854" y="169656"/>
                  </a:lnTo>
                  <a:lnTo>
                    <a:pt x="39961" y="203396"/>
                  </a:lnTo>
                  <a:lnTo>
                    <a:pt x="72780" y="234635"/>
                  </a:lnTo>
                  <a:lnTo>
                    <a:pt x="102303" y="252548"/>
                  </a:lnTo>
                  <a:lnTo>
                    <a:pt x="141751" y="260762"/>
                  </a:lnTo>
                  <a:lnTo>
                    <a:pt x="160163" y="263730"/>
                  </a:lnTo>
                  <a:lnTo>
                    <a:pt x="193835" y="260815"/>
                  </a:lnTo>
                  <a:lnTo>
                    <a:pt x="232806" y="258518"/>
                  </a:lnTo>
                  <a:lnTo>
                    <a:pt x="271000" y="252002"/>
                  </a:lnTo>
                  <a:lnTo>
                    <a:pt x="292766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8"/>
            <p:cNvSpPr/>
            <p:nvPr>
              <p:custDataLst>
                <p:tags r:id="rId5"/>
              </p:custDataLst>
            </p:nvPr>
          </p:nvSpPr>
          <p:spPr>
            <a:xfrm>
              <a:off x="6510709" y="3429000"/>
              <a:ext cx="168698" cy="218081"/>
            </a:xfrm>
            <a:custGeom>
              <a:avLst/>
              <a:gdLst/>
              <a:ahLst/>
              <a:cxnLst/>
              <a:rect l="0" t="0" r="0" b="0"/>
              <a:pathLst>
                <a:path w="168698" h="218081">
                  <a:moveTo>
                    <a:pt x="115119" y="0"/>
                  </a:moveTo>
                  <a:lnTo>
                    <a:pt x="115119" y="0"/>
                  </a:lnTo>
                  <a:lnTo>
                    <a:pt x="92896" y="0"/>
                  </a:lnTo>
                  <a:lnTo>
                    <a:pt x="80202" y="4740"/>
                  </a:lnTo>
                  <a:lnTo>
                    <a:pt x="46468" y="33420"/>
                  </a:lnTo>
                  <a:lnTo>
                    <a:pt x="18611" y="73261"/>
                  </a:lnTo>
                  <a:lnTo>
                    <a:pt x="6378" y="98767"/>
                  </a:lnTo>
                  <a:lnTo>
                    <a:pt x="0" y="140300"/>
                  </a:lnTo>
                  <a:lnTo>
                    <a:pt x="455" y="154629"/>
                  </a:lnTo>
                  <a:lnTo>
                    <a:pt x="3965" y="170919"/>
                  </a:lnTo>
                  <a:lnTo>
                    <a:pt x="11477" y="182790"/>
                  </a:lnTo>
                  <a:lnTo>
                    <a:pt x="32470" y="203235"/>
                  </a:lnTo>
                  <a:lnTo>
                    <a:pt x="46636" y="209389"/>
                  </a:lnTo>
                  <a:lnTo>
                    <a:pt x="84724" y="218080"/>
                  </a:lnTo>
                  <a:lnTo>
                    <a:pt x="123336" y="216086"/>
                  </a:lnTo>
                  <a:lnTo>
                    <a:pt x="148643" y="213846"/>
                  </a:lnTo>
                  <a:lnTo>
                    <a:pt x="168697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9"/>
            <p:cNvSpPr/>
            <p:nvPr>
              <p:custDataLst>
                <p:tags r:id="rId6"/>
              </p:custDataLst>
            </p:nvPr>
          </p:nvSpPr>
          <p:spPr>
            <a:xfrm>
              <a:off x="5736644" y="3536156"/>
              <a:ext cx="130162" cy="26790"/>
            </a:xfrm>
            <a:custGeom>
              <a:avLst/>
              <a:gdLst/>
              <a:ahLst/>
              <a:cxnLst/>
              <a:rect l="0" t="0" r="0" b="0"/>
              <a:pathLst>
                <a:path w="130162" h="26790">
                  <a:moveTo>
                    <a:pt x="5145" y="26789"/>
                  </a:moveTo>
                  <a:lnTo>
                    <a:pt x="5145" y="26789"/>
                  </a:lnTo>
                  <a:lnTo>
                    <a:pt x="0" y="26789"/>
                  </a:lnTo>
                  <a:lnTo>
                    <a:pt x="4272" y="26789"/>
                  </a:lnTo>
                  <a:lnTo>
                    <a:pt x="43678" y="12550"/>
                  </a:lnTo>
                  <a:lnTo>
                    <a:pt x="84011" y="6999"/>
                  </a:lnTo>
                  <a:lnTo>
                    <a:pt x="13016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0"/>
            <p:cNvSpPr/>
            <p:nvPr>
              <p:custDataLst>
                <p:tags r:id="rId7"/>
              </p:custDataLst>
            </p:nvPr>
          </p:nvSpPr>
          <p:spPr>
            <a:xfrm>
              <a:off x="4286250" y="3509367"/>
              <a:ext cx="133946" cy="1"/>
            </a:xfrm>
            <a:custGeom>
              <a:avLst/>
              <a:gdLst/>
              <a:ahLst/>
              <a:cxnLst/>
              <a:rect l="0" t="0" r="0" b="0"/>
              <a:pathLst>
                <a:path w="133946" h="1">
                  <a:moveTo>
                    <a:pt x="0" y="0"/>
                  </a:moveTo>
                  <a:lnTo>
                    <a:pt x="0" y="0"/>
                  </a:lnTo>
                  <a:lnTo>
                    <a:pt x="38419" y="0"/>
                  </a:lnTo>
                  <a:lnTo>
                    <a:pt x="80092" y="0"/>
                  </a:lnTo>
                  <a:lnTo>
                    <a:pt x="121838" y="0"/>
                  </a:lnTo>
                  <a:lnTo>
                    <a:pt x="13394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1"/>
            <p:cNvSpPr/>
            <p:nvPr>
              <p:custDataLst>
                <p:tags r:id="rId8"/>
              </p:custDataLst>
            </p:nvPr>
          </p:nvSpPr>
          <p:spPr>
            <a:xfrm>
              <a:off x="4611504" y="3384569"/>
              <a:ext cx="323759" cy="285534"/>
            </a:xfrm>
            <a:custGeom>
              <a:avLst/>
              <a:gdLst/>
              <a:ahLst/>
              <a:cxnLst/>
              <a:rect l="0" t="0" r="0" b="0"/>
              <a:pathLst>
                <a:path w="323759" h="285534">
                  <a:moveTo>
                    <a:pt x="5144" y="35501"/>
                  </a:moveTo>
                  <a:lnTo>
                    <a:pt x="5144" y="35501"/>
                  </a:lnTo>
                  <a:lnTo>
                    <a:pt x="0" y="35501"/>
                  </a:lnTo>
                  <a:lnTo>
                    <a:pt x="2197" y="35501"/>
                  </a:lnTo>
                  <a:lnTo>
                    <a:pt x="3179" y="34509"/>
                  </a:lnTo>
                  <a:lnTo>
                    <a:pt x="5554" y="28372"/>
                  </a:lnTo>
                  <a:lnTo>
                    <a:pt x="9626" y="23073"/>
                  </a:lnTo>
                  <a:lnTo>
                    <a:pt x="17389" y="20055"/>
                  </a:lnTo>
                  <a:lnTo>
                    <a:pt x="59798" y="8140"/>
                  </a:lnTo>
                  <a:lnTo>
                    <a:pt x="88476" y="2259"/>
                  </a:lnTo>
                  <a:lnTo>
                    <a:pt x="122109" y="516"/>
                  </a:lnTo>
                  <a:lnTo>
                    <a:pt x="157209" y="0"/>
                  </a:lnTo>
                  <a:lnTo>
                    <a:pt x="192745" y="2492"/>
                  </a:lnTo>
                  <a:lnTo>
                    <a:pt x="235568" y="12224"/>
                  </a:lnTo>
                  <a:lnTo>
                    <a:pt x="270706" y="24693"/>
                  </a:lnTo>
                  <a:lnTo>
                    <a:pt x="292780" y="46180"/>
                  </a:lnTo>
                  <a:lnTo>
                    <a:pt x="296693" y="52815"/>
                  </a:lnTo>
                  <a:lnTo>
                    <a:pt x="297737" y="55974"/>
                  </a:lnTo>
                  <a:lnTo>
                    <a:pt x="296251" y="64774"/>
                  </a:lnTo>
                  <a:lnTo>
                    <a:pt x="294465" y="69900"/>
                  </a:lnTo>
                  <a:lnTo>
                    <a:pt x="284544" y="78240"/>
                  </a:lnTo>
                  <a:lnTo>
                    <a:pt x="244417" y="100918"/>
                  </a:lnTo>
                  <a:lnTo>
                    <a:pt x="200648" y="115267"/>
                  </a:lnTo>
                  <a:lnTo>
                    <a:pt x="165598" y="124620"/>
                  </a:lnTo>
                  <a:lnTo>
                    <a:pt x="122939" y="136669"/>
                  </a:lnTo>
                  <a:lnTo>
                    <a:pt x="79453" y="141869"/>
                  </a:lnTo>
                  <a:lnTo>
                    <a:pt x="52247" y="142611"/>
                  </a:lnTo>
                  <a:lnTo>
                    <a:pt x="55261" y="142644"/>
                  </a:lnTo>
                  <a:lnTo>
                    <a:pt x="59829" y="140005"/>
                  </a:lnTo>
                  <a:lnTo>
                    <a:pt x="62437" y="137913"/>
                  </a:lnTo>
                  <a:lnTo>
                    <a:pt x="80329" y="134968"/>
                  </a:lnTo>
                  <a:lnTo>
                    <a:pt x="124370" y="131245"/>
                  </a:lnTo>
                  <a:lnTo>
                    <a:pt x="146438" y="128655"/>
                  </a:lnTo>
                  <a:lnTo>
                    <a:pt x="181175" y="131784"/>
                  </a:lnTo>
                  <a:lnTo>
                    <a:pt x="216603" y="134144"/>
                  </a:lnTo>
                  <a:lnTo>
                    <a:pt x="251243" y="140686"/>
                  </a:lnTo>
                  <a:lnTo>
                    <a:pt x="290118" y="154432"/>
                  </a:lnTo>
                  <a:lnTo>
                    <a:pt x="316979" y="171221"/>
                  </a:lnTo>
                  <a:lnTo>
                    <a:pt x="322331" y="180488"/>
                  </a:lnTo>
                  <a:lnTo>
                    <a:pt x="323758" y="185737"/>
                  </a:lnTo>
                  <a:lnTo>
                    <a:pt x="322699" y="196861"/>
                  </a:lnTo>
                  <a:lnTo>
                    <a:pt x="317928" y="208420"/>
                  </a:lnTo>
                  <a:lnTo>
                    <a:pt x="309193" y="220172"/>
                  </a:lnTo>
                  <a:lnTo>
                    <a:pt x="271917" y="242762"/>
                  </a:lnTo>
                  <a:lnTo>
                    <a:pt x="243269" y="256654"/>
                  </a:lnTo>
                  <a:lnTo>
                    <a:pt x="209645" y="269700"/>
                  </a:lnTo>
                  <a:lnTo>
                    <a:pt x="186323" y="278496"/>
                  </a:lnTo>
                  <a:lnTo>
                    <a:pt x="151872" y="283447"/>
                  </a:lnTo>
                  <a:lnTo>
                    <a:pt x="113062" y="285121"/>
                  </a:lnTo>
                  <a:lnTo>
                    <a:pt x="71149" y="285496"/>
                  </a:lnTo>
                  <a:lnTo>
                    <a:pt x="58723" y="285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"/>
            <p:cNvSpPr/>
            <p:nvPr>
              <p:custDataLst>
                <p:tags r:id="rId9"/>
              </p:custDataLst>
            </p:nvPr>
          </p:nvSpPr>
          <p:spPr>
            <a:xfrm>
              <a:off x="4629363" y="3455789"/>
              <a:ext cx="30575" cy="213744"/>
            </a:xfrm>
            <a:custGeom>
              <a:avLst/>
              <a:gdLst/>
              <a:ahLst/>
              <a:cxnLst/>
              <a:rect l="0" t="0" r="0" b="0"/>
              <a:pathLst>
                <a:path w="30575" h="213744">
                  <a:moveTo>
                    <a:pt x="5145" y="0"/>
                  </a:moveTo>
                  <a:lnTo>
                    <a:pt x="5145" y="0"/>
                  </a:lnTo>
                  <a:lnTo>
                    <a:pt x="5145" y="4740"/>
                  </a:lnTo>
                  <a:lnTo>
                    <a:pt x="0" y="21368"/>
                  </a:lnTo>
                  <a:lnTo>
                    <a:pt x="4757" y="63933"/>
                  </a:lnTo>
                  <a:lnTo>
                    <a:pt x="11230" y="107344"/>
                  </a:lnTo>
                  <a:lnTo>
                    <a:pt x="18441" y="147089"/>
                  </a:lnTo>
                  <a:lnTo>
                    <a:pt x="28874" y="189406"/>
                  </a:lnTo>
                  <a:lnTo>
                    <a:pt x="30574" y="197621"/>
                  </a:lnTo>
                  <a:lnTo>
                    <a:pt x="30035" y="201200"/>
                  </a:lnTo>
                  <a:lnTo>
                    <a:pt x="23336" y="213743"/>
                  </a:lnTo>
                  <a:lnTo>
                    <a:pt x="23004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3"/>
            <p:cNvSpPr/>
            <p:nvPr>
              <p:custDataLst>
                <p:tags r:id="rId10"/>
              </p:custDataLst>
            </p:nvPr>
          </p:nvSpPr>
          <p:spPr>
            <a:xfrm>
              <a:off x="4991695" y="3386211"/>
              <a:ext cx="223244" cy="274962"/>
            </a:xfrm>
            <a:custGeom>
              <a:avLst/>
              <a:gdLst/>
              <a:ahLst/>
              <a:cxnLst/>
              <a:rect l="0" t="0" r="0" b="0"/>
              <a:pathLst>
                <a:path w="223244" h="274962">
                  <a:moveTo>
                    <a:pt x="0" y="257102"/>
                  </a:moveTo>
                  <a:lnTo>
                    <a:pt x="0" y="257102"/>
                  </a:lnTo>
                  <a:lnTo>
                    <a:pt x="0" y="252361"/>
                  </a:lnTo>
                  <a:lnTo>
                    <a:pt x="11024" y="213928"/>
                  </a:lnTo>
                  <a:lnTo>
                    <a:pt x="21250" y="172285"/>
                  </a:lnTo>
                  <a:lnTo>
                    <a:pt x="34629" y="137603"/>
                  </a:lnTo>
                  <a:lnTo>
                    <a:pt x="46420" y="102191"/>
                  </a:lnTo>
                  <a:lnTo>
                    <a:pt x="64438" y="61799"/>
                  </a:lnTo>
                  <a:lnTo>
                    <a:pt x="72701" y="30448"/>
                  </a:lnTo>
                  <a:lnTo>
                    <a:pt x="83594" y="14113"/>
                  </a:lnTo>
                  <a:lnTo>
                    <a:pt x="96485" y="0"/>
                  </a:lnTo>
                  <a:lnTo>
                    <a:pt x="98058" y="372"/>
                  </a:lnTo>
                  <a:lnTo>
                    <a:pt x="113356" y="13481"/>
                  </a:lnTo>
                  <a:lnTo>
                    <a:pt x="122113" y="23081"/>
                  </a:lnTo>
                  <a:lnTo>
                    <a:pt x="140898" y="62184"/>
                  </a:lnTo>
                  <a:lnTo>
                    <a:pt x="158874" y="99316"/>
                  </a:lnTo>
                  <a:lnTo>
                    <a:pt x="172274" y="139834"/>
                  </a:lnTo>
                  <a:lnTo>
                    <a:pt x="184474" y="181646"/>
                  </a:lnTo>
                  <a:lnTo>
                    <a:pt x="199420" y="222225"/>
                  </a:lnTo>
                  <a:lnTo>
                    <a:pt x="214311" y="253782"/>
                  </a:lnTo>
                  <a:lnTo>
                    <a:pt x="219273" y="261580"/>
                  </a:lnTo>
                  <a:lnTo>
                    <a:pt x="223243" y="274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4"/>
            <p:cNvSpPr/>
            <p:nvPr>
              <p:custDataLst>
                <p:tags r:id="rId11"/>
              </p:custDataLst>
            </p:nvPr>
          </p:nvSpPr>
          <p:spPr>
            <a:xfrm>
              <a:off x="4982766" y="3509367"/>
              <a:ext cx="178594" cy="44650"/>
            </a:xfrm>
            <a:custGeom>
              <a:avLst/>
              <a:gdLst/>
              <a:ahLst/>
              <a:cxnLst/>
              <a:rect l="0" t="0" r="0" b="0"/>
              <a:pathLst>
                <a:path w="178594" h="44650">
                  <a:moveTo>
                    <a:pt x="0" y="44649"/>
                  </a:moveTo>
                  <a:lnTo>
                    <a:pt x="0" y="44649"/>
                  </a:lnTo>
                  <a:lnTo>
                    <a:pt x="9480" y="44649"/>
                  </a:lnTo>
                  <a:lnTo>
                    <a:pt x="16781" y="42003"/>
                  </a:lnTo>
                  <a:lnTo>
                    <a:pt x="20117" y="39908"/>
                  </a:lnTo>
                  <a:lnTo>
                    <a:pt x="57697" y="33624"/>
                  </a:lnTo>
                  <a:lnTo>
                    <a:pt x="93163" y="26169"/>
                  </a:lnTo>
                  <a:lnTo>
                    <a:pt x="129799" y="17675"/>
                  </a:lnTo>
                  <a:lnTo>
                    <a:pt x="17859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5"/>
            <p:cNvSpPr/>
            <p:nvPr>
              <p:custDataLst>
                <p:tags r:id="rId12"/>
              </p:custDataLst>
            </p:nvPr>
          </p:nvSpPr>
          <p:spPr>
            <a:xfrm>
              <a:off x="5331023" y="3402211"/>
              <a:ext cx="258962" cy="258855"/>
            </a:xfrm>
            <a:custGeom>
              <a:avLst/>
              <a:gdLst/>
              <a:ahLst/>
              <a:cxnLst/>
              <a:rect l="0" t="0" r="0" b="0"/>
              <a:pathLst>
                <a:path w="258962" h="258855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6" y="18091"/>
                  </a:lnTo>
                  <a:lnTo>
                    <a:pt x="6137" y="23916"/>
                  </a:lnTo>
                  <a:lnTo>
                    <a:pt x="8103" y="34757"/>
                  </a:lnTo>
                  <a:lnTo>
                    <a:pt x="13562" y="72487"/>
                  </a:lnTo>
                  <a:lnTo>
                    <a:pt x="17294" y="116224"/>
                  </a:lnTo>
                  <a:lnTo>
                    <a:pt x="17785" y="159760"/>
                  </a:lnTo>
                  <a:lnTo>
                    <a:pt x="20491" y="189389"/>
                  </a:lnTo>
                  <a:lnTo>
                    <a:pt x="30286" y="218870"/>
                  </a:lnTo>
                  <a:lnTo>
                    <a:pt x="38850" y="232971"/>
                  </a:lnTo>
                  <a:lnTo>
                    <a:pt x="57761" y="246624"/>
                  </a:lnTo>
                  <a:lnTo>
                    <a:pt x="75764" y="254865"/>
                  </a:lnTo>
                  <a:lnTo>
                    <a:pt x="116656" y="258421"/>
                  </a:lnTo>
                  <a:lnTo>
                    <a:pt x="152910" y="258854"/>
                  </a:lnTo>
                  <a:lnTo>
                    <a:pt x="194614" y="256294"/>
                  </a:lnTo>
                  <a:lnTo>
                    <a:pt x="236550" y="246528"/>
                  </a:lnTo>
                  <a:lnTo>
                    <a:pt x="258961" y="2411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6"/>
            <p:cNvSpPr/>
            <p:nvPr>
              <p:custDataLst>
                <p:tags r:id="rId13"/>
              </p:custDataLst>
            </p:nvPr>
          </p:nvSpPr>
          <p:spPr>
            <a:xfrm>
              <a:off x="5706070" y="3420643"/>
              <a:ext cx="285751" cy="240530"/>
            </a:xfrm>
            <a:custGeom>
              <a:avLst/>
              <a:gdLst/>
              <a:ahLst/>
              <a:cxnLst/>
              <a:rect l="0" t="0" r="0" b="0"/>
              <a:pathLst>
                <a:path w="285751" h="240530">
                  <a:moveTo>
                    <a:pt x="0" y="240529"/>
                  </a:moveTo>
                  <a:lnTo>
                    <a:pt x="0" y="240529"/>
                  </a:lnTo>
                  <a:lnTo>
                    <a:pt x="0" y="226968"/>
                  </a:lnTo>
                  <a:lnTo>
                    <a:pt x="12429" y="198189"/>
                  </a:lnTo>
                  <a:lnTo>
                    <a:pt x="36572" y="159290"/>
                  </a:lnTo>
                  <a:lnTo>
                    <a:pt x="65597" y="115399"/>
                  </a:lnTo>
                  <a:lnTo>
                    <a:pt x="95265" y="70849"/>
                  </a:lnTo>
                  <a:lnTo>
                    <a:pt x="123282" y="29714"/>
                  </a:lnTo>
                  <a:lnTo>
                    <a:pt x="146677" y="9210"/>
                  </a:lnTo>
                  <a:lnTo>
                    <a:pt x="148386" y="5949"/>
                  </a:lnTo>
                  <a:lnTo>
                    <a:pt x="150518" y="3775"/>
                  </a:lnTo>
                  <a:lnTo>
                    <a:pt x="155533" y="1359"/>
                  </a:lnTo>
                  <a:lnTo>
                    <a:pt x="163934" y="0"/>
                  </a:lnTo>
                  <a:lnTo>
                    <a:pt x="169763" y="2328"/>
                  </a:lnTo>
                  <a:lnTo>
                    <a:pt x="172707" y="4337"/>
                  </a:lnTo>
                  <a:lnTo>
                    <a:pt x="174669" y="6670"/>
                  </a:lnTo>
                  <a:lnTo>
                    <a:pt x="184386" y="25337"/>
                  </a:lnTo>
                  <a:lnTo>
                    <a:pt x="191851" y="62995"/>
                  </a:lnTo>
                  <a:lnTo>
                    <a:pt x="198493" y="106723"/>
                  </a:lnTo>
                  <a:lnTo>
                    <a:pt x="211605" y="150258"/>
                  </a:lnTo>
                  <a:lnTo>
                    <a:pt x="229219" y="189580"/>
                  </a:lnTo>
                  <a:lnTo>
                    <a:pt x="239124" y="206692"/>
                  </a:lnTo>
                  <a:lnTo>
                    <a:pt x="273599" y="236454"/>
                  </a:lnTo>
                  <a:lnTo>
                    <a:pt x="285750" y="2405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7"/>
            <p:cNvSpPr/>
            <p:nvPr>
              <p:custDataLst>
                <p:tags r:id="rId14"/>
              </p:custDataLst>
            </p:nvPr>
          </p:nvSpPr>
          <p:spPr>
            <a:xfrm>
              <a:off x="4286250" y="3562945"/>
              <a:ext cx="160735" cy="1"/>
            </a:xfrm>
            <a:custGeom>
              <a:avLst/>
              <a:gdLst/>
              <a:ahLst/>
              <a:cxnLst/>
              <a:rect l="0" t="0" r="0" b="0"/>
              <a:pathLst>
                <a:path w="160735" h="1">
                  <a:moveTo>
                    <a:pt x="0" y="0"/>
                  </a:moveTo>
                  <a:lnTo>
                    <a:pt x="0" y="0"/>
                  </a:lnTo>
                  <a:lnTo>
                    <a:pt x="44033" y="0"/>
                  </a:lnTo>
                  <a:lnTo>
                    <a:pt x="87375" y="0"/>
                  </a:lnTo>
                  <a:lnTo>
                    <a:pt x="131508" y="0"/>
                  </a:lnTo>
                  <a:lnTo>
                    <a:pt x="1607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11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ED03-F87A-4579-99F8-09A4AECF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Characteristic of life #4: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b="1" dirty="0"/>
              <a:t>grow and develop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D2F5B-52A2-4059-AD95-91F7E2109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2044557"/>
            <a:ext cx="8272211" cy="1863322"/>
          </a:xfrm>
        </p:spPr>
        <p:txBody>
          <a:bodyPr anchor="t">
            <a:normAutofit/>
          </a:bodyPr>
          <a:lstStyle/>
          <a:p>
            <a:r>
              <a:rPr lang="en-US" altLang="en-US" sz="2600" dirty="0"/>
              <a:t>Most organisms begin as one cell!</a:t>
            </a:r>
          </a:p>
          <a:p>
            <a:r>
              <a:rPr lang="en-US" altLang="en-US" sz="2600" dirty="0">
                <a:solidFill>
                  <a:schemeClr val="accent2"/>
                </a:solidFill>
              </a:rPr>
              <a:t>Growth = </a:t>
            </a:r>
            <a:r>
              <a:rPr lang="en-US" altLang="en-US" sz="2600" dirty="0"/>
              <a:t>results in the addition of mass and/or new cells</a:t>
            </a:r>
            <a:endParaRPr lang="en-US" altLang="en-US" sz="2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B2CF7-67EF-4577-A3E6-B26EA958E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6" y="3509106"/>
            <a:ext cx="4191001" cy="2357438"/>
          </a:xfrm>
          <a:prstGeom prst="rect">
            <a:avLst/>
          </a:prstGeom>
        </p:spPr>
      </p:pic>
      <p:pic>
        <p:nvPicPr>
          <p:cNvPr id="5130" name="Picture 10" descr="Image result for sapling and tree">
            <a:extLst>
              <a:ext uri="{FF2B5EF4-FFF2-40B4-BE49-F238E27FC236}">
                <a16:creationId xmlns:a16="http://schemas.microsoft.com/office/drawing/2014/main" id="{17ED7834-632C-4336-AF7B-2A68A878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48" y="3491644"/>
            <a:ext cx="4191001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3996-51C9-46C3-8E0C-4C064F7A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Characteristic of life #4: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b="1" dirty="0"/>
              <a:t>grow and develop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E804-5C60-40D0-AECF-92BF8928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2" y="1993187"/>
            <a:ext cx="8239875" cy="1290979"/>
          </a:xfrm>
        </p:spPr>
        <p:txBody>
          <a:bodyPr anchor="t">
            <a:noAutofit/>
          </a:bodyPr>
          <a:lstStyle/>
          <a:p>
            <a:r>
              <a:rPr lang="en-US" altLang="en-US" sz="2600" dirty="0">
                <a:solidFill>
                  <a:schemeClr val="accent2"/>
                </a:solidFill>
              </a:rPr>
              <a:t>Development = </a:t>
            </a:r>
            <a:r>
              <a:rPr lang="en-US" altLang="en-US" sz="2600" dirty="0"/>
              <a:t>changes that take place to bring an organism to maturity</a:t>
            </a:r>
            <a:endParaRPr lang="en-US" altLang="en-US" sz="2600" dirty="0">
              <a:solidFill>
                <a:schemeClr val="accent2"/>
              </a:solidFill>
            </a:endParaRPr>
          </a:p>
          <a:p>
            <a:endParaRPr lang="en-US" sz="2600" dirty="0"/>
          </a:p>
        </p:txBody>
      </p:sp>
      <p:pic>
        <p:nvPicPr>
          <p:cNvPr id="13314" name="Picture 2" descr="Image result for life cycle of a jellyfish">
            <a:extLst>
              <a:ext uri="{FF2B5EF4-FFF2-40B4-BE49-F238E27FC236}">
                <a16:creationId xmlns:a16="http://schemas.microsoft.com/office/drawing/2014/main" id="{0824152E-F9A0-4D23-8B18-5C0E6722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32" y="3150248"/>
            <a:ext cx="3434376" cy="30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life cycle of a mountain pine beetle">
            <a:extLst>
              <a:ext uri="{FF2B5EF4-FFF2-40B4-BE49-F238E27FC236}">
                <a16:creationId xmlns:a16="http://schemas.microsoft.com/office/drawing/2014/main" id="{7417331B-1924-4429-9512-16B7166BD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91" y="3076485"/>
            <a:ext cx="3619553" cy="30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97D5-5E41-445B-9A9F-EA372C79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923588"/>
            <a:ext cx="8272212" cy="814001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 of life #5: </a:t>
            </a:r>
            <a:br>
              <a:rPr lang="en-US" dirty="0"/>
            </a:br>
            <a:r>
              <a:rPr lang="en-US" sz="4400" b="1" dirty="0"/>
              <a:t>Requires ENERGY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AF864-5D4B-4823-A5C1-7C2B554A3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858" y="2054831"/>
            <a:ext cx="5517223" cy="4674741"/>
          </a:xfrm>
        </p:spPr>
        <p:txBody>
          <a:bodyPr anchor="t">
            <a:normAutofit fontScale="62500" lnSpcReduction="20000"/>
          </a:bodyPr>
          <a:lstStyle/>
          <a:p>
            <a:r>
              <a:rPr lang="en-US" altLang="en-US" sz="3700" dirty="0"/>
              <a:t>All chemical reactions carried out within an organism </a:t>
            </a:r>
            <a:r>
              <a:rPr lang="en-US" altLang="en-US" sz="3700" u="sng" dirty="0"/>
              <a:t>require energy</a:t>
            </a:r>
            <a:r>
              <a:rPr lang="en-US" altLang="en-US" sz="3700" dirty="0"/>
              <a:t>.  There is energy stored in food, and that food is broken down when energy is needed.</a:t>
            </a:r>
          </a:p>
          <a:p>
            <a:pPr marL="0" indent="0">
              <a:buNone/>
            </a:pPr>
            <a:endParaRPr lang="en-US" altLang="en-US" sz="1400" dirty="0"/>
          </a:p>
          <a:p>
            <a:r>
              <a:rPr lang="en-US" altLang="en-US" sz="3800" b="1" u="sng" dirty="0">
                <a:solidFill>
                  <a:schemeClr val="accent2"/>
                </a:solidFill>
              </a:rPr>
              <a:t>Autotrophs</a:t>
            </a:r>
            <a:r>
              <a:rPr lang="en-US" altLang="en-US" sz="3800" dirty="0"/>
              <a:t> = organisms that </a:t>
            </a:r>
            <a:r>
              <a:rPr lang="en-US" altLang="en-US" sz="3800" b="1" dirty="0"/>
              <a:t>make</a:t>
            </a:r>
            <a:r>
              <a:rPr lang="en-US" altLang="en-US" sz="3800" dirty="0"/>
              <a:t> their own food (using energy from sunlight during photosynthesis)</a:t>
            </a:r>
          </a:p>
          <a:p>
            <a:pPr>
              <a:buNone/>
            </a:pPr>
            <a:endParaRPr lang="en-US" altLang="en-US" sz="1400" dirty="0"/>
          </a:p>
          <a:p>
            <a:r>
              <a:rPr lang="en-US" altLang="en-US" sz="3800" b="1" u="sng" dirty="0">
                <a:solidFill>
                  <a:schemeClr val="accent2"/>
                </a:solidFill>
              </a:rPr>
              <a:t>Heterotrophs</a:t>
            </a:r>
            <a:r>
              <a:rPr lang="en-US" altLang="en-US" sz="3800" dirty="0"/>
              <a:t>  = organisms that get their energy from </a:t>
            </a:r>
            <a:r>
              <a:rPr lang="en-US" altLang="en-US" sz="3800" b="1" dirty="0"/>
              <a:t>consuming</a:t>
            </a:r>
            <a:r>
              <a:rPr lang="en-US" altLang="en-US" sz="3800" dirty="0"/>
              <a:t> other organisms</a:t>
            </a:r>
          </a:p>
          <a:p>
            <a:pPr marL="0" indent="0">
              <a:buNone/>
            </a:pPr>
            <a:endParaRPr lang="en-US" altLang="en-US" sz="1400" dirty="0"/>
          </a:p>
          <a:p>
            <a:r>
              <a:rPr lang="en-US" altLang="en-US" sz="3200" dirty="0"/>
              <a:t>All energy organisms use originally came from the SUN!</a:t>
            </a:r>
          </a:p>
        </p:txBody>
      </p:sp>
      <p:pic>
        <p:nvPicPr>
          <p:cNvPr id="4" name="image24.png">
            <a:extLst>
              <a:ext uri="{FF2B5EF4-FFF2-40B4-BE49-F238E27FC236}">
                <a16:creationId xmlns:a16="http://schemas.microsoft.com/office/drawing/2014/main" id="{AF542856-E0A1-435D-9253-D235C837B36D}"/>
              </a:ext>
            </a:extLst>
          </p:cNvPr>
          <p:cNvPicPr/>
          <p:nvPr/>
        </p:nvPicPr>
        <p:blipFill rotWithShape="1">
          <a:blip r:embed="rId28"/>
          <a:srcRect r="2371" b="3"/>
          <a:stretch/>
        </p:blipFill>
        <p:spPr>
          <a:xfrm>
            <a:off x="151899" y="2054832"/>
            <a:ext cx="3279671" cy="4119937"/>
          </a:xfrm>
          <a:prstGeom prst="rect">
            <a:avLst/>
          </a:prstGeom>
        </p:spPr>
      </p:pic>
      <p:grpSp>
        <p:nvGrpSpPr>
          <p:cNvPr id="48" name="SMARTInkShape-Group23"/>
          <p:cNvGrpSpPr/>
          <p:nvPr/>
        </p:nvGrpSpPr>
        <p:grpSpPr>
          <a:xfrm>
            <a:off x="3527595" y="4393406"/>
            <a:ext cx="1714133" cy="312540"/>
            <a:chOff x="3527595" y="4393406"/>
            <a:chExt cx="1714133" cy="312540"/>
          </a:xfrm>
        </p:grpSpPr>
        <p:sp>
          <p:nvSpPr>
            <p:cNvPr id="33" name="SMARTInkShape-74"/>
            <p:cNvSpPr/>
            <p:nvPr>
              <p:custDataLst>
                <p:tags r:id="rId12"/>
              </p:custDataLst>
            </p:nvPr>
          </p:nvSpPr>
          <p:spPr>
            <a:xfrm>
              <a:off x="5206008" y="4455914"/>
              <a:ext cx="35720" cy="71439"/>
            </a:xfrm>
            <a:custGeom>
              <a:avLst/>
              <a:gdLst/>
              <a:ahLst/>
              <a:cxnLst/>
              <a:rect l="0" t="0" r="0" b="0"/>
              <a:pathLst>
                <a:path w="35720" h="71439">
                  <a:moveTo>
                    <a:pt x="35719" y="0"/>
                  </a:moveTo>
                  <a:lnTo>
                    <a:pt x="35719" y="0"/>
                  </a:lnTo>
                  <a:lnTo>
                    <a:pt x="35719" y="7689"/>
                  </a:lnTo>
                  <a:lnTo>
                    <a:pt x="30978" y="13302"/>
                  </a:lnTo>
                  <a:lnTo>
                    <a:pt x="28650" y="21126"/>
                  </a:lnTo>
                  <a:lnTo>
                    <a:pt x="24694" y="36687"/>
                  </a:lnTo>
                  <a:lnTo>
                    <a:pt x="14469" y="59722"/>
                  </a:lnTo>
                  <a:lnTo>
                    <a:pt x="8745" y="66231"/>
                  </a:lnTo>
                  <a:lnTo>
                    <a:pt x="0" y="71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5"/>
            <p:cNvSpPr/>
            <p:nvPr>
              <p:custDataLst>
                <p:tags r:id="rId13"/>
              </p:custDataLst>
            </p:nvPr>
          </p:nvSpPr>
          <p:spPr>
            <a:xfrm>
              <a:off x="4866680" y="4527352"/>
              <a:ext cx="116087" cy="8930"/>
            </a:xfrm>
            <a:custGeom>
              <a:avLst/>
              <a:gdLst/>
              <a:ahLst/>
              <a:cxnLst/>
              <a:rect l="0" t="0" r="0" b="0"/>
              <a:pathLst>
                <a:path w="116087" h="8930">
                  <a:moveTo>
                    <a:pt x="0" y="0"/>
                  </a:moveTo>
                  <a:lnTo>
                    <a:pt x="0" y="0"/>
                  </a:lnTo>
                  <a:lnTo>
                    <a:pt x="38159" y="0"/>
                  </a:lnTo>
                  <a:lnTo>
                    <a:pt x="78043" y="7067"/>
                  </a:lnTo>
                  <a:lnTo>
                    <a:pt x="116086" y="89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6"/>
            <p:cNvSpPr/>
            <p:nvPr>
              <p:custDataLst>
                <p:tags r:id="rId14"/>
              </p:custDataLst>
            </p:nvPr>
          </p:nvSpPr>
          <p:spPr>
            <a:xfrm>
              <a:off x="5170289" y="4411266"/>
              <a:ext cx="35720" cy="44649"/>
            </a:xfrm>
            <a:custGeom>
              <a:avLst/>
              <a:gdLst/>
              <a:ahLst/>
              <a:cxnLst/>
              <a:rect l="0" t="0" r="0" b="0"/>
              <a:pathLst>
                <a:path w="35720" h="44649">
                  <a:moveTo>
                    <a:pt x="35719" y="0"/>
                  </a:moveTo>
                  <a:lnTo>
                    <a:pt x="35719" y="0"/>
                  </a:lnTo>
                  <a:lnTo>
                    <a:pt x="28590" y="8121"/>
                  </a:lnTo>
                  <a:lnTo>
                    <a:pt x="8358" y="36127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7"/>
            <p:cNvSpPr/>
            <p:nvPr>
              <p:custDataLst>
                <p:tags r:id="rId15"/>
              </p:custDataLst>
            </p:nvPr>
          </p:nvSpPr>
          <p:spPr>
            <a:xfrm>
              <a:off x="4991696" y="4420304"/>
              <a:ext cx="17860" cy="258853"/>
            </a:xfrm>
            <a:custGeom>
              <a:avLst/>
              <a:gdLst/>
              <a:ahLst/>
              <a:cxnLst/>
              <a:rect l="0" t="0" r="0" b="0"/>
              <a:pathLst>
                <a:path w="17860" h="258853">
                  <a:moveTo>
                    <a:pt x="8929" y="8821"/>
                  </a:moveTo>
                  <a:lnTo>
                    <a:pt x="8929" y="8821"/>
                  </a:lnTo>
                  <a:lnTo>
                    <a:pt x="8929" y="1132"/>
                  </a:lnTo>
                  <a:lnTo>
                    <a:pt x="7937" y="718"/>
                  </a:lnTo>
                  <a:lnTo>
                    <a:pt x="1240" y="0"/>
                  </a:lnTo>
                  <a:lnTo>
                    <a:pt x="826" y="956"/>
                  </a:lnTo>
                  <a:lnTo>
                    <a:pt x="14" y="39110"/>
                  </a:lnTo>
                  <a:lnTo>
                    <a:pt x="0" y="82427"/>
                  </a:lnTo>
                  <a:lnTo>
                    <a:pt x="992" y="125192"/>
                  </a:lnTo>
                  <a:lnTo>
                    <a:pt x="7688" y="169593"/>
                  </a:lnTo>
                  <a:lnTo>
                    <a:pt x="16509" y="210708"/>
                  </a:lnTo>
                  <a:lnTo>
                    <a:pt x="17835" y="254526"/>
                  </a:lnTo>
                  <a:lnTo>
                    <a:pt x="17859" y="2588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8"/>
            <p:cNvSpPr/>
            <p:nvPr>
              <p:custDataLst>
                <p:tags r:id="rId16"/>
              </p:custDataLst>
            </p:nvPr>
          </p:nvSpPr>
          <p:spPr>
            <a:xfrm>
              <a:off x="4688086" y="4500563"/>
              <a:ext cx="258962" cy="133268"/>
            </a:xfrm>
            <a:custGeom>
              <a:avLst/>
              <a:gdLst/>
              <a:ahLst/>
              <a:cxnLst/>
              <a:rect l="0" t="0" r="0" b="0"/>
              <a:pathLst>
                <a:path w="258962" h="133268">
                  <a:moveTo>
                    <a:pt x="8930" y="0"/>
                  </a:moveTo>
                  <a:lnTo>
                    <a:pt x="8930" y="0"/>
                  </a:lnTo>
                  <a:lnTo>
                    <a:pt x="108" y="0"/>
                  </a:lnTo>
                  <a:lnTo>
                    <a:pt x="2" y="39729"/>
                  </a:lnTo>
                  <a:lnTo>
                    <a:pt x="0" y="80427"/>
                  </a:lnTo>
                  <a:lnTo>
                    <a:pt x="0" y="107096"/>
                  </a:lnTo>
                  <a:lnTo>
                    <a:pt x="4740" y="102398"/>
                  </a:lnTo>
                  <a:lnTo>
                    <a:pt x="7068" y="97434"/>
                  </a:lnTo>
                  <a:lnTo>
                    <a:pt x="18595" y="53325"/>
                  </a:lnTo>
                  <a:lnTo>
                    <a:pt x="38738" y="16631"/>
                  </a:lnTo>
                  <a:lnTo>
                    <a:pt x="52378" y="6470"/>
                  </a:lnTo>
                  <a:lnTo>
                    <a:pt x="64247" y="1917"/>
                  </a:lnTo>
                  <a:lnTo>
                    <a:pt x="83235" y="168"/>
                  </a:lnTo>
                  <a:lnTo>
                    <a:pt x="86248" y="2096"/>
                  </a:lnTo>
                  <a:lnTo>
                    <a:pt x="104173" y="25327"/>
                  </a:lnTo>
                  <a:lnTo>
                    <a:pt x="122038" y="64964"/>
                  </a:lnTo>
                  <a:lnTo>
                    <a:pt x="136591" y="89193"/>
                  </a:lnTo>
                  <a:lnTo>
                    <a:pt x="162829" y="122360"/>
                  </a:lnTo>
                  <a:lnTo>
                    <a:pt x="172579" y="128796"/>
                  </a:lnTo>
                  <a:lnTo>
                    <a:pt x="180220" y="131656"/>
                  </a:lnTo>
                  <a:lnTo>
                    <a:pt x="194840" y="133267"/>
                  </a:lnTo>
                  <a:lnTo>
                    <a:pt x="211740" y="129004"/>
                  </a:lnTo>
                  <a:lnTo>
                    <a:pt x="229315" y="121456"/>
                  </a:lnTo>
                  <a:lnTo>
                    <a:pt x="238509" y="113181"/>
                  </a:lnTo>
                  <a:lnTo>
                    <a:pt x="258961" y="892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9"/>
            <p:cNvSpPr/>
            <p:nvPr>
              <p:custDataLst>
                <p:tags r:id="rId17"/>
              </p:custDataLst>
            </p:nvPr>
          </p:nvSpPr>
          <p:spPr>
            <a:xfrm>
              <a:off x="4393774" y="4500717"/>
              <a:ext cx="258594" cy="156417"/>
            </a:xfrm>
            <a:custGeom>
              <a:avLst/>
              <a:gdLst/>
              <a:ahLst/>
              <a:cxnLst/>
              <a:rect l="0" t="0" r="0" b="0"/>
              <a:pathLst>
                <a:path w="258594" h="156417">
                  <a:moveTo>
                    <a:pt x="8562" y="17705"/>
                  </a:moveTo>
                  <a:lnTo>
                    <a:pt x="8562" y="17705"/>
                  </a:lnTo>
                  <a:lnTo>
                    <a:pt x="8562" y="22445"/>
                  </a:lnTo>
                  <a:lnTo>
                    <a:pt x="7570" y="23841"/>
                  </a:lnTo>
                  <a:lnTo>
                    <a:pt x="5916" y="24773"/>
                  </a:lnTo>
                  <a:lnTo>
                    <a:pt x="3822" y="25394"/>
                  </a:lnTo>
                  <a:lnTo>
                    <a:pt x="2425" y="27791"/>
                  </a:lnTo>
                  <a:lnTo>
                    <a:pt x="0" y="51383"/>
                  </a:lnTo>
                  <a:lnTo>
                    <a:pt x="7756" y="92174"/>
                  </a:lnTo>
                  <a:lnTo>
                    <a:pt x="9315" y="109995"/>
                  </a:lnTo>
                  <a:lnTo>
                    <a:pt x="15620" y="126850"/>
                  </a:lnTo>
                  <a:lnTo>
                    <a:pt x="35196" y="151363"/>
                  </a:lnTo>
                  <a:lnTo>
                    <a:pt x="39582" y="155822"/>
                  </a:lnTo>
                  <a:lnTo>
                    <a:pt x="41148" y="156416"/>
                  </a:lnTo>
                  <a:lnTo>
                    <a:pt x="42192" y="155819"/>
                  </a:lnTo>
                  <a:lnTo>
                    <a:pt x="42889" y="154430"/>
                  </a:lnTo>
                  <a:lnTo>
                    <a:pt x="42360" y="153503"/>
                  </a:lnTo>
                  <a:lnTo>
                    <a:pt x="39128" y="152474"/>
                  </a:lnTo>
                  <a:lnTo>
                    <a:pt x="37869" y="151207"/>
                  </a:lnTo>
                  <a:lnTo>
                    <a:pt x="36470" y="147154"/>
                  </a:lnTo>
                  <a:lnTo>
                    <a:pt x="32749" y="106710"/>
                  </a:lnTo>
                  <a:lnTo>
                    <a:pt x="27671" y="87872"/>
                  </a:lnTo>
                  <a:lnTo>
                    <a:pt x="26792" y="73001"/>
                  </a:lnTo>
                  <a:lnTo>
                    <a:pt x="29232" y="64440"/>
                  </a:lnTo>
                  <a:lnTo>
                    <a:pt x="32631" y="57327"/>
                  </a:lnTo>
                  <a:lnTo>
                    <a:pt x="34142" y="50859"/>
                  </a:lnTo>
                  <a:lnTo>
                    <a:pt x="35537" y="48737"/>
                  </a:lnTo>
                  <a:lnTo>
                    <a:pt x="37459" y="47322"/>
                  </a:lnTo>
                  <a:lnTo>
                    <a:pt x="42241" y="44759"/>
                  </a:lnTo>
                  <a:lnTo>
                    <a:pt x="47674" y="40312"/>
                  </a:lnTo>
                  <a:lnTo>
                    <a:pt x="56041" y="37675"/>
                  </a:lnTo>
                  <a:lnTo>
                    <a:pt x="77582" y="35981"/>
                  </a:lnTo>
                  <a:lnTo>
                    <a:pt x="117531" y="43289"/>
                  </a:lnTo>
                  <a:lnTo>
                    <a:pt x="157027" y="52076"/>
                  </a:lnTo>
                  <a:lnTo>
                    <a:pt x="199041" y="53345"/>
                  </a:lnTo>
                  <a:lnTo>
                    <a:pt x="215923" y="52408"/>
                  </a:lnTo>
                  <a:lnTo>
                    <a:pt x="229517" y="45732"/>
                  </a:lnTo>
                  <a:lnTo>
                    <a:pt x="235867" y="40121"/>
                  </a:lnTo>
                  <a:lnTo>
                    <a:pt x="238570" y="34944"/>
                  </a:lnTo>
                  <a:lnTo>
                    <a:pt x="240544" y="17650"/>
                  </a:lnTo>
                  <a:lnTo>
                    <a:pt x="240607" y="14692"/>
                  </a:lnTo>
                  <a:lnTo>
                    <a:pt x="238032" y="8759"/>
                  </a:lnTo>
                  <a:lnTo>
                    <a:pt x="235956" y="5788"/>
                  </a:lnTo>
                  <a:lnTo>
                    <a:pt x="231004" y="2486"/>
                  </a:lnTo>
                  <a:lnTo>
                    <a:pt x="224503" y="1019"/>
                  </a:lnTo>
                  <a:lnTo>
                    <a:pt x="203233" y="0"/>
                  </a:lnTo>
                  <a:lnTo>
                    <a:pt x="188722" y="4632"/>
                  </a:lnTo>
                  <a:lnTo>
                    <a:pt x="160896" y="22215"/>
                  </a:lnTo>
                  <a:lnTo>
                    <a:pt x="143788" y="44797"/>
                  </a:lnTo>
                  <a:lnTo>
                    <a:pt x="136603" y="59797"/>
                  </a:lnTo>
                  <a:lnTo>
                    <a:pt x="134175" y="78495"/>
                  </a:lnTo>
                  <a:lnTo>
                    <a:pt x="136489" y="87056"/>
                  </a:lnTo>
                  <a:lnTo>
                    <a:pt x="138495" y="90728"/>
                  </a:lnTo>
                  <a:lnTo>
                    <a:pt x="150799" y="100636"/>
                  </a:lnTo>
                  <a:lnTo>
                    <a:pt x="155973" y="101766"/>
                  </a:lnTo>
                  <a:lnTo>
                    <a:pt x="172735" y="100599"/>
                  </a:lnTo>
                  <a:lnTo>
                    <a:pt x="190269" y="103671"/>
                  </a:lnTo>
                  <a:lnTo>
                    <a:pt x="231812" y="95841"/>
                  </a:lnTo>
                  <a:lnTo>
                    <a:pt x="247020" y="88481"/>
                  </a:lnTo>
                  <a:lnTo>
                    <a:pt x="258593" y="802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0"/>
            <p:cNvSpPr/>
            <p:nvPr>
              <p:custDataLst>
                <p:tags r:id="rId18"/>
              </p:custDataLst>
            </p:nvPr>
          </p:nvSpPr>
          <p:spPr>
            <a:xfrm>
              <a:off x="4216619" y="4510015"/>
              <a:ext cx="105160" cy="133255"/>
            </a:xfrm>
            <a:custGeom>
              <a:avLst/>
              <a:gdLst/>
              <a:ahLst/>
              <a:cxnLst/>
              <a:rect l="0" t="0" r="0" b="0"/>
              <a:pathLst>
                <a:path w="105160" h="133255">
                  <a:moveTo>
                    <a:pt x="7123" y="44126"/>
                  </a:moveTo>
                  <a:lnTo>
                    <a:pt x="7123" y="44126"/>
                  </a:lnTo>
                  <a:lnTo>
                    <a:pt x="7123" y="51814"/>
                  </a:lnTo>
                  <a:lnTo>
                    <a:pt x="14812" y="60635"/>
                  </a:lnTo>
                  <a:lnTo>
                    <a:pt x="58002" y="61949"/>
                  </a:lnTo>
                  <a:lnTo>
                    <a:pt x="67109" y="59323"/>
                  </a:lnTo>
                  <a:lnTo>
                    <a:pt x="98008" y="40993"/>
                  </a:lnTo>
                  <a:lnTo>
                    <a:pt x="102087" y="35127"/>
                  </a:lnTo>
                  <a:lnTo>
                    <a:pt x="104383" y="26246"/>
                  </a:lnTo>
                  <a:lnTo>
                    <a:pt x="105159" y="14356"/>
                  </a:lnTo>
                  <a:lnTo>
                    <a:pt x="102619" y="8405"/>
                  </a:lnTo>
                  <a:lnTo>
                    <a:pt x="100553" y="5429"/>
                  </a:lnTo>
                  <a:lnTo>
                    <a:pt x="95611" y="2122"/>
                  </a:lnTo>
                  <a:lnTo>
                    <a:pt x="89115" y="653"/>
                  </a:lnTo>
                  <a:lnTo>
                    <a:pt x="79613" y="0"/>
                  </a:lnTo>
                  <a:lnTo>
                    <a:pt x="71422" y="2355"/>
                  </a:lnTo>
                  <a:lnTo>
                    <a:pt x="58586" y="11905"/>
                  </a:lnTo>
                  <a:lnTo>
                    <a:pt x="27442" y="44433"/>
                  </a:lnTo>
                  <a:lnTo>
                    <a:pt x="4291" y="85815"/>
                  </a:lnTo>
                  <a:lnTo>
                    <a:pt x="0" y="103662"/>
                  </a:lnTo>
                  <a:lnTo>
                    <a:pt x="1643" y="112920"/>
                  </a:lnTo>
                  <a:lnTo>
                    <a:pt x="3469" y="116777"/>
                  </a:lnTo>
                  <a:lnTo>
                    <a:pt x="10791" y="123710"/>
                  </a:lnTo>
                  <a:lnTo>
                    <a:pt x="19667" y="129105"/>
                  </a:lnTo>
                  <a:lnTo>
                    <a:pt x="31235" y="132144"/>
                  </a:lnTo>
                  <a:lnTo>
                    <a:pt x="58156" y="133254"/>
                  </a:lnTo>
                  <a:lnTo>
                    <a:pt x="67177" y="130702"/>
                  </a:lnTo>
                  <a:lnTo>
                    <a:pt x="78561" y="1244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1"/>
            <p:cNvSpPr/>
            <p:nvPr>
              <p:custDataLst>
                <p:tags r:id="rId19"/>
              </p:custDataLst>
            </p:nvPr>
          </p:nvSpPr>
          <p:spPr>
            <a:xfrm>
              <a:off x="3884414" y="4455914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2"/>
            <p:cNvSpPr/>
            <p:nvPr>
              <p:custDataLst>
                <p:tags r:id="rId20"/>
              </p:custDataLst>
            </p:nvPr>
          </p:nvSpPr>
          <p:spPr>
            <a:xfrm>
              <a:off x="3902273" y="4554141"/>
              <a:ext cx="285751" cy="1"/>
            </a:xfrm>
            <a:custGeom>
              <a:avLst/>
              <a:gdLst/>
              <a:ahLst/>
              <a:cxnLst/>
              <a:rect l="0" t="0" r="0" b="0"/>
              <a:pathLst>
                <a:path w="285751" h="1">
                  <a:moveTo>
                    <a:pt x="0" y="0"/>
                  </a:moveTo>
                  <a:lnTo>
                    <a:pt x="0" y="0"/>
                  </a:lnTo>
                  <a:lnTo>
                    <a:pt x="39218" y="0"/>
                  </a:lnTo>
                  <a:lnTo>
                    <a:pt x="76869" y="0"/>
                  </a:lnTo>
                  <a:lnTo>
                    <a:pt x="110860" y="0"/>
                  </a:lnTo>
                  <a:lnTo>
                    <a:pt x="150808" y="0"/>
                  </a:lnTo>
                  <a:lnTo>
                    <a:pt x="189323" y="0"/>
                  </a:lnTo>
                  <a:lnTo>
                    <a:pt x="225870" y="0"/>
                  </a:lnTo>
                  <a:lnTo>
                    <a:pt x="269806" y="0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3"/>
            <p:cNvSpPr/>
            <p:nvPr>
              <p:custDataLst>
                <p:tags r:id="rId21"/>
              </p:custDataLst>
            </p:nvPr>
          </p:nvSpPr>
          <p:spPr>
            <a:xfrm>
              <a:off x="4054197" y="4393406"/>
              <a:ext cx="53460" cy="258962"/>
            </a:xfrm>
            <a:custGeom>
              <a:avLst/>
              <a:gdLst/>
              <a:ahLst/>
              <a:cxnLst/>
              <a:rect l="0" t="0" r="0" b="0"/>
              <a:pathLst>
                <a:path w="53460" h="258962">
                  <a:moveTo>
                    <a:pt x="53459" y="258961"/>
                  </a:moveTo>
                  <a:lnTo>
                    <a:pt x="53459" y="258961"/>
                  </a:lnTo>
                  <a:lnTo>
                    <a:pt x="45771" y="251273"/>
                  </a:lnTo>
                  <a:lnTo>
                    <a:pt x="40157" y="240918"/>
                  </a:lnTo>
                  <a:lnTo>
                    <a:pt x="36500" y="220634"/>
                  </a:lnTo>
                  <a:lnTo>
                    <a:pt x="35635" y="176438"/>
                  </a:lnTo>
                  <a:lnTo>
                    <a:pt x="28478" y="149578"/>
                  </a:lnTo>
                  <a:lnTo>
                    <a:pt x="20155" y="125164"/>
                  </a:lnTo>
                  <a:lnTo>
                    <a:pt x="15307" y="82243"/>
                  </a:lnTo>
                  <a:lnTo>
                    <a:pt x="4451" y="38805"/>
                  </a:lnTo>
                  <a:lnTo>
                    <a:pt x="483" y="18658"/>
                  </a:lnTo>
                  <a:lnTo>
                    <a:pt x="0" y="6111"/>
                  </a:lnTo>
                  <a:lnTo>
                    <a:pt x="952" y="4074"/>
                  </a:lnTo>
                  <a:lnTo>
                    <a:pt x="2579" y="2716"/>
                  </a:lnTo>
                  <a:lnTo>
                    <a:pt x="4657" y="1811"/>
                  </a:lnTo>
                  <a:lnTo>
                    <a:pt x="445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4"/>
            <p:cNvSpPr/>
            <p:nvPr>
              <p:custDataLst>
                <p:tags r:id="rId22"/>
              </p:custDataLst>
            </p:nvPr>
          </p:nvSpPr>
          <p:spPr>
            <a:xfrm>
              <a:off x="3956031" y="4429125"/>
              <a:ext cx="44470" cy="276821"/>
            </a:xfrm>
            <a:custGeom>
              <a:avLst/>
              <a:gdLst/>
              <a:ahLst/>
              <a:cxnLst/>
              <a:rect l="0" t="0" r="0" b="0"/>
              <a:pathLst>
                <a:path w="44470" h="276821">
                  <a:moveTo>
                    <a:pt x="44469" y="276820"/>
                  </a:moveTo>
                  <a:lnTo>
                    <a:pt x="44469" y="276820"/>
                  </a:lnTo>
                  <a:lnTo>
                    <a:pt x="39729" y="276820"/>
                  </a:lnTo>
                  <a:lnTo>
                    <a:pt x="38332" y="275828"/>
                  </a:lnTo>
                  <a:lnTo>
                    <a:pt x="37401" y="274175"/>
                  </a:lnTo>
                  <a:lnTo>
                    <a:pt x="36091" y="264461"/>
                  </a:lnTo>
                  <a:lnTo>
                    <a:pt x="34569" y="220132"/>
                  </a:lnTo>
                  <a:lnTo>
                    <a:pt x="20095" y="175940"/>
                  </a:lnTo>
                  <a:lnTo>
                    <a:pt x="15750" y="153664"/>
                  </a:lnTo>
                  <a:lnTo>
                    <a:pt x="10824" y="131850"/>
                  </a:lnTo>
                  <a:lnTo>
                    <a:pt x="6719" y="109181"/>
                  </a:lnTo>
                  <a:lnTo>
                    <a:pt x="1865" y="87251"/>
                  </a:lnTo>
                  <a:lnTo>
                    <a:pt x="0" y="45252"/>
                  </a:lnTo>
                  <a:lnTo>
                    <a:pt x="892" y="34003"/>
                  </a:lnTo>
                  <a:lnTo>
                    <a:pt x="6904" y="16050"/>
                  </a:lnTo>
                  <a:lnTo>
                    <a:pt x="7519" y="10700"/>
                  </a:lnTo>
                  <a:lnTo>
                    <a:pt x="8922" y="7133"/>
                  </a:lnTo>
                  <a:lnTo>
                    <a:pt x="10849" y="4756"/>
                  </a:lnTo>
                  <a:lnTo>
                    <a:pt x="176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5"/>
            <p:cNvSpPr/>
            <p:nvPr>
              <p:custDataLst>
                <p:tags r:id="rId23"/>
              </p:custDataLst>
            </p:nvPr>
          </p:nvSpPr>
          <p:spPr>
            <a:xfrm>
              <a:off x="3839766" y="4554141"/>
              <a:ext cx="26790" cy="107157"/>
            </a:xfrm>
            <a:custGeom>
              <a:avLst/>
              <a:gdLst/>
              <a:ahLst/>
              <a:cxnLst/>
              <a:rect l="0" t="0" r="0" b="0"/>
              <a:pathLst>
                <a:path w="26790" h="107157">
                  <a:moveTo>
                    <a:pt x="0" y="0"/>
                  </a:moveTo>
                  <a:lnTo>
                    <a:pt x="0" y="0"/>
                  </a:lnTo>
                  <a:lnTo>
                    <a:pt x="992" y="39901"/>
                  </a:lnTo>
                  <a:lnTo>
                    <a:pt x="14239" y="79664"/>
                  </a:lnTo>
                  <a:lnTo>
                    <a:pt x="17778" y="93277"/>
                  </a:lnTo>
                  <a:lnTo>
                    <a:pt x="26789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6"/>
            <p:cNvSpPr/>
            <p:nvPr>
              <p:custDataLst>
                <p:tags r:id="rId24"/>
              </p:custDataLst>
            </p:nvPr>
          </p:nvSpPr>
          <p:spPr>
            <a:xfrm>
              <a:off x="3527595" y="4473773"/>
              <a:ext cx="17492" cy="53580"/>
            </a:xfrm>
            <a:custGeom>
              <a:avLst/>
              <a:gdLst/>
              <a:ahLst/>
              <a:cxnLst/>
              <a:rect l="0" t="0" r="0" b="0"/>
              <a:pathLst>
                <a:path w="17492" h="53580">
                  <a:moveTo>
                    <a:pt x="8561" y="0"/>
                  </a:moveTo>
                  <a:lnTo>
                    <a:pt x="8561" y="0"/>
                  </a:lnTo>
                  <a:lnTo>
                    <a:pt x="873" y="0"/>
                  </a:lnTo>
                  <a:lnTo>
                    <a:pt x="459" y="993"/>
                  </a:lnTo>
                  <a:lnTo>
                    <a:pt x="0" y="4740"/>
                  </a:lnTo>
                  <a:lnTo>
                    <a:pt x="2441" y="9714"/>
                  </a:lnTo>
                  <a:lnTo>
                    <a:pt x="5841" y="15231"/>
                  </a:lnTo>
                  <a:lnTo>
                    <a:pt x="7755" y="24908"/>
                  </a:lnTo>
                  <a:lnTo>
                    <a:pt x="9315" y="38910"/>
                  </a:lnTo>
                  <a:lnTo>
                    <a:pt x="17491" y="535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7"/>
            <p:cNvSpPr/>
            <p:nvPr>
              <p:custDataLst>
                <p:tags r:id="rId25"/>
              </p:custDataLst>
            </p:nvPr>
          </p:nvSpPr>
          <p:spPr>
            <a:xfrm>
              <a:off x="3652800" y="4439500"/>
              <a:ext cx="142318" cy="239657"/>
            </a:xfrm>
            <a:custGeom>
              <a:avLst/>
              <a:gdLst/>
              <a:ahLst/>
              <a:cxnLst/>
              <a:rect l="0" t="0" r="0" b="0"/>
              <a:pathLst>
                <a:path w="142318" h="239657">
                  <a:moveTo>
                    <a:pt x="106598" y="123570"/>
                  </a:moveTo>
                  <a:lnTo>
                    <a:pt x="106598" y="123570"/>
                  </a:lnTo>
                  <a:lnTo>
                    <a:pt x="106598" y="118830"/>
                  </a:lnTo>
                  <a:lnTo>
                    <a:pt x="103953" y="113857"/>
                  </a:lnTo>
                  <a:lnTo>
                    <a:pt x="98910" y="107320"/>
                  </a:lnTo>
                  <a:lnTo>
                    <a:pt x="95574" y="106426"/>
                  </a:lnTo>
                  <a:lnTo>
                    <a:pt x="93296" y="106188"/>
                  </a:lnTo>
                  <a:lnTo>
                    <a:pt x="88119" y="103277"/>
                  </a:lnTo>
                  <a:lnTo>
                    <a:pt x="82510" y="99668"/>
                  </a:lnTo>
                  <a:lnTo>
                    <a:pt x="73774" y="97636"/>
                  </a:lnTo>
                  <a:lnTo>
                    <a:pt x="67867" y="97161"/>
                  </a:lnTo>
                  <a:lnTo>
                    <a:pt x="54222" y="101634"/>
                  </a:lnTo>
                  <a:lnTo>
                    <a:pt x="23316" y="121696"/>
                  </a:lnTo>
                  <a:lnTo>
                    <a:pt x="5796" y="147920"/>
                  </a:lnTo>
                  <a:lnTo>
                    <a:pt x="1325" y="165401"/>
                  </a:lnTo>
                  <a:lnTo>
                    <a:pt x="0" y="178408"/>
                  </a:lnTo>
                  <a:lnTo>
                    <a:pt x="4348" y="193286"/>
                  </a:lnTo>
                  <a:lnTo>
                    <a:pt x="6682" y="196837"/>
                  </a:lnTo>
                  <a:lnTo>
                    <a:pt x="20447" y="207743"/>
                  </a:lnTo>
                  <a:lnTo>
                    <a:pt x="28953" y="210590"/>
                  </a:lnTo>
                  <a:lnTo>
                    <a:pt x="33999" y="211349"/>
                  </a:lnTo>
                  <a:lnTo>
                    <a:pt x="42251" y="209546"/>
                  </a:lnTo>
                  <a:lnTo>
                    <a:pt x="64868" y="196555"/>
                  </a:lnTo>
                  <a:lnTo>
                    <a:pt x="72507" y="187096"/>
                  </a:lnTo>
                  <a:lnTo>
                    <a:pt x="91597" y="145475"/>
                  </a:lnTo>
                  <a:lnTo>
                    <a:pt x="99515" y="105068"/>
                  </a:lnTo>
                  <a:lnTo>
                    <a:pt x="105199" y="69865"/>
                  </a:lnTo>
                  <a:lnTo>
                    <a:pt x="98787" y="28832"/>
                  </a:lnTo>
                  <a:lnTo>
                    <a:pt x="95520" y="19288"/>
                  </a:lnTo>
                  <a:lnTo>
                    <a:pt x="90079" y="9816"/>
                  </a:lnTo>
                  <a:lnTo>
                    <a:pt x="88857" y="0"/>
                  </a:lnTo>
                  <a:lnTo>
                    <a:pt x="87748" y="39456"/>
                  </a:lnTo>
                  <a:lnTo>
                    <a:pt x="83594" y="62598"/>
                  </a:lnTo>
                  <a:lnTo>
                    <a:pt x="87866" y="105913"/>
                  </a:lnTo>
                  <a:lnTo>
                    <a:pt x="88624" y="147740"/>
                  </a:lnTo>
                  <a:lnTo>
                    <a:pt x="91351" y="170088"/>
                  </a:lnTo>
                  <a:lnTo>
                    <a:pt x="101161" y="199566"/>
                  </a:lnTo>
                  <a:lnTo>
                    <a:pt x="112653" y="217368"/>
                  </a:lnTo>
                  <a:lnTo>
                    <a:pt x="127448" y="233512"/>
                  </a:lnTo>
                  <a:lnTo>
                    <a:pt x="133393" y="236925"/>
                  </a:lnTo>
                  <a:lnTo>
                    <a:pt x="142317" y="239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8"/>
            <p:cNvSpPr/>
            <p:nvPr>
              <p:custDataLst>
                <p:tags r:id="rId26"/>
              </p:custDataLst>
            </p:nvPr>
          </p:nvSpPr>
          <p:spPr>
            <a:xfrm>
              <a:off x="3580805" y="4482703"/>
              <a:ext cx="8930" cy="53579"/>
            </a:xfrm>
            <a:custGeom>
              <a:avLst/>
              <a:gdLst/>
              <a:ahLst/>
              <a:cxnLst/>
              <a:rect l="0" t="0" r="0" b="0"/>
              <a:pathLst>
                <a:path w="8930" h="53579">
                  <a:moveTo>
                    <a:pt x="0" y="0"/>
                  </a:moveTo>
                  <a:lnTo>
                    <a:pt x="0" y="0"/>
                  </a:lnTo>
                  <a:lnTo>
                    <a:pt x="0" y="38450"/>
                  </a:lnTo>
                  <a:lnTo>
                    <a:pt x="2645" y="44540"/>
                  </a:lnTo>
                  <a:lnTo>
                    <a:pt x="8929" y="53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89"/>
          <p:cNvSpPr/>
          <p:nvPr>
            <p:custDataLst>
              <p:tags r:id="rId1"/>
            </p:custDataLst>
          </p:nvPr>
        </p:nvSpPr>
        <p:spPr>
          <a:xfrm>
            <a:off x="3804047" y="4759524"/>
            <a:ext cx="1178303" cy="330399"/>
          </a:xfrm>
          <a:custGeom>
            <a:avLst/>
            <a:gdLst/>
            <a:ahLst/>
            <a:cxnLst/>
            <a:rect l="0" t="0" r="0" b="0"/>
            <a:pathLst>
              <a:path w="1178303" h="330399">
                <a:moveTo>
                  <a:pt x="169664" y="312539"/>
                </a:moveTo>
                <a:lnTo>
                  <a:pt x="169664" y="312539"/>
                </a:lnTo>
                <a:lnTo>
                  <a:pt x="169664" y="317279"/>
                </a:lnTo>
                <a:lnTo>
                  <a:pt x="170656" y="318675"/>
                </a:lnTo>
                <a:lnTo>
                  <a:pt x="172310" y="319606"/>
                </a:lnTo>
                <a:lnTo>
                  <a:pt x="182093" y="321100"/>
                </a:lnTo>
                <a:lnTo>
                  <a:pt x="224797" y="322439"/>
                </a:lnTo>
                <a:lnTo>
                  <a:pt x="261913" y="328532"/>
                </a:lnTo>
                <a:lnTo>
                  <a:pt x="295555" y="329845"/>
                </a:lnTo>
                <a:lnTo>
                  <a:pt x="330658" y="330234"/>
                </a:lnTo>
                <a:lnTo>
                  <a:pt x="366194" y="330349"/>
                </a:lnTo>
                <a:lnTo>
                  <a:pt x="401858" y="330383"/>
                </a:lnTo>
                <a:lnTo>
                  <a:pt x="444725" y="330395"/>
                </a:lnTo>
                <a:lnTo>
                  <a:pt x="482233" y="330397"/>
                </a:lnTo>
                <a:lnTo>
                  <a:pt x="520025" y="330397"/>
                </a:lnTo>
                <a:lnTo>
                  <a:pt x="556358" y="330398"/>
                </a:lnTo>
                <a:lnTo>
                  <a:pt x="592259" y="325657"/>
                </a:lnTo>
                <a:lnTo>
                  <a:pt x="632772" y="322709"/>
                </a:lnTo>
                <a:lnTo>
                  <a:pt x="671455" y="321836"/>
                </a:lnTo>
                <a:lnTo>
                  <a:pt x="708052" y="321577"/>
                </a:lnTo>
                <a:lnTo>
                  <a:pt x="748771" y="312019"/>
                </a:lnTo>
                <a:lnTo>
                  <a:pt x="787515" y="306101"/>
                </a:lnTo>
                <a:lnTo>
                  <a:pt x="824130" y="299608"/>
                </a:lnTo>
                <a:lnTo>
                  <a:pt x="864929" y="294661"/>
                </a:lnTo>
                <a:lnTo>
                  <a:pt x="904297" y="285158"/>
                </a:lnTo>
                <a:lnTo>
                  <a:pt x="945257" y="278467"/>
                </a:lnTo>
                <a:lnTo>
                  <a:pt x="982011" y="271008"/>
                </a:lnTo>
                <a:lnTo>
                  <a:pt x="1017934" y="265860"/>
                </a:lnTo>
                <a:lnTo>
                  <a:pt x="1061634" y="252740"/>
                </a:lnTo>
                <a:lnTo>
                  <a:pt x="1100979" y="235124"/>
                </a:lnTo>
                <a:lnTo>
                  <a:pt x="1126307" y="220262"/>
                </a:lnTo>
                <a:lnTo>
                  <a:pt x="1163421" y="184915"/>
                </a:lnTo>
                <a:lnTo>
                  <a:pt x="1166959" y="178757"/>
                </a:lnTo>
                <a:lnTo>
                  <a:pt x="1169523" y="172713"/>
                </a:lnTo>
                <a:lnTo>
                  <a:pt x="1173970" y="166719"/>
                </a:lnTo>
                <a:lnTo>
                  <a:pt x="1176608" y="158102"/>
                </a:lnTo>
                <a:lnTo>
                  <a:pt x="1178302" y="141142"/>
                </a:lnTo>
                <a:lnTo>
                  <a:pt x="1173855" y="126596"/>
                </a:lnTo>
                <a:lnTo>
                  <a:pt x="1163463" y="111033"/>
                </a:lnTo>
                <a:lnTo>
                  <a:pt x="1138815" y="86215"/>
                </a:lnTo>
                <a:lnTo>
                  <a:pt x="1103206" y="65736"/>
                </a:lnTo>
                <a:lnTo>
                  <a:pt x="1062096" y="45894"/>
                </a:lnTo>
                <a:lnTo>
                  <a:pt x="1017914" y="34412"/>
                </a:lnTo>
                <a:lnTo>
                  <a:pt x="982252" y="23554"/>
                </a:lnTo>
                <a:lnTo>
                  <a:pt x="940407" y="12847"/>
                </a:lnTo>
                <a:lnTo>
                  <a:pt x="899803" y="7057"/>
                </a:lnTo>
                <a:lnTo>
                  <a:pt x="865559" y="2090"/>
                </a:lnTo>
                <a:lnTo>
                  <a:pt x="827631" y="619"/>
                </a:lnTo>
                <a:lnTo>
                  <a:pt x="787620" y="183"/>
                </a:lnTo>
                <a:lnTo>
                  <a:pt x="747983" y="54"/>
                </a:lnTo>
                <a:lnTo>
                  <a:pt x="707466" y="15"/>
                </a:lnTo>
                <a:lnTo>
                  <a:pt x="670325" y="4"/>
                </a:lnTo>
                <a:lnTo>
                  <a:pt x="634185" y="1"/>
                </a:lnTo>
                <a:lnTo>
                  <a:pt x="595695" y="0"/>
                </a:lnTo>
                <a:lnTo>
                  <a:pt x="555518" y="2645"/>
                </a:lnTo>
                <a:lnTo>
                  <a:pt x="518478" y="7067"/>
                </a:lnTo>
                <a:lnTo>
                  <a:pt x="482368" y="8377"/>
                </a:lnTo>
                <a:lnTo>
                  <a:pt x="446533" y="8766"/>
                </a:lnTo>
                <a:lnTo>
                  <a:pt x="410780" y="11526"/>
                </a:lnTo>
                <a:lnTo>
                  <a:pt x="375051" y="15983"/>
                </a:lnTo>
                <a:lnTo>
                  <a:pt x="339330" y="19949"/>
                </a:lnTo>
                <a:lnTo>
                  <a:pt x="303610" y="27408"/>
                </a:lnTo>
                <a:lnTo>
                  <a:pt x="267891" y="35902"/>
                </a:lnTo>
                <a:lnTo>
                  <a:pt x="225006" y="47660"/>
                </a:lnTo>
                <a:lnTo>
                  <a:pt x="181735" y="59538"/>
                </a:lnTo>
                <a:lnTo>
                  <a:pt x="143495" y="71438"/>
                </a:lnTo>
                <a:lnTo>
                  <a:pt x="107279" y="83344"/>
                </a:lnTo>
                <a:lnTo>
                  <a:pt x="65170" y="105294"/>
                </a:lnTo>
                <a:lnTo>
                  <a:pt x="20992" y="135571"/>
                </a:lnTo>
                <a:lnTo>
                  <a:pt x="7763" y="150191"/>
                </a:lnTo>
                <a:lnTo>
                  <a:pt x="3450" y="161340"/>
                </a:lnTo>
                <a:lnTo>
                  <a:pt x="0" y="2053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25"/>
          <p:cNvGrpSpPr/>
          <p:nvPr/>
        </p:nvGrpSpPr>
        <p:grpSpPr>
          <a:xfrm>
            <a:off x="3473648" y="3162840"/>
            <a:ext cx="1325093" cy="748324"/>
            <a:chOff x="3473648" y="3162840"/>
            <a:chExt cx="1325093" cy="748324"/>
          </a:xfrm>
        </p:grpSpPr>
        <p:sp>
          <p:nvSpPr>
            <p:cNvPr id="50" name="SMARTInkShape-90"/>
            <p:cNvSpPr/>
            <p:nvPr>
              <p:custDataLst>
                <p:tags r:id="rId2"/>
              </p:custDataLst>
            </p:nvPr>
          </p:nvSpPr>
          <p:spPr>
            <a:xfrm>
              <a:off x="4163433" y="3162840"/>
              <a:ext cx="167466" cy="318328"/>
            </a:xfrm>
            <a:custGeom>
              <a:avLst/>
              <a:gdLst/>
              <a:ahLst/>
              <a:cxnLst/>
              <a:rect l="0" t="0" r="0" b="0"/>
              <a:pathLst>
                <a:path w="167466" h="318328">
                  <a:moveTo>
                    <a:pt x="167465" y="42918"/>
                  </a:moveTo>
                  <a:lnTo>
                    <a:pt x="167465" y="42918"/>
                  </a:lnTo>
                  <a:lnTo>
                    <a:pt x="167465" y="38177"/>
                  </a:lnTo>
                  <a:lnTo>
                    <a:pt x="164820" y="33204"/>
                  </a:lnTo>
                  <a:lnTo>
                    <a:pt x="137577" y="4109"/>
                  </a:lnTo>
                  <a:lnTo>
                    <a:pt x="129046" y="865"/>
                  </a:lnTo>
                  <a:lnTo>
                    <a:pt x="123993" y="0"/>
                  </a:lnTo>
                  <a:lnTo>
                    <a:pt x="113087" y="1684"/>
                  </a:lnTo>
                  <a:lnTo>
                    <a:pt x="84016" y="8457"/>
                  </a:lnTo>
                  <a:lnTo>
                    <a:pt x="48394" y="37598"/>
                  </a:lnTo>
                  <a:lnTo>
                    <a:pt x="27234" y="60902"/>
                  </a:lnTo>
                  <a:lnTo>
                    <a:pt x="10056" y="97688"/>
                  </a:lnTo>
                  <a:lnTo>
                    <a:pt x="516" y="132450"/>
                  </a:lnTo>
                  <a:lnTo>
                    <a:pt x="0" y="150179"/>
                  </a:lnTo>
                  <a:lnTo>
                    <a:pt x="5649" y="194736"/>
                  </a:lnTo>
                  <a:lnTo>
                    <a:pt x="13657" y="232305"/>
                  </a:lnTo>
                  <a:lnTo>
                    <a:pt x="15485" y="274469"/>
                  </a:lnTo>
                  <a:lnTo>
                    <a:pt x="16575" y="285728"/>
                  </a:lnTo>
                  <a:lnTo>
                    <a:pt x="23339" y="304296"/>
                  </a:lnTo>
                  <a:lnTo>
                    <a:pt x="22764" y="306467"/>
                  </a:lnTo>
                  <a:lnTo>
                    <a:pt x="21389" y="307914"/>
                  </a:lnTo>
                  <a:lnTo>
                    <a:pt x="19480" y="308879"/>
                  </a:lnTo>
                  <a:lnTo>
                    <a:pt x="18206" y="310514"/>
                  </a:lnTo>
                  <a:lnTo>
                    <a:pt x="15996" y="318327"/>
                  </a:lnTo>
                  <a:lnTo>
                    <a:pt x="15661" y="310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1"/>
            <p:cNvSpPr/>
            <p:nvPr>
              <p:custDataLst>
                <p:tags r:id="rId3"/>
              </p:custDataLst>
            </p:nvPr>
          </p:nvSpPr>
          <p:spPr>
            <a:xfrm>
              <a:off x="3600592" y="3330773"/>
              <a:ext cx="235446" cy="195112"/>
            </a:xfrm>
            <a:custGeom>
              <a:avLst/>
              <a:gdLst/>
              <a:ahLst/>
              <a:cxnLst/>
              <a:rect l="0" t="0" r="0" b="0"/>
              <a:pathLst>
                <a:path w="235446" h="195112">
                  <a:moveTo>
                    <a:pt x="149877" y="0"/>
                  </a:moveTo>
                  <a:lnTo>
                    <a:pt x="149877" y="0"/>
                  </a:lnTo>
                  <a:lnTo>
                    <a:pt x="128886" y="0"/>
                  </a:lnTo>
                  <a:lnTo>
                    <a:pt x="123019" y="2646"/>
                  </a:lnTo>
                  <a:lnTo>
                    <a:pt x="83049" y="23916"/>
                  </a:lnTo>
                  <a:lnTo>
                    <a:pt x="53443" y="38385"/>
                  </a:lnTo>
                  <a:lnTo>
                    <a:pt x="18734" y="64604"/>
                  </a:lnTo>
                  <a:lnTo>
                    <a:pt x="0" y="87133"/>
                  </a:lnTo>
                  <a:lnTo>
                    <a:pt x="349" y="88847"/>
                  </a:lnTo>
                  <a:lnTo>
                    <a:pt x="3384" y="93396"/>
                  </a:lnTo>
                  <a:lnTo>
                    <a:pt x="10686" y="96080"/>
                  </a:lnTo>
                  <a:lnTo>
                    <a:pt x="45374" y="97944"/>
                  </a:lnTo>
                  <a:lnTo>
                    <a:pt x="78123" y="99135"/>
                  </a:lnTo>
                  <a:lnTo>
                    <a:pt x="117813" y="104339"/>
                  </a:lnTo>
                  <a:lnTo>
                    <a:pt x="154157" y="107314"/>
                  </a:lnTo>
                  <a:lnTo>
                    <a:pt x="193607" y="116706"/>
                  </a:lnTo>
                  <a:lnTo>
                    <a:pt x="225322" y="128115"/>
                  </a:lnTo>
                  <a:lnTo>
                    <a:pt x="233017" y="134000"/>
                  </a:lnTo>
                  <a:lnTo>
                    <a:pt x="235070" y="136958"/>
                  </a:lnTo>
                  <a:lnTo>
                    <a:pt x="235445" y="140915"/>
                  </a:lnTo>
                  <a:lnTo>
                    <a:pt x="233217" y="150603"/>
                  </a:lnTo>
                  <a:lnTo>
                    <a:pt x="226274" y="158878"/>
                  </a:lnTo>
                  <a:lnTo>
                    <a:pt x="205647" y="172274"/>
                  </a:lnTo>
                  <a:lnTo>
                    <a:pt x="166849" y="187476"/>
                  </a:lnTo>
                  <a:lnTo>
                    <a:pt x="140684" y="193793"/>
                  </a:lnTo>
                  <a:lnTo>
                    <a:pt x="97256" y="195111"/>
                  </a:lnTo>
                  <a:lnTo>
                    <a:pt x="65078" y="187328"/>
                  </a:lnTo>
                  <a:lnTo>
                    <a:pt x="51650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2"/>
            <p:cNvSpPr/>
            <p:nvPr>
              <p:custDataLst>
                <p:tags r:id="rId4"/>
              </p:custDataLst>
            </p:nvPr>
          </p:nvSpPr>
          <p:spPr>
            <a:xfrm>
              <a:off x="3545086" y="3303984"/>
              <a:ext cx="17860" cy="80369"/>
            </a:xfrm>
            <a:custGeom>
              <a:avLst/>
              <a:gdLst/>
              <a:ahLst/>
              <a:cxnLst/>
              <a:rect l="0" t="0" r="0" b="0"/>
              <a:pathLst>
                <a:path w="17860" h="80369">
                  <a:moveTo>
                    <a:pt x="0" y="0"/>
                  </a:moveTo>
                  <a:lnTo>
                    <a:pt x="0" y="0"/>
                  </a:lnTo>
                  <a:lnTo>
                    <a:pt x="0" y="43450"/>
                  </a:lnTo>
                  <a:lnTo>
                    <a:pt x="4740" y="60058"/>
                  </a:lnTo>
                  <a:lnTo>
                    <a:pt x="17859" y="803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3"/>
            <p:cNvSpPr/>
            <p:nvPr>
              <p:custDataLst>
                <p:tags r:id="rId5"/>
              </p:custDataLst>
            </p:nvPr>
          </p:nvSpPr>
          <p:spPr>
            <a:xfrm>
              <a:off x="4429125" y="3223617"/>
              <a:ext cx="26790" cy="71439"/>
            </a:xfrm>
            <a:custGeom>
              <a:avLst/>
              <a:gdLst/>
              <a:ahLst/>
              <a:cxnLst/>
              <a:rect l="0" t="0" r="0" b="0"/>
              <a:pathLst>
                <a:path w="26790" h="71439">
                  <a:moveTo>
                    <a:pt x="26789" y="0"/>
                  </a:moveTo>
                  <a:lnTo>
                    <a:pt x="26789" y="0"/>
                  </a:lnTo>
                  <a:lnTo>
                    <a:pt x="26789" y="12429"/>
                  </a:lnTo>
                  <a:lnTo>
                    <a:pt x="24143" y="18092"/>
                  </a:lnTo>
                  <a:lnTo>
                    <a:pt x="14360" y="34552"/>
                  </a:lnTo>
                  <a:lnTo>
                    <a:pt x="6999" y="60100"/>
                  </a:lnTo>
                  <a:lnTo>
                    <a:pt x="0" y="71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4"/>
            <p:cNvSpPr/>
            <p:nvPr>
              <p:custDataLst>
                <p:tags r:id="rId6"/>
              </p:custDataLst>
            </p:nvPr>
          </p:nvSpPr>
          <p:spPr>
            <a:xfrm>
              <a:off x="4125516" y="3321844"/>
              <a:ext cx="160735" cy="26790"/>
            </a:xfrm>
            <a:custGeom>
              <a:avLst/>
              <a:gdLst/>
              <a:ahLst/>
              <a:cxnLst/>
              <a:rect l="0" t="0" r="0" b="0"/>
              <a:pathLst>
                <a:path w="160735" h="26790">
                  <a:moveTo>
                    <a:pt x="0" y="26789"/>
                  </a:moveTo>
                  <a:lnTo>
                    <a:pt x="0" y="26789"/>
                  </a:lnTo>
                  <a:lnTo>
                    <a:pt x="4740" y="26789"/>
                  </a:lnTo>
                  <a:lnTo>
                    <a:pt x="9713" y="24143"/>
                  </a:lnTo>
                  <a:lnTo>
                    <a:pt x="16250" y="19100"/>
                  </a:lnTo>
                  <a:lnTo>
                    <a:pt x="56626" y="15262"/>
                  </a:lnTo>
                  <a:lnTo>
                    <a:pt x="98628" y="9763"/>
                  </a:lnTo>
                  <a:lnTo>
                    <a:pt x="142927" y="4299"/>
                  </a:lnTo>
                  <a:lnTo>
                    <a:pt x="1607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5"/>
            <p:cNvSpPr/>
            <p:nvPr>
              <p:custDataLst>
                <p:tags r:id="rId7"/>
              </p:custDataLst>
            </p:nvPr>
          </p:nvSpPr>
          <p:spPr>
            <a:xfrm>
              <a:off x="3839766" y="3304033"/>
              <a:ext cx="133736" cy="124777"/>
            </a:xfrm>
            <a:custGeom>
              <a:avLst/>
              <a:gdLst/>
              <a:ahLst/>
              <a:cxnLst/>
              <a:rect l="0" t="0" r="0" b="0"/>
              <a:pathLst>
                <a:path w="133736" h="124777">
                  <a:moveTo>
                    <a:pt x="0" y="107108"/>
                  </a:moveTo>
                  <a:lnTo>
                    <a:pt x="0" y="107108"/>
                  </a:lnTo>
                  <a:lnTo>
                    <a:pt x="4740" y="107108"/>
                  </a:lnTo>
                  <a:lnTo>
                    <a:pt x="9713" y="104462"/>
                  </a:lnTo>
                  <a:lnTo>
                    <a:pt x="15231" y="100970"/>
                  </a:lnTo>
                  <a:lnTo>
                    <a:pt x="56912" y="83019"/>
                  </a:lnTo>
                  <a:lnTo>
                    <a:pt x="98441" y="59274"/>
                  </a:lnTo>
                  <a:lnTo>
                    <a:pt x="125864" y="41988"/>
                  </a:lnTo>
                  <a:lnTo>
                    <a:pt x="130354" y="33186"/>
                  </a:lnTo>
                  <a:lnTo>
                    <a:pt x="133735" y="6282"/>
                  </a:lnTo>
                  <a:lnTo>
                    <a:pt x="131820" y="4171"/>
                  </a:lnTo>
                  <a:lnTo>
                    <a:pt x="124402" y="1827"/>
                  </a:lnTo>
                  <a:lnTo>
                    <a:pt x="82882" y="0"/>
                  </a:lnTo>
                  <a:lnTo>
                    <a:pt x="73878" y="2619"/>
                  </a:lnTo>
                  <a:lnTo>
                    <a:pt x="60013" y="12384"/>
                  </a:lnTo>
                  <a:lnTo>
                    <a:pt x="35737" y="53782"/>
                  </a:lnTo>
                  <a:lnTo>
                    <a:pt x="30766" y="65548"/>
                  </a:lnTo>
                  <a:lnTo>
                    <a:pt x="28556" y="77392"/>
                  </a:lnTo>
                  <a:lnTo>
                    <a:pt x="30220" y="86624"/>
                  </a:lnTo>
                  <a:lnTo>
                    <a:pt x="47825" y="117619"/>
                  </a:lnTo>
                  <a:lnTo>
                    <a:pt x="53667" y="121701"/>
                  </a:lnTo>
                  <a:lnTo>
                    <a:pt x="60563" y="123515"/>
                  </a:lnTo>
                  <a:lnTo>
                    <a:pt x="86848" y="124776"/>
                  </a:lnTo>
                  <a:lnTo>
                    <a:pt x="125015" y="116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6"/>
            <p:cNvSpPr/>
            <p:nvPr>
              <p:custDataLst>
                <p:tags r:id="rId8"/>
              </p:custDataLst>
            </p:nvPr>
          </p:nvSpPr>
          <p:spPr>
            <a:xfrm>
              <a:off x="3473648" y="3330773"/>
              <a:ext cx="26791" cy="89298"/>
            </a:xfrm>
            <a:custGeom>
              <a:avLst/>
              <a:gdLst/>
              <a:ahLst/>
              <a:cxnLst/>
              <a:rect l="0" t="0" r="0" b="0"/>
              <a:pathLst>
                <a:path w="26791" h="89298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4"/>
                  </a:lnTo>
                  <a:lnTo>
                    <a:pt x="6137" y="15231"/>
                  </a:lnTo>
                  <a:lnTo>
                    <a:pt x="8103" y="24908"/>
                  </a:lnTo>
                  <a:lnTo>
                    <a:pt x="9677" y="38910"/>
                  </a:lnTo>
                  <a:lnTo>
                    <a:pt x="14994" y="50776"/>
                  </a:lnTo>
                  <a:lnTo>
                    <a:pt x="18003" y="65426"/>
                  </a:lnTo>
                  <a:lnTo>
                    <a:pt x="24760" y="79768"/>
                  </a:lnTo>
                  <a:lnTo>
                    <a:pt x="26790" y="89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7"/>
            <p:cNvSpPr/>
            <p:nvPr>
              <p:custDataLst>
                <p:tags r:id="rId9"/>
              </p:custDataLst>
            </p:nvPr>
          </p:nvSpPr>
          <p:spPr>
            <a:xfrm>
              <a:off x="4491633" y="3214688"/>
              <a:ext cx="35720" cy="98227"/>
            </a:xfrm>
            <a:custGeom>
              <a:avLst/>
              <a:gdLst/>
              <a:ahLst/>
              <a:cxnLst/>
              <a:rect l="0" t="0" r="0" b="0"/>
              <a:pathLst>
                <a:path w="35720" h="98227">
                  <a:moveTo>
                    <a:pt x="35719" y="0"/>
                  </a:moveTo>
                  <a:lnTo>
                    <a:pt x="35719" y="0"/>
                  </a:lnTo>
                  <a:lnTo>
                    <a:pt x="22416" y="13302"/>
                  </a:lnTo>
                  <a:lnTo>
                    <a:pt x="19884" y="21125"/>
                  </a:lnTo>
                  <a:lnTo>
                    <a:pt x="15814" y="36686"/>
                  </a:lnTo>
                  <a:lnTo>
                    <a:pt x="10969" y="53864"/>
                  </a:lnTo>
                  <a:lnTo>
                    <a:pt x="8844" y="64619"/>
                  </a:lnTo>
                  <a:lnTo>
                    <a:pt x="1361" y="82837"/>
                  </a:lnTo>
                  <a:lnTo>
                    <a:pt x="0" y="98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8"/>
            <p:cNvSpPr/>
            <p:nvPr>
              <p:custDataLst>
                <p:tags r:id="rId10"/>
              </p:custDataLst>
            </p:nvPr>
          </p:nvSpPr>
          <p:spPr>
            <a:xfrm>
              <a:off x="4027338" y="3187898"/>
              <a:ext cx="53530" cy="294681"/>
            </a:xfrm>
            <a:custGeom>
              <a:avLst/>
              <a:gdLst/>
              <a:ahLst/>
              <a:cxnLst/>
              <a:rect l="0" t="0" r="0" b="0"/>
              <a:pathLst>
                <a:path w="53530" h="294681">
                  <a:moveTo>
                    <a:pt x="8881" y="0"/>
                  </a:moveTo>
                  <a:lnTo>
                    <a:pt x="8881" y="0"/>
                  </a:lnTo>
                  <a:lnTo>
                    <a:pt x="8881" y="4741"/>
                  </a:lnTo>
                  <a:lnTo>
                    <a:pt x="6235" y="9714"/>
                  </a:lnTo>
                  <a:lnTo>
                    <a:pt x="1192" y="16251"/>
                  </a:lnTo>
                  <a:lnTo>
                    <a:pt x="0" y="56626"/>
                  </a:lnTo>
                  <a:lnTo>
                    <a:pt x="2611" y="81271"/>
                  </a:lnTo>
                  <a:lnTo>
                    <a:pt x="9047" y="125135"/>
                  </a:lnTo>
                  <a:lnTo>
                    <a:pt x="21201" y="169680"/>
                  </a:lnTo>
                  <a:lnTo>
                    <a:pt x="33078" y="211669"/>
                  </a:lnTo>
                  <a:lnTo>
                    <a:pt x="37548" y="231389"/>
                  </a:lnTo>
                  <a:lnTo>
                    <a:pt x="42510" y="249800"/>
                  </a:lnTo>
                  <a:lnTo>
                    <a:pt x="44663" y="260842"/>
                  </a:lnTo>
                  <a:lnTo>
                    <a:pt x="52166" y="279261"/>
                  </a:lnTo>
                  <a:lnTo>
                    <a:pt x="53529" y="294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9"/>
            <p:cNvSpPr/>
            <p:nvPr>
              <p:custDataLst>
                <p:tags r:id="rId11"/>
              </p:custDataLst>
            </p:nvPr>
          </p:nvSpPr>
          <p:spPr>
            <a:xfrm>
              <a:off x="3655803" y="3509369"/>
              <a:ext cx="1142938" cy="401795"/>
            </a:xfrm>
            <a:custGeom>
              <a:avLst/>
              <a:gdLst/>
              <a:ahLst/>
              <a:cxnLst/>
              <a:rect l="0" t="0" r="0" b="0"/>
              <a:pathLst>
                <a:path w="1142938" h="401795">
                  <a:moveTo>
                    <a:pt x="996564" y="44647"/>
                  </a:moveTo>
                  <a:lnTo>
                    <a:pt x="996564" y="44647"/>
                  </a:lnTo>
                  <a:lnTo>
                    <a:pt x="991824" y="44647"/>
                  </a:lnTo>
                  <a:lnTo>
                    <a:pt x="990427" y="43654"/>
                  </a:lnTo>
                  <a:lnTo>
                    <a:pt x="989496" y="42001"/>
                  </a:lnTo>
                  <a:lnTo>
                    <a:pt x="988876" y="39906"/>
                  </a:lnTo>
                  <a:lnTo>
                    <a:pt x="987470" y="38509"/>
                  </a:lnTo>
                  <a:lnTo>
                    <a:pt x="978084" y="33622"/>
                  </a:lnTo>
                  <a:lnTo>
                    <a:pt x="975315" y="31344"/>
                  </a:lnTo>
                  <a:lnTo>
                    <a:pt x="966945" y="28812"/>
                  </a:lnTo>
                  <a:lnTo>
                    <a:pt x="924094" y="17251"/>
                  </a:lnTo>
                  <a:lnTo>
                    <a:pt x="895386" y="11394"/>
                  </a:lnTo>
                  <a:lnTo>
                    <a:pt x="861745" y="7012"/>
                  </a:lnTo>
                  <a:lnTo>
                    <a:pt x="823995" y="2076"/>
                  </a:lnTo>
                  <a:lnTo>
                    <a:pt x="781390" y="614"/>
                  </a:lnTo>
                  <a:lnTo>
                    <a:pt x="737348" y="180"/>
                  </a:lnTo>
                  <a:lnTo>
                    <a:pt x="706732" y="79"/>
                  </a:lnTo>
                  <a:lnTo>
                    <a:pt x="673281" y="34"/>
                  </a:lnTo>
                  <a:lnTo>
                    <a:pt x="638571" y="14"/>
                  </a:lnTo>
                  <a:lnTo>
                    <a:pt x="603299" y="5"/>
                  </a:lnTo>
                  <a:lnTo>
                    <a:pt x="567780" y="1"/>
                  </a:lnTo>
                  <a:lnTo>
                    <a:pt x="532150" y="0"/>
                  </a:lnTo>
                  <a:lnTo>
                    <a:pt x="496470" y="991"/>
                  </a:lnTo>
                  <a:lnTo>
                    <a:pt x="460769" y="4739"/>
                  </a:lnTo>
                  <a:lnTo>
                    <a:pt x="422412" y="12358"/>
                  </a:lnTo>
                  <a:lnTo>
                    <a:pt x="382214" y="21366"/>
                  </a:lnTo>
                  <a:lnTo>
                    <a:pt x="341196" y="28677"/>
                  </a:lnTo>
                  <a:lnTo>
                    <a:pt x="302462" y="37880"/>
                  </a:lnTo>
                  <a:lnTo>
                    <a:pt x="265403" y="48584"/>
                  </a:lnTo>
                  <a:lnTo>
                    <a:pt x="229088" y="59957"/>
                  </a:lnTo>
                  <a:lnTo>
                    <a:pt x="195750" y="71626"/>
                  </a:lnTo>
                  <a:lnTo>
                    <a:pt x="164397" y="84418"/>
                  </a:lnTo>
                  <a:lnTo>
                    <a:pt x="119847" y="108355"/>
                  </a:lnTo>
                  <a:lnTo>
                    <a:pt x="81070" y="134299"/>
                  </a:lnTo>
                  <a:lnTo>
                    <a:pt x="37704" y="167086"/>
                  </a:lnTo>
                  <a:lnTo>
                    <a:pt x="9441" y="197706"/>
                  </a:lnTo>
                  <a:lnTo>
                    <a:pt x="2218" y="214868"/>
                  </a:lnTo>
                  <a:lnTo>
                    <a:pt x="0" y="232418"/>
                  </a:lnTo>
                  <a:lnTo>
                    <a:pt x="2321" y="250140"/>
                  </a:lnTo>
                  <a:lnTo>
                    <a:pt x="13947" y="276851"/>
                  </a:lnTo>
                  <a:lnTo>
                    <a:pt x="29959" y="298877"/>
                  </a:lnTo>
                  <a:lnTo>
                    <a:pt x="67405" y="324097"/>
                  </a:lnTo>
                  <a:lnTo>
                    <a:pt x="103346" y="342200"/>
                  </a:lnTo>
                  <a:lnTo>
                    <a:pt x="134242" y="354163"/>
                  </a:lnTo>
                  <a:lnTo>
                    <a:pt x="167818" y="363449"/>
                  </a:lnTo>
                  <a:lnTo>
                    <a:pt x="202584" y="371875"/>
                  </a:lnTo>
                  <a:lnTo>
                    <a:pt x="237879" y="382235"/>
                  </a:lnTo>
                  <a:lnTo>
                    <a:pt x="276056" y="388162"/>
                  </a:lnTo>
                  <a:lnTo>
                    <a:pt x="316174" y="391789"/>
                  </a:lnTo>
                  <a:lnTo>
                    <a:pt x="357156" y="396708"/>
                  </a:lnTo>
                  <a:lnTo>
                    <a:pt x="398521" y="399556"/>
                  </a:lnTo>
                  <a:lnTo>
                    <a:pt x="440056" y="400821"/>
                  </a:lnTo>
                  <a:lnTo>
                    <a:pt x="481667" y="401384"/>
                  </a:lnTo>
                  <a:lnTo>
                    <a:pt x="523312" y="401634"/>
                  </a:lnTo>
                  <a:lnTo>
                    <a:pt x="564972" y="401745"/>
                  </a:lnTo>
                  <a:lnTo>
                    <a:pt x="606638" y="401794"/>
                  </a:lnTo>
                  <a:lnTo>
                    <a:pt x="648308" y="399171"/>
                  </a:lnTo>
                  <a:lnTo>
                    <a:pt x="689979" y="394697"/>
                  </a:lnTo>
                  <a:lnTo>
                    <a:pt x="731651" y="389402"/>
                  </a:lnTo>
                  <a:lnTo>
                    <a:pt x="770676" y="383741"/>
                  </a:lnTo>
                  <a:lnTo>
                    <a:pt x="807865" y="377918"/>
                  </a:lnTo>
                  <a:lnTo>
                    <a:pt x="844237" y="372022"/>
                  </a:lnTo>
                  <a:lnTo>
                    <a:pt x="877600" y="363449"/>
                  </a:lnTo>
                  <a:lnTo>
                    <a:pt x="908964" y="354016"/>
                  </a:lnTo>
                  <a:lnTo>
                    <a:pt x="953521" y="342135"/>
                  </a:lnTo>
                  <a:lnTo>
                    <a:pt x="992299" y="326488"/>
                  </a:lnTo>
                  <a:lnTo>
                    <a:pt x="1027932" y="309285"/>
                  </a:lnTo>
                  <a:lnTo>
                    <a:pt x="1067142" y="283048"/>
                  </a:lnTo>
                  <a:lnTo>
                    <a:pt x="1110553" y="246881"/>
                  </a:lnTo>
                  <a:lnTo>
                    <a:pt x="1135756" y="202312"/>
                  </a:lnTo>
                  <a:lnTo>
                    <a:pt x="1142101" y="186157"/>
                  </a:lnTo>
                  <a:lnTo>
                    <a:pt x="1142937" y="169056"/>
                  </a:lnTo>
                  <a:lnTo>
                    <a:pt x="1137915" y="131071"/>
                  </a:lnTo>
                  <a:lnTo>
                    <a:pt x="1114642" y="88917"/>
                  </a:lnTo>
                  <a:lnTo>
                    <a:pt x="1090627" y="60631"/>
                  </a:lnTo>
                  <a:lnTo>
                    <a:pt x="1055604" y="35934"/>
                  </a:lnTo>
                  <a:lnTo>
                    <a:pt x="1015502" y="16688"/>
                  </a:lnTo>
                  <a:lnTo>
                    <a:pt x="978705" y="89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07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2037-DAAB-4830-9C4F-C0688B48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 of life #6: </a:t>
            </a:r>
            <a:br>
              <a:rPr lang="en-US" dirty="0"/>
            </a:br>
            <a:r>
              <a:rPr lang="en-US" sz="4400" b="1" dirty="0"/>
              <a:t>Responds  to  stimuli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94F3E-E0DB-4C2E-8C00-476819892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482" y="2228002"/>
            <a:ext cx="4084238" cy="3633047"/>
          </a:xfrm>
        </p:spPr>
        <p:txBody>
          <a:bodyPr anchor="t">
            <a:normAutofit/>
          </a:bodyPr>
          <a:lstStyle/>
          <a:p>
            <a:r>
              <a:rPr lang="en-US" altLang="en-US" sz="2400" dirty="0"/>
              <a:t>Organism’s </a:t>
            </a:r>
            <a:r>
              <a:rPr lang="en-US" altLang="en-US" sz="2400" dirty="0">
                <a:solidFill>
                  <a:schemeClr val="accent2"/>
                </a:solidFill>
              </a:rPr>
              <a:t>Internal Environment</a:t>
            </a:r>
            <a:r>
              <a:rPr lang="en-US" altLang="en-US" sz="2400" dirty="0"/>
              <a:t> = all things inside of an organism </a:t>
            </a:r>
          </a:p>
          <a:p>
            <a:pPr>
              <a:buNone/>
            </a:pPr>
            <a:endParaRPr lang="en-US" altLang="en-US" sz="2400" dirty="0"/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DEC07-B267-46B0-B2AC-0661D0441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719" y="2228003"/>
            <a:ext cx="4416702" cy="3025036"/>
          </a:xfrm>
        </p:spPr>
        <p:txBody>
          <a:bodyPr anchor="t">
            <a:normAutofit/>
          </a:bodyPr>
          <a:lstStyle/>
          <a:p>
            <a:r>
              <a:rPr lang="en-US" altLang="en-US" sz="2400" dirty="0"/>
              <a:t>Organism’s </a:t>
            </a:r>
            <a:r>
              <a:rPr lang="en-US" altLang="en-US" sz="2400" dirty="0">
                <a:solidFill>
                  <a:schemeClr val="accent2"/>
                </a:solidFill>
              </a:rPr>
              <a:t>External Environment</a:t>
            </a:r>
            <a:r>
              <a:rPr lang="en-US" altLang="en-US" sz="2400" dirty="0"/>
              <a:t> = all things surrounding an organism</a:t>
            </a:r>
            <a:endParaRPr lang="en-US" sz="2400" dirty="0"/>
          </a:p>
          <a:p>
            <a:endParaRPr lang="en-US" sz="2100" dirty="0"/>
          </a:p>
        </p:txBody>
      </p:sp>
      <p:pic>
        <p:nvPicPr>
          <p:cNvPr id="5" name="Picture 6" descr="Image result for empty stomach hungry">
            <a:extLst>
              <a:ext uri="{FF2B5EF4-FFF2-40B4-BE49-F238E27FC236}">
                <a16:creationId xmlns:a16="http://schemas.microsoft.com/office/drawing/2014/main" id="{0D416B16-AE0D-4112-BDE1-6C4F565A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1" y="3614123"/>
            <a:ext cx="2841709" cy="26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environment">
            <a:extLst>
              <a:ext uri="{FF2B5EF4-FFF2-40B4-BE49-F238E27FC236}">
                <a16:creationId xmlns:a16="http://schemas.microsoft.com/office/drawing/2014/main" id="{0793C84B-6353-47A9-8BDB-6017EF70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18" y="3614121"/>
            <a:ext cx="4001700" cy="266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4CA0-A4C6-4FFC-ADE8-751AB641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 of life #6: </a:t>
            </a:r>
            <a:br>
              <a:rPr lang="en-US" dirty="0"/>
            </a:br>
            <a:r>
              <a:rPr lang="en-US" sz="4400" b="1" dirty="0"/>
              <a:t>Responds  to  stimuli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41197-0112-49B2-90F8-656338AE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75381"/>
            <a:ext cx="8305954" cy="3783418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Stimulus = </a:t>
            </a:r>
            <a:r>
              <a:rPr lang="en-US" altLang="en-US" sz="2800" dirty="0"/>
              <a:t>anything that is part of either an organism’s external or an organism’s internal environment that causes a reaction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Response = </a:t>
            </a:r>
            <a:r>
              <a:rPr lang="en-US" altLang="en-US" sz="2800" dirty="0"/>
              <a:t>an organism’s reaction to a stimulus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220px-Brunnichia_ovata_">
            <a:extLst>
              <a:ext uri="{FF2B5EF4-FFF2-40B4-BE49-F238E27FC236}">
                <a16:creationId xmlns:a16="http://schemas.microsoft.com/office/drawing/2014/main" id="{98C17D20-A5FA-4EF6-8806-CDF86A75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84" y="4141701"/>
            <a:ext cx="2095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Image result for eating donuts">
            <a:extLst>
              <a:ext uri="{FF2B5EF4-FFF2-40B4-BE49-F238E27FC236}">
                <a16:creationId xmlns:a16="http://schemas.microsoft.com/office/drawing/2014/main" id="{FF9E4A7D-7863-494D-AB27-10C09D6D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07" y="4141701"/>
            <a:ext cx="2503813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response to stimuli">
            <a:extLst>
              <a:ext uri="{FF2B5EF4-FFF2-40B4-BE49-F238E27FC236}">
                <a16:creationId xmlns:a16="http://schemas.microsoft.com/office/drawing/2014/main" id="{69F90827-950A-479D-B83E-23016F0A4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65" y="3950492"/>
            <a:ext cx="1880231" cy="240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gazelle running from cheetah">
            <a:extLst>
              <a:ext uri="{FF2B5EF4-FFF2-40B4-BE49-F238E27FC236}">
                <a16:creationId xmlns:a16="http://schemas.microsoft.com/office/drawing/2014/main" id="{8DE014EC-8FC0-45BF-9052-E9BB12A9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92" y="4125694"/>
            <a:ext cx="2869977" cy="203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4F08-0D8B-4175-9847-AAEF0547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 of life #7: </a:t>
            </a:r>
            <a:br>
              <a:rPr lang="en-US" dirty="0"/>
            </a:br>
            <a:r>
              <a:rPr lang="en-US" sz="4400" b="1" dirty="0"/>
              <a:t>Reproduction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89C5-31DA-40C4-A857-5738DE19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500" y="2126751"/>
            <a:ext cx="5665681" cy="4243227"/>
          </a:xfrm>
        </p:spPr>
        <p:txBody>
          <a:bodyPr anchor="t">
            <a:normAutofit/>
          </a:bodyPr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Reproduction </a:t>
            </a:r>
            <a:r>
              <a:rPr lang="en-US" altLang="en-US" sz="2800" dirty="0"/>
              <a:t>= the production of offspring </a:t>
            </a:r>
          </a:p>
          <a:p>
            <a:pPr marL="214313" indent="0">
              <a:buNone/>
            </a:pPr>
            <a:r>
              <a:rPr lang="en-US" altLang="en-US" sz="2200" i="1" dirty="0"/>
              <a:t>No organism lives forever, so reproduction is how they ensure their genes “live on” after they die.</a:t>
            </a:r>
          </a:p>
          <a:p>
            <a:pPr lvl="2"/>
            <a:r>
              <a:rPr lang="en-US" altLang="en-US" sz="2600" dirty="0"/>
              <a:t>Two types: asexual vs. sexual</a:t>
            </a:r>
          </a:p>
          <a:p>
            <a:pPr lvl="2"/>
            <a:endParaRPr lang="en-US" sz="2100" dirty="0"/>
          </a:p>
          <a:p>
            <a:pPr lvl="2"/>
            <a:r>
              <a:rPr lang="en-US" sz="2600" dirty="0">
                <a:sym typeface="Wingdings" panose="05000000000000000000" pitchFamily="2" charset="2"/>
              </a:rPr>
              <a:t> </a:t>
            </a:r>
            <a:r>
              <a:rPr lang="en-US" sz="2600" dirty="0"/>
              <a:t>What type is represented by the picture to the left?</a:t>
            </a:r>
          </a:p>
        </p:txBody>
      </p:sp>
      <p:pic>
        <p:nvPicPr>
          <p:cNvPr id="4" name="Picture 4" descr="binaryfission">
            <a:extLst>
              <a:ext uri="{FF2B5EF4-FFF2-40B4-BE49-F238E27FC236}">
                <a16:creationId xmlns:a16="http://schemas.microsoft.com/office/drawing/2014/main" id="{1F06D5F1-C334-4F71-AADA-0961D8FF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6751"/>
            <a:ext cx="3350500" cy="413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8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0E75-C5EA-4B32-845E-24126544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845801"/>
            <a:ext cx="8172393" cy="760350"/>
          </a:xfrm>
        </p:spPr>
        <p:txBody>
          <a:bodyPr anchor="ctr">
            <a:noAutofit/>
          </a:bodyPr>
          <a:lstStyle/>
          <a:p>
            <a:pPr algn="ctr"/>
            <a:r>
              <a:rPr lang="en-US" sz="3400" dirty="0">
                <a:solidFill>
                  <a:srgbClr val="FFFEFF"/>
                </a:solidFill>
              </a:rPr>
              <a:t>Sexual  vs.  asexual  reproduction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33D7C7-E087-40E8-8C92-C1EC6BCB7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201794"/>
              </p:ext>
            </p:extLst>
          </p:nvPr>
        </p:nvGraphicFramePr>
        <p:xfrm>
          <a:off x="403942" y="2252866"/>
          <a:ext cx="8336116" cy="386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525">
                  <a:extLst>
                    <a:ext uri="{9D8B030D-6E8A-4147-A177-3AD203B41FA5}">
                      <a16:colId xmlns:a16="http://schemas.microsoft.com/office/drawing/2014/main" val="2520536789"/>
                    </a:ext>
                  </a:extLst>
                </a:gridCol>
                <a:gridCol w="3537963">
                  <a:extLst>
                    <a:ext uri="{9D8B030D-6E8A-4147-A177-3AD203B41FA5}">
                      <a16:colId xmlns:a16="http://schemas.microsoft.com/office/drawing/2014/main" val="73580079"/>
                    </a:ext>
                  </a:extLst>
                </a:gridCol>
                <a:gridCol w="1946628">
                  <a:extLst>
                    <a:ext uri="{9D8B030D-6E8A-4147-A177-3AD203B41FA5}">
                      <a16:colId xmlns:a16="http://schemas.microsoft.com/office/drawing/2014/main" val="1957981382"/>
                    </a:ext>
                  </a:extLst>
                </a:gridCol>
              </a:tblGrid>
              <a:tr h="391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26" marR="36926" marT="36926" marB="3692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Sexual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26" marR="36926" marT="36926" marB="3692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Asexual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26" marR="36926" marT="36926" marB="36926"/>
                </a:tc>
                <a:extLst>
                  <a:ext uri="{0D108BD9-81ED-4DB2-BD59-A6C34878D82A}">
                    <a16:rowId xmlns:a16="http://schemas.microsoft.com/office/drawing/2014/main" val="1451639704"/>
                  </a:ext>
                </a:extLst>
              </a:tr>
              <a:tr h="1025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How many parent organisms are needed? 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26" marR="36926" marT="36926" marB="3692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Two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26" marR="36926" marT="36926" marB="3692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One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26" marR="36926" marT="36926" marB="36926"/>
                </a:tc>
                <a:extLst>
                  <a:ext uri="{0D108BD9-81ED-4DB2-BD59-A6C34878D82A}">
                    <a16:rowId xmlns:a16="http://schemas.microsoft.com/office/drawing/2014/main" val="2129275638"/>
                  </a:ext>
                </a:extLst>
              </a:tr>
              <a:tr h="1342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Are the offspring genetically identical to the parent(s)? 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26" marR="36926" marT="36926" marB="3692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No (remember, you have a mix of your parents’ DNA, so you are not identical to either one).  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26" marR="36926" marT="36926" marB="3692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Yes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26" marR="36926" marT="36926" marB="36926"/>
                </a:tc>
                <a:extLst>
                  <a:ext uri="{0D108BD9-81ED-4DB2-BD59-A6C34878D82A}">
                    <a16:rowId xmlns:a16="http://schemas.microsoft.com/office/drawing/2014/main" val="292635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B4F3-15C6-4DE5-A6D0-3BE34206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 of life #7: </a:t>
            </a:r>
            <a:br>
              <a:rPr lang="en-US" dirty="0"/>
            </a:br>
            <a:r>
              <a:rPr lang="en-US" sz="4400" b="1" dirty="0"/>
              <a:t>Reproduction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15D76-C41A-4D0A-A322-2F0C3304D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2034283"/>
            <a:ext cx="8583561" cy="3824515"/>
          </a:xfrm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Species = </a:t>
            </a:r>
            <a:r>
              <a:rPr lang="en-US" altLang="en-US" sz="2800" dirty="0"/>
              <a:t>a group of organisms that can breed with one another and produce fertile offspring </a:t>
            </a:r>
          </a:p>
          <a:p>
            <a:pPr>
              <a:lnSpc>
                <a:spcPct val="90000"/>
              </a:lnSpc>
            </a:pPr>
            <a:r>
              <a:rPr lang="en-US" altLang="en-US" sz="2300" dirty="0"/>
              <a:t>What happens when two different species mate with each other?</a:t>
            </a:r>
          </a:p>
          <a:p>
            <a:pPr lvl="1">
              <a:lnSpc>
                <a:spcPct val="90000"/>
              </a:lnSpc>
            </a:pPr>
            <a:r>
              <a:rPr lang="en-US" altLang="en-US" sz="2300" dirty="0"/>
              <a:t>Hybrids =</a:t>
            </a:r>
            <a:r>
              <a:rPr lang="en-US" altLang="en-US" sz="2300" dirty="0">
                <a:solidFill>
                  <a:srgbClr val="FFFF66"/>
                </a:solidFill>
              </a:rPr>
              <a:t> </a:t>
            </a:r>
            <a:r>
              <a:rPr lang="en-US" altLang="en-US" sz="2300" dirty="0"/>
              <a:t>offspring of two different species which interbreed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5390E-1416-486A-8186-EA441D4BF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3912930"/>
            <a:ext cx="82391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4ACE-F018-4861-B1B7-88AF85BB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60" y="702156"/>
            <a:ext cx="8049345" cy="1013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Characteristic of life #8: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Groups of living things </a:t>
            </a:r>
            <a:r>
              <a:rPr lang="en-US" sz="4000" b="1" dirty="0">
                <a:solidFill>
                  <a:srgbClr val="FFFFFF"/>
                </a:solidFill>
              </a:rPr>
              <a:t>Evolve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56E2A-26F9-43F4-A270-60F3D411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32" y="2998839"/>
            <a:ext cx="4426067" cy="3677264"/>
          </a:xfrm>
        </p:spPr>
        <p:txBody>
          <a:bodyPr anchor="t"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200" dirty="0"/>
              <a:t>A </a:t>
            </a:r>
            <a:r>
              <a:rPr lang="en-US" sz="2200" b="1" i="1" dirty="0"/>
              <a:t>population</a:t>
            </a:r>
            <a:r>
              <a:rPr lang="en-US" sz="2200" dirty="0"/>
              <a:t> is a group of organisms of the same species that live in a particular area. </a:t>
            </a:r>
          </a:p>
          <a:p>
            <a:pPr marL="324000" lvl="1" indent="0"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altLang="en-US" sz="2600" b="1" i="1" dirty="0">
                <a:solidFill>
                  <a:schemeClr val="accent2"/>
                </a:solidFill>
              </a:rPr>
              <a:t>Adaptation</a:t>
            </a:r>
            <a:r>
              <a:rPr lang="en-US" altLang="en-US" sz="2600" dirty="0"/>
              <a:t> = any inherited characteristic that results from changes in a species over time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Example – giraffe necks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14342" name="Picture 6" descr="Image result for hagfish mouth">
            <a:extLst>
              <a:ext uri="{FF2B5EF4-FFF2-40B4-BE49-F238E27FC236}">
                <a16:creationId xmlns:a16="http://schemas.microsoft.com/office/drawing/2014/main" id="{25357EE5-B520-4D1C-B1C5-ED50C066C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r="-3" b="-3"/>
          <a:stretch/>
        </p:blipFill>
        <p:spPr bwMode="auto">
          <a:xfrm>
            <a:off x="4566599" y="3184316"/>
            <a:ext cx="2151668" cy="17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flying squirrel">
            <a:extLst>
              <a:ext uri="{FF2B5EF4-FFF2-40B4-BE49-F238E27FC236}">
                <a16:creationId xmlns:a16="http://schemas.microsoft.com/office/drawing/2014/main" id="{1A4693C7-0A4E-4AFC-AFC0-9CB70A6C3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5" r="21415" b="4"/>
          <a:stretch/>
        </p:blipFill>
        <p:spPr bwMode="auto">
          <a:xfrm>
            <a:off x="4566600" y="4967727"/>
            <a:ext cx="2151667" cy="17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giraffe">
            <a:extLst>
              <a:ext uri="{FF2B5EF4-FFF2-40B4-BE49-F238E27FC236}">
                <a16:creationId xmlns:a16="http://schemas.microsoft.com/office/drawing/2014/main" id="{F89ED3FC-B9D1-4633-8C05-35574410B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r="8560" b="1"/>
          <a:stretch/>
        </p:blipFill>
        <p:spPr bwMode="auto">
          <a:xfrm>
            <a:off x="6803858" y="3184316"/>
            <a:ext cx="2114017" cy="342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F48974-7F9D-4049-81B0-145041C57D69}"/>
              </a:ext>
            </a:extLst>
          </p:cNvPr>
          <p:cNvSpPr txBox="1"/>
          <p:nvPr/>
        </p:nvSpPr>
        <p:spPr>
          <a:xfrm>
            <a:off x="140531" y="1986116"/>
            <a:ext cx="88629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200000"/>
              <a:buFont typeface="Wingdings" panose="05000000000000000000" pitchFamily="2" charset="2"/>
              <a:buChar char="§"/>
            </a:pPr>
            <a:r>
              <a:rPr lang="en-US" sz="2600" b="1" i="1" dirty="0">
                <a:solidFill>
                  <a:schemeClr val="accent2"/>
                </a:solidFill>
              </a:rPr>
              <a:t>Evolution</a:t>
            </a:r>
            <a:r>
              <a:rPr lang="en-US" sz="2600" dirty="0"/>
              <a:t> is defined </a:t>
            </a:r>
            <a:r>
              <a:rPr lang="en-US" sz="2600" u="sng" dirty="0"/>
              <a:t>as </a:t>
            </a:r>
            <a:r>
              <a:rPr lang="en-US" sz="2600" b="1" u="sng" dirty="0"/>
              <a:t>change </a:t>
            </a:r>
            <a:r>
              <a:rPr lang="en-US" sz="2600" u="sng" dirty="0"/>
              <a:t>in a population of organisms over many generations. 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592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C9AC-47EB-4986-93FD-1743478B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dirty="0"/>
              <a:t>What is biology?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31551-28C2-4DB9-AA00-B067B3313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3600" dirty="0"/>
              <a:t>Biology is the study of life</a:t>
            </a:r>
          </a:p>
          <a:p>
            <a:pPr marL="1200150" lvl="1" indent="-304800"/>
            <a:r>
              <a:rPr lang="en-US" sz="2200" dirty="0"/>
              <a:t>Bio = life	;    ology = study of </a:t>
            </a:r>
          </a:p>
          <a:p>
            <a:pPr marL="304800" lvl="1" indent="-304800"/>
            <a:endParaRPr lang="en-US" dirty="0"/>
          </a:p>
          <a:p>
            <a:pPr marL="0" lvl="1" indent="0" algn="ctr">
              <a:buNone/>
            </a:pPr>
            <a:r>
              <a:rPr lang="en-US" sz="2800" i="1" dirty="0"/>
              <a:t>Biologists recognize that all living things share certain characteristics. They use these characteristics to classify things as living, nonliving, or once-living (dead).</a:t>
            </a:r>
          </a:p>
        </p:txBody>
      </p:sp>
    </p:spTree>
    <p:extLst>
      <p:ext uri="{BB962C8B-B14F-4D97-AF65-F5344CB8AC3E}">
        <p14:creationId xmlns:p14="http://schemas.microsoft.com/office/powerpoint/2010/main" val="953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2575-E054-486F-ACAE-B1740ECE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0FDA6-20AE-47FC-AFEE-48348171B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1_11_BearPhylogeny-L">
            <a:extLst>
              <a:ext uri="{FF2B5EF4-FFF2-40B4-BE49-F238E27FC236}">
                <a16:creationId xmlns:a16="http://schemas.microsoft.com/office/drawing/2014/main" id="{DD6DCFAC-BAA2-408C-96E4-27C8A2CCE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3050"/>
            <a:ext cx="8548687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7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0EDF-81B5-4171-8B63-45459130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 fontScale="90000"/>
          </a:bodyPr>
          <a:lstStyle/>
          <a:p>
            <a:r>
              <a:rPr lang="en-US" sz="2500" dirty="0"/>
              <a:t>Characteristic of life #9: 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Has  a genetic code (DNA)</a:t>
            </a:r>
            <a:endParaRPr lang="en-US" sz="4000" dirty="0"/>
          </a:p>
        </p:txBody>
      </p:sp>
      <p:pic>
        <p:nvPicPr>
          <p:cNvPr id="4" name="Picture 4" descr="chimpanzee-1">
            <a:extLst>
              <a:ext uri="{FF2B5EF4-FFF2-40B4-BE49-F238E27FC236}">
                <a16:creationId xmlns:a16="http://schemas.microsoft.com/office/drawing/2014/main" id="{CEAD755A-8984-46FA-966D-1B9051A9E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0" b="3"/>
          <a:stretch/>
        </p:blipFill>
        <p:spPr bwMode="auto">
          <a:xfrm>
            <a:off x="336549" y="1871133"/>
            <a:ext cx="2762250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CFA8-07C1-4D1B-B850-DA6AEE281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893" y="2180496"/>
            <a:ext cx="5355305" cy="3678303"/>
          </a:xfrm>
        </p:spPr>
        <p:txBody>
          <a:bodyPr anchor="t">
            <a:normAutofit/>
          </a:bodyPr>
          <a:lstStyle/>
          <a:p>
            <a:r>
              <a:rPr lang="en-US" altLang="en-US" sz="2600" dirty="0"/>
              <a:t>All organisms store the complex information they need to live, </a:t>
            </a:r>
            <a:r>
              <a:rPr lang="en-US" altLang="en-US" sz="2600" dirty="0">
                <a:solidFill>
                  <a:schemeClr val="accent2"/>
                </a:solidFill>
              </a:rPr>
              <a:t>grow,</a:t>
            </a:r>
            <a:r>
              <a:rPr lang="en-US" altLang="en-US" sz="2600" dirty="0"/>
              <a:t> and reproduce in a </a:t>
            </a:r>
            <a:r>
              <a:rPr lang="en-US" altLang="en-US" sz="2600" dirty="0">
                <a:solidFill>
                  <a:schemeClr val="accent2"/>
                </a:solidFill>
              </a:rPr>
              <a:t>genetic</a:t>
            </a:r>
            <a:r>
              <a:rPr lang="en-US" altLang="en-US" sz="2600" dirty="0"/>
              <a:t> code written in a molecule called </a:t>
            </a:r>
            <a:r>
              <a:rPr lang="en-US" altLang="en-US" sz="2600" dirty="0">
                <a:solidFill>
                  <a:schemeClr val="accent2"/>
                </a:solidFill>
              </a:rPr>
              <a:t>DNA.</a:t>
            </a:r>
          </a:p>
          <a:p>
            <a:pPr marL="0" indent="0">
              <a:buNone/>
            </a:pPr>
            <a:r>
              <a:rPr lang="en-US" altLang="en-US" sz="1500" dirty="0"/>
              <a:t> </a:t>
            </a:r>
          </a:p>
          <a:p>
            <a:pPr lvl="1"/>
            <a:r>
              <a:rPr lang="en-US" altLang="en-US" sz="2200" dirty="0">
                <a:solidFill>
                  <a:srgbClr val="FF0000"/>
                </a:solidFill>
              </a:rPr>
              <a:t>What percentage of human DNA is shared with chimpanzees???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 descr="Related image">
            <a:extLst>
              <a:ext uri="{FF2B5EF4-FFF2-40B4-BE49-F238E27FC236}">
                <a16:creationId xmlns:a16="http://schemas.microsoft.com/office/drawing/2014/main" id="{8ADFBD33-A38D-4DB7-B2E9-B1BF0C90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00" y="401964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0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CE CUB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63" y="5204005"/>
            <a:ext cx="2251881" cy="15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3500" b="1" dirty="0"/>
              <a:t>How do I </a:t>
            </a:r>
            <a:r>
              <a:rPr lang="en-US" sz="3500" b="1" dirty="0" smtClean="0"/>
              <a:t> tell</a:t>
            </a:r>
            <a:r>
              <a:rPr lang="en-US" sz="3500" b="1" dirty="0"/>
              <a:t>:  Living or not?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6471" y="2637919"/>
            <a:ext cx="2712354" cy="2934999"/>
          </a:xfrm>
        </p:spPr>
        <p:txBody>
          <a:bodyPr>
            <a:normAutofit/>
          </a:bodyPr>
          <a:lstStyle/>
          <a:p>
            <a:r>
              <a:rPr lang="en-US" sz="2200" dirty="0"/>
              <a:t>Must have </a:t>
            </a:r>
            <a:r>
              <a:rPr lang="en-US" sz="2200" b="1" i="1" dirty="0"/>
              <a:t>all 9 characteristics </a:t>
            </a:r>
            <a:r>
              <a:rPr lang="en-US" sz="2200" dirty="0"/>
              <a:t>of life currently!</a:t>
            </a:r>
          </a:p>
          <a:p>
            <a:r>
              <a:rPr lang="en-US" sz="2200" dirty="0"/>
              <a:t>No exceptions!!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436471" y="1943893"/>
            <a:ext cx="2712354" cy="576263"/>
          </a:xfrm>
        </p:spPr>
        <p:txBody>
          <a:bodyPr/>
          <a:lstStyle/>
          <a:p>
            <a:pPr algn="ctr"/>
            <a:r>
              <a:rPr lang="en-US" sz="3000" b="1" u="sng" dirty="0"/>
              <a:t>Living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3381092" y="1904477"/>
            <a:ext cx="2582982" cy="576263"/>
          </a:xfrm>
        </p:spPr>
        <p:txBody>
          <a:bodyPr/>
          <a:lstStyle/>
          <a:p>
            <a:pPr algn="ctr"/>
            <a:r>
              <a:rPr lang="en-US" sz="3000" b="1" u="sng" dirty="0"/>
              <a:t>Once-Living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6182437" y="1943894"/>
            <a:ext cx="2610278" cy="576263"/>
          </a:xfrm>
        </p:spPr>
        <p:txBody>
          <a:bodyPr/>
          <a:lstStyle/>
          <a:p>
            <a:pPr algn="ctr"/>
            <a:r>
              <a:rPr lang="en-US" sz="3000" b="1" u="sng" dirty="0" smtClean="0"/>
              <a:t>Nonliving</a:t>
            </a:r>
            <a:endParaRPr lang="en-US" sz="3000" b="1" u="sng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2"/>
          </p:nvPr>
        </p:nvSpPr>
        <p:spPr>
          <a:xfrm>
            <a:off x="3367187" y="2598502"/>
            <a:ext cx="2596887" cy="2934999"/>
          </a:xfrm>
        </p:spPr>
        <p:txBody>
          <a:bodyPr>
            <a:normAutofit/>
          </a:bodyPr>
          <a:lstStyle/>
          <a:p>
            <a:r>
              <a:rPr lang="en-US" sz="2200" dirty="0"/>
              <a:t>Does not currently have all 9 characteristics, but once did.</a:t>
            </a:r>
          </a:p>
          <a:p>
            <a:r>
              <a:rPr lang="en-US" sz="2200" dirty="0"/>
              <a:t>“Dead”</a:t>
            </a:r>
          </a:p>
          <a:p>
            <a:r>
              <a:rPr lang="en-US" sz="2200" dirty="0"/>
              <a:t>Usually still have DNA and cells.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half" idx="2"/>
          </p:nvPr>
        </p:nvSpPr>
        <p:spPr>
          <a:xfrm>
            <a:off x="6182436" y="2637919"/>
            <a:ext cx="2797791" cy="2934999"/>
          </a:xfrm>
        </p:spPr>
        <p:txBody>
          <a:bodyPr>
            <a:normAutofit/>
          </a:bodyPr>
          <a:lstStyle/>
          <a:p>
            <a:r>
              <a:rPr lang="en-US" sz="2200" dirty="0"/>
              <a:t>Does not have all 9 characteristics of life.</a:t>
            </a:r>
          </a:p>
          <a:p>
            <a:r>
              <a:rPr lang="en-US" sz="2200" dirty="0"/>
              <a:t>Never did in the past.</a:t>
            </a:r>
          </a:p>
          <a:p>
            <a:r>
              <a:rPr lang="en-US" sz="2200" dirty="0"/>
              <a:t>Never will in the future.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9458" y="5245385"/>
            <a:ext cx="1996839" cy="21062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5447" y="4781502"/>
            <a:ext cx="2394402" cy="2570138"/>
          </a:xfrm>
          <a:prstGeom prst="rect">
            <a:avLst/>
          </a:prstGeom>
        </p:spPr>
      </p:pic>
      <p:sp>
        <p:nvSpPr>
          <p:cNvPr id="3" name="SMARTInkShape-100"/>
          <p:cNvSpPr/>
          <p:nvPr>
            <p:custDataLst>
              <p:tags r:id="rId1"/>
            </p:custDataLst>
          </p:nvPr>
        </p:nvSpPr>
        <p:spPr>
          <a:xfrm>
            <a:off x="6313289" y="2557748"/>
            <a:ext cx="44637" cy="49570"/>
          </a:xfrm>
          <a:custGeom>
            <a:avLst/>
            <a:gdLst/>
            <a:ahLst/>
            <a:cxnLst/>
            <a:rect l="0" t="0" r="0" b="0"/>
            <a:pathLst>
              <a:path w="44637" h="49570">
                <a:moveTo>
                  <a:pt x="8930" y="14002"/>
                </a:moveTo>
                <a:lnTo>
                  <a:pt x="8930" y="14002"/>
                </a:lnTo>
                <a:lnTo>
                  <a:pt x="8930" y="9261"/>
                </a:lnTo>
                <a:lnTo>
                  <a:pt x="9922" y="7865"/>
                </a:lnTo>
                <a:lnTo>
                  <a:pt x="11575" y="6934"/>
                </a:lnTo>
                <a:lnTo>
                  <a:pt x="16618" y="5440"/>
                </a:lnTo>
                <a:lnTo>
                  <a:pt x="22232" y="441"/>
                </a:lnTo>
                <a:lnTo>
                  <a:pt x="23751" y="0"/>
                </a:lnTo>
                <a:lnTo>
                  <a:pt x="24764" y="699"/>
                </a:lnTo>
                <a:lnTo>
                  <a:pt x="25439" y="2157"/>
                </a:lnTo>
                <a:lnTo>
                  <a:pt x="26881" y="3129"/>
                </a:lnTo>
                <a:lnTo>
                  <a:pt x="33651" y="5489"/>
                </a:lnTo>
                <a:lnTo>
                  <a:pt x="39099" y="9557"/>
                </a:lnTo>
                <a:lnTo>
                  <a:pt x="42182" y="14672"/>
                </a:lnTo>
                <a:lnTo>
                  <a:pt x="44324" y="22836"/>
                </a:lnTo>
                <a:lnTo>
                  <a:pt x="44636" y="43880"/>
                </a:lnTo>
                <a:lnTo>
                  <a:pt x="43648" y="45827"/>
                </a:lnTo>
                <a:lnTo>
                  <a:pt x="41997" y="47125"/>
                </a:lnTo>
                <a:lnTo>
                  <a:pt x="37517" y="48567"/>
                </a:lnTo>
                <a:lnTo>
                  <a:pt x="28398" y="49569"/>
                </a:lnTo>
                <a:lnTo>
                  <a:pt x="17287" y="42633"/>
                </a:lnTo>
                <a:lnTo>
                  <a:pt x="14502" y="42019"/>
                </a:lnTo>
                <a:lnTo>
                  <a:pt x="12644" y="40617"/>
                </a:lnTo>
                <a:lnTo>
                  <a:pt x="10580" y="36414"/>
                </a:lnTo>
                <a:lnTo>
                  <a:pt x="8943" y="23075"/>
                </a:lnTo>
                <a:lnTo>
                  <a:pt x="16619" y="22944"/>
                </a:lnTo>
                <a:lnTo>
                  <a:pt x="17033" y="23932"/>
                </a:lnTo>
                <a:lnTo>
                  <a:pt x="17492" y="27676"/>
                </a:lnTo>
                <a:lnTo>
                  <a:pt x="18607" y="29071"/>
                </a:lnTo>
                <a:lnTo>
                  <a:pt x="22491" y="30621"/>
                </a:lnTo>
                <a:lnTo>
                  <a:pt x="23923" y="32027"/>
                </a:lnTo>
                <a:lnTo>
                  <a:pt x="26412" y="39441"/>
                </a:lnTo>
                <a:lnTo>
                  <a:pt x="25546" y="39891"/>
                </a:lnTo>
                <a:lnTo>
                  <a:pt x="4566" y="40790"/>
                </a:lnTo>
                <a:lnTo>
                  <a:pt x="3044" y="39798"/>
                </a:lnTo>
                <a:lnTo>
                  <a:pt x="2029" y="38145"/>
                </a:lnTo>
                <a:lnTo>
                  <a:pt x="0" y="318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28"/>
          <p:cNvGrpSpPr/>
          <p:nvPr/>
        </p:nvGrpSpPr>
        <p:grpSpPr>
          <a:xfrm>
            <a:off x="6482953" y="2502233"/>
            <a:ext cx="580318" cy="292760"/>
            <a:chOff x="6482953" y="2502233"/>
            <a:chExt cx="580318" cy="292760"/>
          </a:xfrm>
        </p:grpSpPr>
        <p:sp>
          <p:nvSpPr>
            <p:cNvPr id="4" name="SMARTInkShape-101"/>
            <p:cNvSpPr/>
            <p:nvPr>
              <p:custDataLst>
                <p:tags r:id="rId9"/>
              </p:custDataLst>
            </p:nvPr>
          </p:nvSpPr>
          <p:spPr>
            <a:xfrm>
              <a:off x="6920508" y="2502233"/>
              <a:ext cx="142763" cy="292760"/>
            </a:xfrm>
            <a:custGeom>
              <a:avLst/>
              <a:gdLst/>
              <a:ahLst/>
              <a:cxnLst/>
              <a:rect l="0" t="0" r="0" b="0"/>
              <a:pathLst>
                <a:path w="142763" h="292760">
                  <a:moveTo>
                    <a:pt x="0" y="42728"/>
                  </a:moveTo>
                  <a:lnTo>
                    <a:pt x="0" y="42728"/>
                  </a:lnTo>
                  <a:lnTo>
                    <a:pt x="0" y="72280"/>
                  </a:lnTo>
                  <a:lnTo>
                    <a:pt x="4741" y="86100"/>
                  </a:lnTo>
                  <a:lnTo>
                    <a:pt x="28679" y="115527"/>
                  </a:lnTo>
                  <a:lnTo>
                    <a:pt x="59957" y="134860"/>
                  </a:lnTo>
                  <a:lnTo>
                    <a:pt x="72776" y="139148"/>
                  </a:lnTo>
                  <a:lnTo>
                    <a:pt x="82858" y="140419"/>
                  </a:lnTo>
                  <a:lnTo>
                    <a:pt x="96870" y="136055"/>
                  </a:lnTo>
                  <a:lnTo>
                    <a:pt x="100298" y="133720"/>
                  </a:lnTo>
                  <a:lnTo>
                    <a:pt x="104108" y="128479"/>
                  </a:lnTo>
                  <a:lnTo>
                    <a:pt x="121217" y="98092"/>
                  </a:lnTo>
                  <a:lnTo>
                    <a:pt x="130818" y="58160"/>
                  </a:lnTo>
                  <a:lnTo>
                    <a:pt x="136409" y="18617"/>
                  </a:lnTo>
                  <a:lnTo>
                    <a:pt x="140001" y="11176"/>
                  </a:lnTo>
                  <a:lnTo>
                    <a:pt x="142497" y="0"/>
                  </a:lnTo>
                  <a:lnTo>
                    <a:pt x="142622" y="352"/>
                  </a:lnTo>
                  <a:lnTo>
                    <a:pt x="142762" y="3389"/>
                  </a:lnTo>
                  <a:lnTo>
                    <a:pt x="135176" y="31549"/>
                  </a:lnTo>
                  <a:lnTo>
                    <a:pt x="134106" y="70397"/>
                  </a:lnTo>
                  <a:lnTo>
                    <a:pt x="133976" y="110150"/>
                  </a:lnTo>
                  <a:lnTo>
                    <a:pt x="134944" y="150083"/>
                  </a:lnTo>
                  <a:lnTo>
                    <a:pt x="141014" y="189868"/>
                  </a:lnTo>
                  <a:lnTo>
                    <a:pt x="141638" y="229821"/>
                  </a:lnTo>
                  <a:lnTo>
                    <a:pt x="134304" y="273031"/>
                  </a:lnTo>
                  <a:lnTo>
                    <a:pt x="134051" y="280630"/>
                  </a:lnTo>
                  <a:lnTo>
                    <a:pt x="131347" y="285053"/>
                  </a:lnTo>
                  <a:lnTo>
                    <a:pt x="129236" y="287622"/>
                  </a:lnTo>
                  <a:lnTo>
                    <a:pt x="128821" y="289334"/>
                  </a:lnTo>
                  <a:lnTo>
                    <a:pt x="129538" y="290476"/>
                  </a:lnTo>
                  <a:lnTo>
                    <a:pt x="133945" y="292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2"/>
            <p:cNvSpPr/>
            <p:nvPr>
              <p:custDataLst>
                <p:tags r:id="rId10"/>
              </p:custDataLst>
            </p:nvPr>
          </p:nvSpPr>
          <p:spPr>
            <a:xfrm>
              <a:off x="6751377" y="2536063"/>
              <a:ext cx="133413" cy="142844"/>
            </a:xfrm>
            <a:custGeom>
              <a:avLst/>
              <a:gdLst/>
              <a:ahLst/>
              <a:cxnLst/>
              <a:rect l="0" t="0" r="0" b="0"/>
              <a:pathLst>
                <a:path w="133413" h="142844">
                  <a:moveTo>
                    <a:pt x="115553" y="8898"/>
                  </a:moveTo>
                  <a:lnTo>
                    <a:pt x="115553" y="8898"/>
                  </a:lnTo>
                  <a:lnTo>
                    <a:pt x="115553" y="4157"/>
                  </a:lnTo>
                  <a:lnTo>
                    <a:pt x="114561" y="2761"/>
                  </a:lnTo>
                  <a:lnTo>
                    <a:pt x="112906" y="1830"/>
                  </a:lnTo>
                  <a:lnTo>
                    <a:pt x="103124" y="336"/>
                  </a:lnTo>
                  <a:lnTo>
                    <a:pt x="85741" y="0"/>
                  </a:lnTo>
                  <a:lnTo>
                    <a:pt x="79814" y="2628"/>
                  </a:lnTo>
                  <a:lnTo>
                    <a:pt x="51309" y="20960"/>
                  </a:lnTo>
                  <a:lnTo>
                    <a:pt x="21203" y="64982"/>
                  </a:lnTo>
                  <a:lnTo>
                    <a:pt x="2166" y="104451"/>
                  </a:lnTo>
                  <a:lnTo>
                    <a:pt x="0" y="113762"/>
                  </a:lnTo>
                  <a:lnTo>
                    <a:pt x="4995" y="117681"/>
                  </a:lnTo>
                  <a:lnTo>
                    <a:pt x="9106" y="120115"/>
                  </a:lnTo>
                  <a:lnTo>
                    <a:pt x="12838" y="120746"/>
                  </a:lnTo>
                  <a:lnTo>
                    <a:pt x="16318" y="120174"/>
                  </a:lnTo>
                  <a:lnTo>
                    <a:pt x="25957" y="117275"/>
                  </a:lnTo>
                  <a:lnTo>
                    <a:pt x="29034" y="116868"/>
                  </a:lnTo>
                  <a:lnTo>
                    <a:pt x="47236" y="102949"/>
                  </a:lnTo>
                  <a:lnTo>
                    <a:pt x="58159" y="91776"/>
                  </a:lnTo>
                  <a:lnTo>
                    <a:pt x="73771" y="64999"/>
                  </a:lnTo>
                  <a:lnTo>
                    <a:pt x="78037" y="47459"/>
                  </a:lnTo>
                  <a:lnTo>
                    <a:pt x="80721" y="13042"/>
                  </a:lnTo>
                  <a:lnTo>
                    <a:pt x="88654" y="136"/>
                  </a:lnTo>
                  <a:lnTo>
                    <a:pt x="91408" y="43609"/>
                  </a:lnTo>
                  <a:lnTo>
                    <a:pt x="95831" y="64824"/>
                  </a:lnTo>
                  <a:lnTo>
                    <a:pt x="99788" y="87315"/>
                  </a:lnTo>
                  <a:lnTo>
                    <a:pt x="110963" y="123135"/>
                  </a:lnTo>
                  <a:lnTo>
                    <a:pt x="113485" y="126727"/>
                  </a:lnTo>
                  <a:lnTo>
                    <a:pt x="133412" y="1428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3"/>
            <p:cNvSpPr/>
            <p:nvPr>
              <p:custDataLst>
                <p:tags r:id="rId11"/>
              </p:custDataLst>
            </p:nvPr>
          </p:nvSpPr>
          <p:spPr>
            <a:xfrm>
              <a:off x="6482953" y="2527673"/>
              <a:ext cx="205384" cy="150707"/>
            </a:xfrm>
            <a:custGeom>
              <a:avLst/>
              <a:gdLst/>
              <a:ahLst/>
              <a:cxnLst/>
              <a:rect l="0" t="0" r="0" b="0"/>
              <a:pathLst>
                <a:path w="205384" h="150707">
                  <a:moveTo>
                    <a:pt x="0" y="8358"/>
                  </a:moveTo>
                  <a:lnTo>
                    <a:pt x="0" y="8358"/>
                  </a:lnTo>
                  <a:lnTo>
                    <a:pt x="0" y="48260"/>
                  </a:lnTo>
                  <a:lnTo>
                    <a:pt x="992" y="89015"/>
                  </a:lnTo>
                  <a:lnTo>
                    <a:pt x="8766" y="133095"/>
                  </a:lnTo>
                  <a:lnTo>
                    <a:pt x="8897" y="145225"/>
                  </a:lnTo>
                  <a:lnTo>
                    <a:pt x="7916" y="147228"/>
                  </a:lnTo>
                  <a:lnTo>
                    <a:pt x="6270" y="148563"/>
                  </a:lnTo>
                  <a:lnTo>
                    <a:pt x="1238" y="150706"/>
                  </a:lnTo>
                  <a:lnTo>
                    <a:pt x="826" y="149890"/>
                  </a:lnTo>
                  <a:lnTo>
                    <a:pt x="10" y="111936"/>
                  </a:lnTo>
                  <a:lnTo>
                    <a:pt x="1" y="69311"/>
                  </a:lnTo>
                  <a:lnTo>
                    <a:pt x="4741" y="48357"/>
                  </a:lnTo>
                  <a:lnTo>
                    <a:pt x="18091" y="20105"/>
                  </a:lnTo>
                  <a:lnTo>
                    <a:pt x="29811" y="5938"/>
                  </a:lnTo>
                  <a:lnTo>
                    <a:pt x="38385" y="2322"/>
                  </a:lnTo>
                  <a:lnTo>
                    <a:pt x="55318" y="0"/>
                  </a:lnTo>
                  <a:lnTo>
                    <a:pt x="61958" y="2328"/>
                  </a:lnTo>
                  <a:lnTo>
                    <a:pt x="74306" y="11907"/>
                  </a:lnTo>
                  <a:lnTo>
                    <a:pt x="92263" y="41673"/>
                  </a:lnTo>
                  <a:lnTo>
                    <a:pt x="97048" y="71163"/>
                  </a:lnTo>
                  <a:lnTo>
                    <a:pt x="100640" y="97126"/>
                  </a:lnTo>
                  <a:lnTo>
                    <a:pt x="106298" y="120222"/>
                  </a:lnTo>
                  <a:lnTo>
                    <a:pt x="107146" y="141766"/>
                  </a:lnTo>
                  <a:lnTo>
                    <a:pt x="107156" y="103080"/>
                  </a:lnTo>
                  <a:lnTo>
                    <a:pt x="107156" y="59767"/>
                  </a:lnTo>
                  <a:lnTo>
                    <a:pt x="108149" y="44105"/>
                  </a:lnTo>
                  <a:lnTo>
                    <a:pt x="114285" y="25124"/>
                  </a:lnTo>
                  <a:lnTo>
                    <a:pt x="128147" y="6022"/>
                  </a:lnTo>
                  <a:lnTo>
                    <a:pt x="134014" y="2359"/>
                  </a:lnTo>
                  <a:lnTo>
                    <a:pt x="140921" y="731"/>
                  </a:lnTo>
                  <a:lnTo>
                    <a:pt x="150606" y="7"/>
                  </a:lnTo>
                  <a:lnTo>
                    <a:pt x="158879" y="2331"/>
                  </a:lnTo>
                  <a:lnTo>
                    <a:pt x="172275" y="11908"/>
                  </a:lnTo>
                  <a:lnTo>
                    <a:pt x="190468" y="41673"/>
                  </a:lnTo>
                  <a:lnTo>
                    <a:pt x="200668" y="81610"/>
                  </a:lnTo>
                  <a:lnTo>
                    <a:pt x="205260" y="118228"/>
                  </a:lnTo>
                  <a:lnTo>
                    <a:pt x="205383" y="1333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9"/>
          <p:cNvGrpSpPr/>
          <p:nvPr/>
        </p:nvGrpSpPr>
        <p:grpSpPr>
          <a:xfrm>
            <a:off x="7304594" y="2482453"/>
            <a:ext cx="642696" cy="241103"/>
            <a:chOff x="7304594" y="2482453"/>
            <a:chExt cx="642696" cy="241103"/>
          </a:xfrm>
        </p:grpSpPr>
        <p:sp>
          <p:nvSpPr>
            <p:cNvPr id="16" name="SMARTInkShape-104"/>
            <p:cNvSpPr/>
            <p:nvPr>
              <p:custDataLst>
                <p:tags r:id="rId5"/>
              </p:custDataLst>
            </p:nvPr>
          </p:nvSpPr>
          <p:spPr>
            <a:xfrm>
              <a:off x="7706320" y="2553891"/>
              <a:ext cx="107158" cy="169201"/>
            </a:xfrm>
            <a:custGeom>
              <a:avLst/>
              <a:gdLst/>
              <a:ahLst/>
              <a:cxnLst/>
              <a:rect l="0" t="0" r="0" b="0"/>
              <a:pathLst>
                <a:path w="107158" h="169201">
                  <a:moveTo>
                    <a:pt x="0" y="8929"/>
                  </a:moveTo>
                  <a:lnTo>
                    <a:pt x="0" y="8929"/>
                  </a:lnTo>
                  <a:lnTo>
                    <a:pt x="993" y="46866"/>
                  </a:lnTo>
                  <a:lnTo>
                    <a:pt x="15231" y="90406"/>
                  </a:lnTo>
                  <a:lnTo>
                    <a:pt x="29812" y="129350"/>
                  </a:lnTo>
                  <a:lnTo>
                    <a:pt x="41681" y="152477"/>
                  </a:lnTo>
                  <a:lnTo>
                    <a:pt x="60745" y="168100"/>
                  </a:lnTo>
                  <a:lnTo>
                    <a:pt x="66726" y="169200"/>
                  </a:lnTo>
                  <a:lnTo>
                    <a:pt x="68297" y="168363"/>
                  </a:lnTo>
                  <a:lnTo>
                    <a:pt x="69343" y="166812"/>
                  </a:lnTo>
                  <a:lnTo>
                    <a:pt x="70818" y="159889"/>
                  </a:lnTo>
                  <a:lnTo>
                    <a:pt x="72154" y="153413"/>
                  </a:lnTo>
                  <a:lnTo>
                    <a:pt x="77492" y="137619"/>
                  </a:lnTo>
                  <a:lnTo>
                    <a:pt x="84729" y="97534"/>
                  </a:lnTo>
                  <a:lnTo>
                    <a:pt x="95763" y="53486"/>
                  </a:lnTo>
                  <a:lnTo>
                    <a:pt x="100142" y="29408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5"/>
            <p:cNvSpPr/>
            <p:nvPr>
              <p:custDataLst>
                <p:tags r:id="rId6"/>
              </p:custDataLst>
            </p:nvPr>
          </p:nvSpPr>
          <p:spPr>
            <a:xfrm>
              <a:off x="7304594" y="2482453"/>
              <a:ext cx="160626" cy="232173"/>
            </a:xfrm>
            <a:custGeom>
              <a:avLst/>
              <a:gdLst/>
              <a:ahLst/>
              <a:cxnLst/>
              <a:rect l="0" t="0" r="0" b="0"/>
              <a:pathLst>
                <a:path w="160626" h="232173">
                  <a:moveTo>
                    <a:pt x="8820" y="0"/>
                  </a:moveTo>
                  <a:lnTo>
                    <a:pt x="8820" y="0"/>
                  </a:lnTo>
                  <a:lnTo>
                    <a:pt x="8820" y="4741"/>
                  </a:lnTo>
                  <a:lnTo>
                    <a:pt x="717" y="34002"/>
                  </a:lnTo>
                  <a:lnTo>
                    <a:pt x="0" y="72388"/>
                  </a:lnTo>
                  <a:lnTo>
                    <a:pt x="6049" y="108336"/>
                  </a:lnTo>
                  <a:lnTo>
                    <a:pt x="8273" y="149980"/>
                  </a:lnTo>
                  <a:lnTo>
                    <a:pt x="11304" y="175407"/>
                  </a:lnTo>
                  <a:lnTo>
                    <a:pt x="16901" y="206948"/>
                  </a:lnTo>
                  <a:lnTo>
                    <a:pt x="17740" y="231598"/>
                  </a:lnTo>
                  <a:lnTo>
                    <a:pt x="17747" y="227261"/>
                  </a:lnTo>
                  <a:lnTo>
                    <a:pt x="20394" y="222383"/>
                  </a:lnTo>
                  <a:lnTo>
                    <a:pt x="22489" y="219693"/>
                  </a:lnTo>
                  <a:lnTo>
                    <a:pt x="31052" y="177498"/>
                  </a:lnTo>
                  <a:lnTo>
                    <a:pt x="44723" y="136447"/>
                  </a:lnTo>
                  <a:lnTo>
                    <a:pt x="56481" y="110627"/>
                  </a:lnTo>
                  <a:lnTo>
                    <a:pt x="65060" y="101092"/>
                  </a:lnTo>
                  <a:lnTo>
                    <a:pt x="86736" y="86886"/>
                  </a:lnTo>
                  <a:lnTo>
                    <a:pt x="99486" y="82299"/>
                  </a:lnTo>
                  <a:lnTo>
                    <a:pt x="108978" y="83872"/>
                  </a:lnTo>
                  <a:lnTo>
                    <a:pt x="122832" y="90335"/>
                  </a:lnTo>
                  <a:lnTo>
                    <a:pt x="129937" y="96704"/>
                  </a:lnTo>
                  <a:lnTo>
                    <a:pt x="136402" y="106149"/>
                  </a:lnTo>
                  <a:lnTo>
                    <a:pt x="146947" y="147760"/>
                  </a:lnTo>
                  <a:lnTo>
                    <a:pt x="151278" y="192141"/>
                  </a:lnTo>
                  <a:lnTo>
                    <a:pt x="151659" y="219597"/>
                  </a:lnTo>
                  <a:lnTo>
                    <a:pt x="154324" y="224268"/>
                  </a:lnTo>
                  <a:lnTo>
                    <a:pt x="160625" y="232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6"/>
            <p:cNvSpPr/>
            <p:nvPr>
              <p:custDataLst>
                <p:tags r:id="rId7"/>
              </p:custDataLst>
            </p:nvPr>
          </p:nvSpPr>
          <p:spPr>
            <a:xfrm>
              <a:off x="7511666" y="2562929"/>
              <a:ext cx="132148" cy="142767"/>
            </a:xfrm>
            <a:custGeom>
              <a:avLst/>
              <a:gdLst/>
              <a:ahLst/>
              <a:cxnLst/>
              <a:rect l="0" t="0" r="0" b="0"/>
              <a:pathLst>
                <a:path w="132148" h="142767">
                  <a:moveTo>
                    <a:pt x="123217" y="8821"/>
                  </a:moveTo>
                  <a:lnTo>
                    <a:pt x="123217" y="8821"/>
                  </a:lnTo>
                  <a:lnTo>
                    <a:pt x="118476" y="8821"/>
                  </a:lnTo>
                  <a:lnTo>
                    <a:pt x="113503" y="6175"/>
                  </a:lnTo>
                  <a:lnTo>
                    <a:pt x="107986" y="2684"/>
                  </a:lnTo>
                  <a:lnTo>
                    <a:pt x="96360" y="443"/>
                  </a:lnTo>
                  <a:lnTo>
                    <a:pt x="79767" y="0"/>
                  </a:lnTo>
                  <a:lnTo>
                    <a:pt x="63158" y="4664"/>
                  </a:lnTo>
                  <a:lnTo>
                    <a:pt x="50410" y="12330"/>
                  </a:lnTo>
                  <a:lnTo>
                    <a:pt x="31077" y="30938"/>
                  </a:lnTo>
                  <a:lnTo>
                    <a:pt x="16675" y="56368"/>
                  </a:lnTo>
                  <a:lnTo>
                    <a:pt x="0" y="98978"/>
                  </a:lnTo>
                  <a:lnTo>
                    <a:pt x="1647" y="108753"/>
                  </a:lnTo>
                  <a:lnTo>
                    <a:pt x="3475" y="114137"/>
                  </a:lnTo>
                  <a:lnTo>
                    <a:pt x="5686" y="117727"/>
                  </a:lnTo>
                  <a:lnTo>
                    <a:pt x="8153" y="120120"/>
                  </a:lnTo>
                  <a:lnTo>
                    <a:pt x="13538" y="122780"/>
                  </a:lnTo>
                  <a:lnTo>
                    <a:pt x="32767" y="124627"/>
                  </a:lnTo>
                  <a:lnTo>
                    <a:pt x="41014" y="122137"/>
                  </a:lnTo>
                  <a:lnTo>
                    <a:pt x="48979" y="118715"/>
                  </a:lnTo>
                  <a:lnTo>
                    <a:pt x="59134" y="117194"/>
                  </a:lnTo>
                  <a:lnTo>
                    <a:pt x="63627" y="114804"/>
                  </a:lnTo>
                  <a:lnTo>
                    <a:pt x="71266" y="106857"/>
                  </a:lnTo>
                  <a:lnTo>
                    <a:pt x="90357" y="74027"/>
                  </a:lnTo>
                  <a:lnTo>
                    <a:pt x="95629" y="40081"/>
                  </a:lnTo>
                  <a:lnTo>
                    <a:pt x="96426" y="8906"/>
                  </a:lnTo>
                  <a:lnTo>
                    <a:pt x="96428" y="47857"/>
                  </a:lnTo>
                  <a:lnTo>
                    <a:pt x="97420" y="79921"/>
                  </a:lnTo>
                  <a:lnTo>
                    <a:pt x="107452" y="122067"/>
                  </a:lnTo>
                  <a:lnTo>
                    <a:pt x="117677" y="136252"/>
                  </a:lnTo>
                  <a:lnTo>
                    <a:pt x="123401" y="139871"/>
                  </a:lnTo>
                  <a:lnTo>
                    <a:pt x="132147" y="1427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7"/>
            <p:cNvSpPr/>
            <p:nvPr>
              <p:custDataLst>
                <p:tags r:id="rId8"/>
              </p:custDataLst>
            </p:nvPr>
          </p:nvSpPr>
          <p:spPr>
            <a:xfrm>
              <a:off x="7858125" y="2563377"/>
              <a:ext cx="89165" cy="160179"/>
            </a:xfrm>
            <a:custGeom>
              <a:avLst/>
              <a:gdLst/>
              <a:ahLst/>
              <a:cxnLst/>
              <a:rect l="0" t="0" r="0" b="0"/>
              <a:pathLst>
                <a:path w="89165" h="160179">
                  <a:moveTo>
                    <a:pt x="0" y="70881"/>
                  </a:moveTo>
                  <a:lnTo>
                    <a:pt x="0" y="70881"/>
                  </a:lnTo>
                  <a:lnTo>
                    <a:pt x="4741" y="70881"/>
                  </a:lnTo>
                  <a:lnTo>
                    <a:pt x="6137" y="71873"/>
                  </a:lnTo>
                  <a:lnTo>
                    <a:pt x="7068" y="73527"/>
                  </a:lnTo>
                  <a:lnTo>
                    <a:pt x="7689" y="75621"/>
                  </a:lnTo>
                  <a:lnTo>
                    <a:pt x="9095" y="77018"/>
                  </a:lnTo>
                  <a:lnTo>
                    <a:pt x="13302" y="78569"/>
                  </a:lnTo>
                  <a:lnTo>
                    <a:pt x="29888" y="79702"/>
                  </a:lnTo>
                  <a:lnTo>
                    <a:pt x="43472" y="75038"/>
                  </a:lnTo>
                  <a:lnTo>
                    <a:pt x="59703" y="65565"/>
                  </a:lnTo>
                  <a:lnTo>
                    <a:pt x="69859" y="63557"/>
                  </a:lnTo>
                  <a:lnTo>
                    <a:pt x="73362" y="61038"/>
                  </a:lnTo>
                  <a:lnTo>
                    <a:pt x="75696" y="57373"/>
                  </a:lnTo>
                  <a:lnTo>
                    <a:pt x="79284" y="49002"/>
                  </a:lnTo>
                  <a:lnTo>
                    <a:pt x="85889" y="37719"/>
                  </a:lnTo>
                  <a:lnTo>
                    <a:pt x="89164" y="5787"/>
                  </a:lnTo>
                  <a:lnTo>
                    <a:pt x="88216" y="3672"/>
                  </a:lnTo>
                  <a:lnTo>
                    <a:pt x="86592" y="2263"/>
                  </a:lnTo>
                  <a:lnTo>
                    <a:pt x="81597" y="0"/>
                  </a:lnTo>
                  <a:lnTo>
                    <a:pt x="75991" y="4349"/>
                  </a:lnTo>
                  <a:lnTo>
                    <a:pt x="50336" y="31490"/>
                  </a:lnTo>
                  <a:lnTo>
                    <a:pt x="33099" y="71573"/>
                  </a:lnTo>
                  <a:lnTo>
                    <a:pt x="27620" y="112974"/>
                  </a:lnTo>
                  <a:lnTo>
                    <a:pt x="26953" y="134097"/>
                  </a:lnTo>
                  <a:lnTo>
                    <a:pt x="32154" y="143956"/>
                  </a:lnTo>
                  <a:lnTo>
                    <a:pt x="40087" y="152968"/>
                  </a:lnTo>
                  <a:lnTo>
                    <a:pt x="46921" y="156973"/>
                  </a:lnTo>
                  <a:lnTo>
                    <a:pt x="71438" y="1601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30"/>
          <p:cNvGrpSpPr/>
          <p:nvPr/>
        </p:nvGrpSpPr>
        <p:grpSpPr>
          <a:xfrm>
            <a:off x="8197453" y="2491383"/>
            <a:ext cx="758856" cy="214264"/>
            <a:chOff x="8197453" y="2491383"/>
            <a:chExt cx="758856" cy="214264"/>
          </a:xfrm>
        </p:grpSpPr>
        <p:sp>
          <p:nvSpPr>
            <p:cNvPr id="21" name="SMARTInkShape-108"/>
            <p:cNvSpPr/>
            <p:nvPr>
              <p:custDataLst>
                <p:tags r:id="rId2"/>
              </p:custDataLst>
            </p:nvPr>
          </p:nvSpPr>
          <p:spPr>
            <a:xfrm>
              <a:off x="8492244" y="2518891"/>
              <a:ext cx="464065" cy="159846"/>
            </a:xfrm>
            <a:custGeom>
              <a:avLst/>
              <a:gdLst/>
              <a:ahLst/>
              <a:cxnLst/>
              <a:rect l="0" t="0" r="0" b="0"/>
              <a:pathLst>
                <a:path w="464065" h="159846">
                  <a:moveTo>
                    <a:pt x="8819" y="8211"/>
                  </a:moveTo>
                  <a:lnTo>
                    <a:pt x="8819" y="8211"/>
                  </a:lnTo>
                  <a:lnTo>
                    <a:pt x="9811" y="49105"/>
                  </a:lnTo>
                  <a:lnTo>
                    <a:pt x="16507" y="89259"/>
                  </a:lnTo>
                  <a:lnTo>
                    <a:pt x="16511" y="117302"/>
                  </a:lnTo>
                  <a:lnTo>
                    <a:pt x="9177" y="153499"/>
                  </a:lnTo>
                  <a:lnTo>
                    <a:pt x="8065" y="155671"/>
                  </a:lnTo>
                  <a:lnTo>
                    <a:pt x="6332" y="157119"/>
                  </a:lnTo>
                  <a:lnTo>
                    <a:pt x="266" y="159845"/>
                  </a:lnTo>
                  <a:lnTo>
                    <a:pt x="0" y="155224"/>
                  </a:lnTo>
                  <a:lnTo>
                    <a:pt x="2584" y="150279"/>
                  </a:lnTo>
                  <a:lnTo>
                    <a:pt x="4662" y="147571"/>
                  </a:lnTo>
                  <a:lnTo>
                    <a:pt x="13193" y="110085"/>
                  </a:lnTo>
                  <a:lnTo>
                    <a:pt x="19795" y="70023"/>
                  </a:lnTo>
                  <a:lnTo>
                    <a:pt x="27755" y="34099"/>
                  </a:lnTo>
                  <a:lnTo>
                    <a:pt x="35756" y="25339"/>
                  </a:lnTo>
                  <a:lnTo>
                    <a:pt x="43280" y="20784"/>
                  </a:lnTo>
                  <a:lnTo>
                    <a:pt x="53095" y="18220"/>
                  </a:lnTo>
                  <a:lnTo>
                    <a:pt x="56195" y="17860"/>
                  </a:lnTo>
                  <a:lnTo>
                    <a:pt x="70040" y="22094"/>
                  </a:lnTo>
                  <a:lnTo>
                    <a:pt x="81970" y="29632"/>
                  </a:lnTo>
                  <a:lnTo>
                    <a:pt x="103994" y="74242"/>
                  </a:lnTo>
                  <a:lnTo>
                    <a:pt x="121922" y="117477"/>
                  </a:lnTo>
                  <a:lnTo>
                    <a:pt x="133312" y="148765"/>
                  </a:lnTo>
                  <a:lnTo>
                    <a:pt x="133788" y="158570"/>
                  </a:lnTo>
                  <a:lnTo>
                    <a:pt x="133833" y="120781"/>
                  </a:lnTo>
                  <a:lnTo>
                    <a:pt x="136479" y="96466"/>
                  </a:lnTo>
                  <a:lnTo>
                    <a:pt x="142928" y="58859"/>
                  </a:lnTo>
                  <a:lnTo>
                    <a:pt x="150343" y="26235"/>
                  </a:lnTo>
                  <a:lnTo>
                    <a:pt x="152778" y="22211"/>
                  </a:lnTo>
                  <a:lnTo>
                    <a:pt x="160774" y="15095"/>
                  </a:lnTo>
                  <a:lnTo>
                    <a:pt x="168297" y="11270"/>
                  </a:lnTo>
                  <a:lnTo>
                    <a:pt x="171692" y="10250"/>
                  </a:lnTo>
                  <a:lnTo>
                    <a:pt x="174948" y="10562"/>
                  </a:lnTo>
                  <a:lnTo>
                    <a:pt x="181211" y="13555"/>
                  </a:lnTo>
                  <a:lnTo>
                    <a:pt x="190315" y="20819"/>
                  </a:lnTo>
                  <a:lnTo>
                    <a:pt x="193664" y="26382"/>
                  </a:lnTo>
                  <a:lnTo>
                    <a:pt x="208614" y="67041"/>
                  </a:lnTo>
                  <a:lnTo>
                    <a:pt x="218451" y="111087"/>
                  </a:lnTo>
                  <a:lnTo>
                    <a:pt x="223198" y="128816"/>
                  </a:lnTo>
                  <a:lnTo>
                    <a:pt x="235439" y="144943"/>
                  </a:lnTo>
                  <a:lnTo>
                    <a:pt x="243815" y="148356"/>
                  </a:lnTo>
                  <a:lnTo>
                    <a:pt x="248826" y="149266"/>
                  </a:lnTo>
                  <a:lnTo>
                    <a:pt x="259687" y="147631"/>
                  </a:lnTo>
                  <a:lnTo>
                    <a:pt x="282827" y="138497"/>
                  </a:lnTo>
                  <a:lnTo>
                    <a:pt x="324344" y="103072"/>
                  </a:lnTo>
                  <a:lnTo>
                    <a:pt x="354101" y="68903"/>
                  </a:lnTo>
                  <a:lnTo>
                    <a:pt x="369791" y="35633"/>
                  </a:lnTo>
                  <a:lnTo>
                    <a:pt x="372649" y="21721"/>
                  </a:lnTo>
                  <a:lnTo>
                    <a:pt x="371273" y="11570"/>
                  </a:lnTo>
                  <a:lnTo>
                    <a:pt x="367046" y="1708"/>
                  </a:lnTo>
                  <a:lnTo>
                    <a:pt x="361177" y="359"/>
                  </a:lnTo>
                  <a:lnTo>
                    <a:pt x="356833" y="0"/>
                  </a:lnTo>
                  <a:lnTo>
                    <a:pt x="352946" y="1745"/>
                  </a:lnTo>
                  <a:lnTo>
                    <a:pt x="314953" y="41281"/>
                  </a:lnTo>
                  <a:lnTo>
                    <a:pt x="302152" y="63650"/>
                  </a:lnTo>
                  <a:lnTo>
                    <a:pt x="295567" y="94323"/>
                  </a:lnTo>
                  <a:lnTo>
                    <a:pt x="295234" y="98361"/>
                  </a:lnTo>
                  <a:lnTo>
                    <a:pt x="299506" y="113525"/>
                  </a:lnTo>
                  <a:lnTo>
                    <a:pt x="307016" y="122155"/>
                  </a:lnTo>
                  <a:lnTo>
                    <a:pt x="328005" y="135780"/>
                  </a:lnTo>
                  <a:lnTo>
                    <a:pt x="357397" y="140896"/>
                  </a:lnTo>
                  <a:lnTo>
                    <a:pt x="401675" y="142045"/>
                  </a:lnTo>
                  <a:lnTo>
                    <a:pt x="443551" y="142149"/>
                  </a:lnTo>
                  <a:lnTo>
                    <a:pt x="464064" y="142156"/>
                  </a:lnTo>
                  <a:lnTo>
                    <a:pt x="455303" y="142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9"/>
            <p:cNvSpPr/>
            <p:nvPr>
              <p:custDataLst>
                <p:tags r:id="rId3"/>
              </p:custDataLst>
            </p:nvPr>
          </p:nvSpPr>
          <p:spPr>
            <a:xfrm>
              <a:off x="8305134" y="2544961"/>
              <a:ext cx="133220" cy="142707"/>
            </a:xfrm>
            <a:custGeom>
              <a:avLst/>
              <a:gdLst/>
              <a:ahLst/>
              <a:cxnLst/>
              <a:rect l="0" t="0" r="0" b="0"/>
              <a:pathLst>
                <a:path w="133220" h="142707">
                  <a:moveTo>
                    <a:pt x="70913" y="0"/>
                  </a:moveTo>
                  <a:lnTo>
                    <a:pt x="70913" y="0"/>
                  </a:lnTo>
                  <a:lnTo>
                    <a:pt x="63223" y="0"/>
                  </a:lnTo>
                  <a:lnTo>
                    <a:pt x="54107" y="13266"/>
                  </a:lnTo>
                  <a:lnTo>
                    <a:pt x="36872" y="29115"/>
                  </a:lnTo>
                  <a:lnTo>
                    <a:pt x="17482" y="69780"/>
                  </a:lnTo>
                  <a:lnTo>
                    <a:pt x="2134" y="107010"/>
                  </a:lnTo>
                  <a:lnTo>
                    <a:pt x="0" y="126200"/>
                  </a:lnTo>
                  <a:lnTo>
                    <a:pt x="2355" y="133148"/>
                  </a:lnTo>
                  <a:lnTo>
                    <a:pt x="4371" y="136391"/>
                  </a:lnTo>
                  <a:lnTo>
                    <a:pt x="6708" y="138552"/>
                  </a:lnTo>
                  <a:lnTo>
                    <a:pt x="11951" y="140954"/>
                  </a:lnTo>
                  <a:lnTo>
                    <a:pt x="41720" y="142706"/>
                  </a:lnTo>
                  <a:lnTo>
                    <a:pt x="65073" y="135713"/>
                  </a:lnTo>
                  <a:lnTo>
                    <a:pt x="100689" y="117964"/>
                  </a:lnTo>
                  <a:lnTo>
                    <a:pt x="117549" y="102972"/>
                  </a:lnTo>
                  <a:lnTo>
                    <a:pt x="125705" y="91737"/>
                  </a:lnTo>
                  <a:lnTo>
                    <a:pt x="129991" y="80128"/>
                  </a:lnTo>
                  <a:lnTo>
                    <a:pt x="133219" y="38681"/>
                  </a:lnTo>
                  <a:lnTo>
                    <a:pt x="124491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10"/>
            <p:cNvSpPr/>
            <p:nvPr>
              <p:custDataLst>
                <p:tags r:id="rId4"/>
              </p:custDataLst>
            </p:nvPr>
          </p:nvSpPr>
          <p:spPr>
            <a:xfrm>
              <a:off x="8197453" y="2491383"/>
              <a:ext cx="107157" cy="214264"/>
            </a:xfrm>
            <a:custGeom>
              <a:avLst/>
              <a:gdLst/>
              <a:ahLst/>
              <a:cxnLst/>
              <a:rect l="0" t="0" r="0" b="0"/>
              <a:pathLst>
                <a:path w="107157" h="214264">
                  <a:moveTo>
                    <a:pt x="107156" y="0"/>
                  </a:moveTo>
                  <a:lnTo>
                    <a:pt x="107156" y="0"/>
                  </a:lnTo>
                  <a:lnTo>
                    <a:pt x="86165" y="0"/>
                  </a:lnTo>
                  <a:lnTo>
                    <a:pt x="80298" y="2646"/>
                  </a:lnTo>
                  <a:lnTo>
                    <a:pt x="38130" y="26857"/>
                  </a:lnTo>
                  <a:lnTo>
                    <a:pt x="30838" y="33765"/>
                  </a:lnTo>
                  <a:lnTo>
                    <a:pt x="22145" y="47817"/>
                  </a:lnTo>
                  <a:lnTo>
                    <a:pt x="19129" y="59698"/>
                  </a:lnTo>
                  <a:lnTo>
                    <a:pt x="18027" y="86734"/>
                  </a:lnTo>
                  <a:lnTo>
                    <a:pt x="25021" y="110214"/>
                  </a:lnTo>
                  <a:lnTo>
                    <a:pt x="30303" y="122075"/>
                  </a:lnTo>
                  <a:lnTo>
                    <a:pt x="38603" y="131315"/>
                  </a:lnTo>
                  <a:lnTo>
                    <a:pt x="47915" y="139722"/>
                  </a:lnTo>
                  <a:lnTo>
                    <a:pt x="76329" y="176334"/>
                  </a:lnTo>
                  <a:lnTo>
                    <a:pt x="79836" y="198152"/>
                  </a:lnTo>
                  <a:lnTo>
                    <a:pt x="77485" y="204815"/>
                  </a:lnTo>
                  <a:lnTo>
                    <a:pt x="75468" y="207981"/>
                  </a:lnTo>
                  <a:lnTo>
                    <a:pt x="73133" y="210091"/>
                  </a:lnTo>
                  <a:lnTo>
                    <a:pt x="67892" y="212436"/>
                  </a:lnTo>
                  <a:lnTo>
                    <a:pt x="28355" y="214263"/>
                  </a:lnTo>
                  <a:lnTo>
                    <a:pt x="19879" y="211645"/>
                  </a:lnTo>
                  <a:lnTo>
                    <a:pt x="12804" y="208166"/>
                  </a:lnTo>
                  <a:lnTo>
                    <a:pt x="0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4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E760-4AA1-497B-A7FE-0AD5A0A8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dirty="0"/>
              <a:t>What is an organism?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3265-F560-4AF5-B3FD-905D18E0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7627"/>
            <a:ext cx="7989752" cy="3961172"/>
          </a:xfrm>
        </p:spPr>
        <p:txBody>
          <a:bodyPr anchor="t">
            <a:normAutofit/>
          </a:bodyPr>
          <a:lstStyle/>
          <a:p>
            <a:r>
              <a:rPr lang="en-US" altLang="en-US" sz="3000" dirty="0">
                <a:solidFill>
                  <a:schemeClr val="accent2"/>
                </a:solidFill>
              </a:rPr>
              <a:t>Organism= </a:t>
            </a:r>
            <a:r>
              <a:rPr lang="en-US" altLang="en-US" sz="3000" dirty="0"/>
              <a:t>anything that has or once had all of the characteristics which define life 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4" name="Picture 4" descr="life">
            <a:extLst>
              <a:ext uri="{FF2B5EF4-FFF2-40B4-BE49-F238E27FC236}">
                <a16:creationId xmlns:a16="http://schemas.microsoft.com/office/drawing/2014/main" id="{2BF0ED05-12AF-4D63-A9EE-31C82795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02" y="2896826"/>
            <a:ext cx="6746370" cy="396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5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B343-54FA-4C67-8C2C-3EDF032F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976540"/>
            <a:ext cx="8272212" cy="763867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 of life #1:</a:t>
            </a:r>
            <a:br>
              <a:rPr lang="en-US" dirty="0"/>
            </a:br>
            <a:r>
              <a:rPr lang="en-US" sz="3300" b="1" dirty="0"/>
              <a:t>Made of One or more </a:t>
            </a:r>
            <a:r>
              <a:rPr lang="en-US" sz="4400" b="1" dirty="0"/>
              <a:t>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84ED-D302-48D9-8533-2E6ABED2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4" y="1993187"/>
            <a:ext cx="6624795" cy="4489806"/>
          </a:xfrm>
        </p:spPr>
        <p:txBody>
          <a:bodyPr anchor="t">
            <a:normAutofit lnSpcReduction="10000"/>
          </a:bodyPr>
          <a:lstStyle/>
          <a:p>
            <a:pPr marL="342900" lvl="1" indent="-342900">
              <a:buFont typeface="Wingdings" charset="0"/>
              <a:buChar char="q"/>
              <a:defRPr/>
            </a:pPr>
            <a:r>
              <a:rPr lang="en-US" sz="3000" dirty="0">
                <a:ea typeface="ＭＳ Ｐゴシック" charset="0"/>
              </a:rPr>
              <a:t>Cells are the </a:t>
            </a:r>
            <a:r>
              <a:rPr lang="en-US" sz="3000" b="1" i="1" dirty="0">
                <a:ea typeface="ＭＳ Ｐゴシック" charset="0"/>
              </a:rPr>
              <a:t>smallest unit capable of </a:t>
            </a:r>
            <a:r>
              <a:rPr lang="en-US" sz="3000" b="1" i="1" u="sng" dirty="0">
                <a:ea typeface="ＭＳ Ｐゴシック" charset="0"/>
              </a:rPr>
              <a:t>all</a:t>
            </a:r>
            <a:r>
              <a:rPr lang="en-US" sz="3000" b="1" i="1" dirty="0">
                <a:ea typeface="ＭＳ Ｐゴシック" charset="0"/>
              </a:rPr>
              <a:t> life functions</a:t>
            </a:r>
            <a:r>
              <a:rPr lang="en-US" sz="3000" dirty="0">
                <a:ea typeface="ＭＳ Ｐゴシック" charset="0"/>
              </a:rPr>
              <a:t>.</a:t>
            </a:r>
            <a:r>
              <a:rPr lang="en-US" sz="3000" b="1" i="1" dirty="0">
                <a:ea typeface="ＭＳ Ｐゴシック" charset="0"/>
              </a:rPr>
              <a:t>      </a:t>
            </a:r>
            <a:r>
              <a:rPr lang="en-US" sz="2000" dirty="0">
                <a:ea typeface="ＭＳ Ｐゴシック" charset="0"/>
              </a:rPr>
              <a:t>(a mitochondria, cell membrane, or an atom by themselves are not capable of </a:t>
            </a:r>
            <a:r>
              <a:rPr lang="en-US" sz="2000" u="sng" dirty="0">
                <a:ea typeface="ＭＳ Ｐゴシック" charset="0"/>
              </a:rPr>
              <a:t>all</a:t>
            </a:r>
            <a:r>
              <a:rPr lang="en-US" sz="2000" dirty="0">
                <a:ea typeface="ＭＳ Ｐゴシック" charset="0"/>
              </a:rPr>
              <a:t> life functions)</a:t>
            </a:r>
          </a:p>
          <a:p>
            <a:pPr marL="685800" lvl="2" indent="-342900">
              <a:buFont typeface="Wingdings" charset="0"/>
              <a:buChar char="n"/>
              <a:defRPr/>
            </a:pPr>
            <a:r>
              <a:rPr lang="en-US" sz="2600" b="1" u="sng" dirty="0">
                <a:solidFill>
                  <a:schemeClr val="accent2"/>
                </a:solidFill>
                <a:ea typeface="ＭＳ Ｐゴシック" charset="0"/>
              </a:rPr>
              <a:t>Unicellular:</a:t>
            </a:r>
            <a:r>
              <a:rPr lang="en-US" sz="2600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organisms composed of </a:t>
            </a:r>
            <a:r>
              <a:rPr lang="en-US" sz="2400" u="sng" dirty="0">
                <a:ea typeface="ＭＳ Ｐゴシック" charset="0"/>
              </a:rPr>
              <a:t>one</a:t>
            </a:r>
            <a:r>
              <a:rPr lang="en-US" sz="2400" dirty="0">
                <a:ea typeface="ＭＳ Ｐゴシック" charset="0"/>
              </a:rPr>
              <a:t> cell (</a:t>
            </a:r>
            <a:r>
              <a:rPr lang="en-US" sz="2400" dirty="0" err="1">
                <a:ea typeface="ＭＳ Ｐゴシック" charset="0"/>
              </a:rPr>
              <a:t>ie</a:t>
            </a:r>
            <a:r>
              <a:rPr lang="en-US" sz="2400" dirty="0">
                <a:ea typeface="ＭＳ Ｐゴシック" charset="0"/>
              </a:rPr>
              <a:t> bacteria, protists like amoeba, and certain fungi like yeast)</a:t>
            </a:r>
          </a:p>
          <a:p>
            <a:pPr marL="685800" lvl="2" indent="-342900">
              <a:buNone/>
              <a:defRPr/>
            </a:pPr>
            <a:endParaRPr lang="en-US" sz="1125" dirty="0">
              <a:ea typeface="ＭＳ Ｐゴシック" charset="0"/>
            </a:endParaRPr>
          </a:p>
          <a:p>
            <a:pPr marL="685800" lvl="2" indent="-342900">
              <a:buFont typeface="Wingdings" charset="0"/>
              <a:buChar char="n"/>
              <a:defRPr/>
            </a:pPr>
            <a:r>
              <a:rPr lang="en-US" sz="2800" b="1" u="sng" dirty="0">
                <a:solidFill>
                  <a:schemeClr val="accent2"/>
                </a:solidFill>
                <a:ea typeface="ＭＳ Ｐゴシック" charset="0"/>
              </a:rPr>
              <a:t>Multicellular: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organisms composed of </a:t>
            </a:r>
            <a:r>
              <a:rPr lang="en-US" sz="2400" u="sng" dirty="0">
                <a:ea typeface="ＭＳ Ｐゴシック" charset="0"/>
              </a:rPr>
              <a:t>more than one</a:t>
            </a:r>
            <a:r>
              <a:rPr lang="en-US" sz="2400" dirty="0">
                <a:ea typeface="ＭＳ Ｐゴシック" charset="0"/>
              </a:rPr>
              <a:t> cell (</a:t>
            </a:r>
            <a:r>
              <a:rPr lang="en-US" sz="2400" dirty="0" err="1">
                <a:ea typeface="ＭＳ Ｐゴシック" charset="0"/>
              </a:rPr>
              <a:t>ie</a:t>
            </a:r>
            <a:r>
              <a:rPr lang="en-US" sz="2400" dirty="0">
                <a:ea typeface="ＭＳ Ｐゴシック" charset="0"/>
              </a:rPr>
              <a:t> animals, plants, all fungi other than yeast)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janaralyspeaking.files.wordpress.com/2013/04/microscope-lcd-epidermis-onion-1.jpg">
            <a:extLst>
              <a:ext uri="{FF2B5EF4-FFF2-40B4-BE49-F238E27FC236}">
                <a16:creationId xmlns:a16="http://schemas.microsoft.com/office/drawing/2014/main" id="{5CED6F89-3FE3-4622-8A00-C610AB81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59" y="1084949"/>
            <a:ext cx="1771769" cy="13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uglena">
            <a:extLst>
              <a:ext uri="{FF2B5EF4-FFF2-40B4-BE49-F238E27FC236}">
                <a16:creationId xmlns:a16="http://schemas.microsoft.com/office/drawing/2014/main" id="{A280D36B-F990-44AD-A943-605D81C87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01" y="2258121"/>
            <a:ext cx="2143537" cy="19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jellyfish">
            <a:extLst>
              <a:ext uri="{FF2B5EF4-FFF2-40B4-BE49-F238E27FC236}">
                <a16:creationId xmlns:a16="http://schemas.microsoft.com/office/drawing/2014/main" id="{49E419E7-57C6-4B26-8CD2-3E439AC7D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433D0-D8DA-40DF-A397-6D9C3ACD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535" y="4238090"/>
            <a:ext cx="2924654" cy="194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Image result for paramecium">
            <a:extLst>
              <a:ext uri="{FF2B5EF4-FFF2-40B4-BE49-F238E27FC236}">
                <a16:creationId xmlns:a16="http://schemas.microsoft.com/office/drawing/2014/main" id="{7C28EDAD-431A-41FB-A177-7CB9733A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64" y="2106199"/>
            <a:ext cx="1941488" cy="195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venus fly trap">
            <a:extLst>
              <a:ext uri="{FF2B5EF4-FFF2-40B4-BE49-F238E27FC236}">
                <a16:creationId xmlns:a16="http://schemas.microsoft.com/office/drawing/2014/main" id="{21D2ACDF-B004-4D39-80A7-B25C2D6F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3" y="2204433"/>
            <a:ext cx="2451706" cy="183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F01BE-D65C-41A3-8F73-43AC2077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dirty="0"/>
              <a:t>Uni or multi?</a:t>
            </a:r>
          </a:p>
        </p:txBody>
      </p:sp>
      <p:pic>
        <p:nvPicPr>
          <p:cNvPr id="2050" name="Picture 2" descr="http://www.aurora-schools.org/userfiles/260/Classes/1214/Animal%20Fish%20cells%20mitosis.jpg">
            <a:extLst>
              <a:ext uri="{FF2B5EF4-FFF2-40B4-BE49-F238E27FC236}">
                <a16:creationId xmlns:a16="http://schemas.microsoft.com/office/drawing/2014/main" id="{F073C700-B6F3-4E37-9DE4-14A08CE1C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57" y="2164199"/>
            <a:ext cx="2340131" cy="18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rtmmTZjhPYo/TzYlgl6B2pI/AAAAAAAAAJM/JLvq2LFEZIs/s1600/Sclerenchyma%2Bcell%2B2.jpg">
            <a:extLst>
              <a:ext uri="{FF2B5EF4-FFF2-40B4-BE49-F238E27FC236}">
                <a16:creationId xmlns:a16="http://schemas.microsoft.com/office/drawing/2014/main" id="{E23F977F-5035-4C21-839C-91AFD08B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5" y="4138650"/>
            <a:ext cx="2980684" cy="178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moeba">
            <a:extLst>
              <a:ext uri="{FF2B5EF4-FFF2-40B4-BE49-F238E27FC236}">
                <a16:creationId xmlns:a16="http://schemas.microsoft.com/office/drawing/2014/main" id="{60FFDA5F-AEA4-4730-8816-E5FF203C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08" y="4157547"/>
            <a:ext cx="2636606" cy="1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acteria">
            <a:extLst>
              <a:ext uri="{FF2B5EF4-FFF2-40B4-BE49-F238E27FC236}">
                <a16:creationId xmlns:a16="http://schemas.microsoft.com/office/drawing/2014/main" id="{D8D8A2E2-B9FF-44DD-B5A4-86D8937B8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61" y="2134585"/>
            <a:ext cx="1941488" cy="193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grass up close">
            <a:extLst>
              <a:ext uri="{FF2B5EF4-FFF2-40B4-BE49-F238E27FC236}">
                <a16:creationId xmlns:a16="http://schemas.microsoft.com/office/drawing/2014/main" id="{C3796109-3709-4C9E-B2FC-882931CF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68" y="4157548"/>
            <a:ext cx="2636606" cy="17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FC8FAC-4BF3-46B1-BAAB-146F1E34D8AA}"/>
              </a:ext>
            </a:extLst>
          </p:cNvPr>
          <p:cNvSpPr/>
          <p:nvPr/>
        </p:nvSpPr>
        <p:spPr>
          <a:xfrm>
            <a:off x="271150" y="2108995"/>
            <a:ext cx="39818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9A0BD0-1911-4C36-B4BD-538A1598494F}"/>
              </a:ext>
            </a:extLst>
          </p:cNvPr>
          <p:cNvSpPr/>
          <p:nvPr/>
        </p:nvSpPr>
        <p:spPr>
          <a:xfrm>
            <a:off x="2745567" y="3271389"/>
            <a:ext cx="39818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C075D-0D09-4488-B7E7-CC1EE4ABD807}"/>
              </a:ext>
            </a:extLst>
          </p:cNvPr>
          <p:cNvSpPr/>
          <p:nvPr/>
        </p:nvSpPr>
        <p:spPr>
          <a:xfrm>
            <a:off x="5193313" y="2271677"/>
            <a:ext cx="39818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B11CB2-67EF-415E-9625-6C6874613B1F}"/>
              </a:ext>
            </a:extLst>
          </p:cNvPr>
          <p:cNvSpPr/>
          <p:nvPr/>
        </p:nvSpPr>
        <p:spPr>
          <a:xfrm>
            <a:off x="7309337" y="2208621"/>
            <a:ext cx="39818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9D110A-3FFB-4595-B3C3-F65D5F7E4C4A}"/>
              </a:ext>
            </a:extLst>
          </p:cNvPr>
          <p:cNvSpPr/>
          <p:nvPr/>
        </p:nvSpPr>
        <p:spPr>
          <a:xfrm>
            <a:off x="1154861" y="4132944"/>
            <a:ext cx="39818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283DCD-9973-4C2E-A450-35565DAED0AE}"/>
              </a:ext>
            </a:extLst>
          </p:cNvPr>
          <p:cNvSpPr/>
          <p:nvPr/>
        </p:nvSpPr>
        <p:spPr>
          <a:xfrm>
            <a:off x="3535829" y="4179621"/>
            <a:ext cx="39818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7CF6E5-7A45-4AE2-9A12-001F3990DAF6}"/>
              </a:ext>
            </a:extLst>
          </p:cNvPr>
          <p:cNvSpPr/>
          <p:nvPr/>
        </p:nvSpPr>
        <p:spPr>
          <a:xfrm>
            <a:off x="6624232" y="4179621"/>
            <a:ext cx="39818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grpSp>
        <p:nvGrpSpPr>
          <p:cNvPr id="20" name="SMARTInkShape-Group17"/>
          <p:cNvGrpSpPr/>
          <p:nvPr/>
        </p:nvGrpSpPr>
        <p:grpSpPr>
          <a:xfrm>
            <a:off x="2893219" y="1518172"/>
            <a:ext cx="201219" cy="339204"/>
            <a:chOff x="2893219" y="1518172"/>
            <a:chExt cx="201219" cy="339204"/>
          </a:xfrm>
        </p:grpSpPr>
        <p:sp>
          <p:nvSpPr>
            <p:cNvPr id="12" name="SMARTInkShape-31"/>
            <p:cNvSpPr/>
            <p:nvPr>
              <p:custDataLst>
                <p:tags r:id="rId2"/>
              </p:custDataLst>
            </p:nvPr>
          </p:nvSpPr>
          <p:spPr>
            <a:xfrm>
              <a:off x="3000375" y="1518172"/>
              <a:ext cx="71436" cy="312415"/>
            </a:xfrm>
            <a:custGeom>
              <a:avLst/>
              <a:gdLst/>
              <a:ahLst/>
              <a:cxnLst/>
              <a:rect l="0" t="0" r="0" b="0"/>
              <a:pathLst>
                <a:path w="71436" h="312415">
                  <a:moveTo>
                    <a:pt x="0" y="89172"/>
                  </a:moveTo>
                  <a:lnTo>
                    <a:pt x="0" y="89172"/>
                  </a:lnTo>
                  <a:lnTo>
                    <a:pt x="0" y="81483"/>
                  </a:lnTo>
                  <a:lnTo>
                    <a:pt x="6137" y="73358"/>
                  </a:lnTo>
                  <a:lnTo>
                    <a:pt x="7688" y="67922"/>
                  </a:lnTo>
                  <a:lnTo>
                    <a:pt x="9094" y="66076"/>
                  </a:lnTo>
                  <a:lnTo>
                    <a:pt x="38732" y="41435"/>
                  </a:lnTo>
                  <a:lnTo>
                    <a:pt x="60745" y="10933"/>
                  </a:lnTo>
                  <a:lnTo>
                    <a:pt x="61725" y="7105"/>
                  </a:lnTo>
                  <a:lnTo>
                    <a:pt x="61985" y="4695"/>
                  </a:lnTo>
                  <a:lnTo>
                    <a:pt x="63152" y="3088"/>
                  </a:lnTo>
                  <a:lnTo>
                    <a:pt x="64921" y="2017"/>
                  </a:lnTo>
                  <a:lnTo>
                    <a:pt x="71056" y="0"/>
                  </a:lnTo>
                  <a:lnTo>
                    <a:pt x="71435" y="42116"/>
                  </a:lnTo>
                  <a:lnTo>
                    <a:pt x="63749" y="85004"/>
                  </a:lnTo>
                  <a:lnTo>
                    <a:pt x="55603" y="125518"/>
                  </a:lnTo>
                  <a:lnTo>
                    <a:pt x="47708" y="168629"/>
                  </a:lnTo>
                  <a:lnTo>
                    <a:pt x="38780" y="207893"/>
                  </a:lnTo>
                  <a:lnTo>
                    <a:pt x="35838" y="251105"/>
                  </a:lnTo>
                  <a:lnTo>
                    <a:pt x="35719" y="294289"/>
                  </a:lnTo>
                  <a:lnTo>
                    <a:pt x="35719" y="3124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2"/>
            <p:cNvSpPr/>
            <p:nvPr>
              <p:custDataLst>
                <p:tags r:id="rId3"/>
              </p:custDataLst>
            </p:nvPr>
          </p:nvSpPr>
          <p:spPr>
            <a:xfrm>
              <a:off x="2893219" y="1848445"/>
              <a:ext cx="201219" cy="8931"/>
            </a:xfrm>
            <a:custGeom>
              <a:avLst/>
              <a:gdLst/>
              <a:ahLst/>
              <a:cxnLst/>
              <a:rect l="0" t="0" r="0" b="0"/>
              <a:pathLst>
                <a:path w="201219" h="8931">
                  <a:moveTo>
                    <a:pt x="0" y="8930"/>
                  </a:moveTo>
                  <a:lnTo>
                    <a:pt x="0" y="8930"/>
                  </a:lnTo>
                  <a:lnTo>
                    <a:pt x="42240" y="8930"/>
                  </a:lnTo>
                  <a:lnTo>
                    <a:pt x="71733" y="7938"/>
                  </a:lnTo>
                  <a:lnTo>
                    <a:pt x="116034" y="828"/>
                  </a:lnTo>
                  <a:lnTo>
                    <a:pt x="160557" y="49"/>
                  </a:lnTo>
                  <a:lnTo>
                    <a:pt x="201218" y="1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33"/>
          <p:cNvSpPr/>
          <p:nvPr>
            <p:custDataLst>
              <p:tags r:id="rId1"/>
            </p:custDataLst>
          </p:nvPr>
        </p:nvSpPr>
        <p:spPr>
          <a:xfrm>
            <a:off x="5232797" y="1554917"/>
            <a:ext cx="285700" cy="266617"/>
          </a:xfrm>
          <a:custGeom>
            <a:avLst/>
            <a:gdLst/>
            <a:ahLst/>
            <a:cxnLst/>
            <a:rect l="0" t="0" r="0" b="0"/>
            <a:pathLst>
              <a:path w="285700" h="266617">
                <a:moveTo>
                  <a:pt x="0" y="34567"/>
                </a:moveTo>
                <a:lnTo>
                  <a:pt x="0" y="34567"/>
                </a:lnTo>
                <a:lnTo>
                  <a:pt x="0" y="29827"/>
                </a:lnTo>
                <a:lnTo>
                  <a:pt x="992" y="28431"/>
                </a:lnTo>
                <a:lnTo>
                  <a:pt x="2645" y="27500"/>
                </a:lnTo>
                <a:lnTo>
                  <a:pt x="4740" y="26879"/>
                </a:lnTo>
                <a:lnTo>
                  <a:pt x="46982" y="4679"/>
                </a:lnTo>
                <a:lnTo>
                  <a:pt x="81820" y="0"/>
                </a:lnTo>
                <a:lnTo>
                  <a:pt x="123245" y="1722"/>
                </a:lnTo>
                <a:lnTo>
                  <a:pt x="160384" y="11322"/>
                </a:lnTo>
                <a:lnTo>
                  <a:pt x="188264" y="22773"/>
                </a:lnTo>
                <a:lnTo>
                  <a:pt x="197112" y="28664"/>
                </a:lnTo>
                <a:lnTo>
                  <a:pt x="207672" y="42299"/>
                </a:lnTo>
                <a:lnTo>
                  <a:pt x="208715" y="55863"/>
                </a:lnTo>
                <a:lnTo>
                  <a:pt x="201300" y="88824"/>
                </a:lnTo>
                <a:lnTo>
                  <a:pt x="183152" y="123006"/>
                </a:lnTo>
                <a:lnTo>
                  <a:pt x="154597" y="160842"/>
                </a:lnTo>
                <a:lnTo>
                  <a:pt x="122345" y="194684"/>
                </a:lnTo>
                <a:lnTo>
                  <a:pt x="80917" y="228320"/>
                </a:lnTo>
                <a:lnTo>
                  <a:pt x="36517" y="255093"/>
                </a:lnTo>
                <a:lnTo>
                  <a:pt x="33275" y="255999"/>
                </a:lnTo>
                <a:lnTo>
                  <a:pt x="31113" y="257595"/>
                </a:lnTo>
                <a:lnTo>
                  <a:pt x="29671" y="259651"/>
                </a:lnTo>
                <a:lnTo>
                  <a:pt x="26839" y="266616"/>
                </a:lnTo>
                <a:lnTo>
                  <a:pt x="26790" y="258174"/>
                </a:lnTo>
                <a:lnTo>
                  <a:pt x="31530" y="253177"/>
                </a:lnTo>
                <a:lnTo>
                  <a:pt x="36503" y="250790"/>
                </a:lnTo>
                <a:lnTo>
                  <a:pt x="50705" y="248139"/>
                </a:lnTo>
                <a:lnTo>
                  <a:pt x="60554" y="242817"/>
                </a:lnTo>
                <a:lnTo>
                  <a:pt x="101106" y="240118"/>
                </a:lnTo>
                <a:lnTo>
                  <a:pt x="144989" y="242611"/>
                </a:lnTo>
                <a:lnTo>
                  <a:pt x="187802" y="248054"/>
                </a:lnTo>
                <a:lnTo>
                  <a:pt x="232208" y="248771"/>
                </a:lnTo>
                <a:lnTo>
                  <a:pt x="268583" y="248870"/>
                </a:lnTo>
                <a:lnTo>
                  <a:pt x="275805" y="246230"/>
                </a:lnTo>
                <a:lnTo>
                  <a:pt x="285699" y="239982"/>
                </a:lnTo>
                <a:lnTo>
                  <a:pt x="276820" y="2399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uman heart">
            <a:extLst>
              <a:ext uri="{FF2B5EF4-FFF2-40B4-BE49-F238E27FC236}">
                <a16:creationId xmlns:a16="http://schemas.microsoft.com/office/drawing/2014/main" id="{F68E1E26-7575-4B6A-8AF3-526052740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r="12044" b="1"/>
          <a:stretch/>
        </p:blipFill>
        <p:spPr bwMode="auto">
          <a:xfrm>
            <a:off x="106183" y="3335287"/>
            <a:ext cx="3420134" cy="318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98452-63FF-4E67-9506-8310288C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698" y="1937779"/>
            <a:ext cx="5624644" cy="4545213"/>
          </a:xfrm>
        </p:spPr>
        <p:txBody>
          <a:bodyPr anchor="t">
            <a:normAutofit lnSpcReduction="10000"/>
          </a:bodyPr>
          <a:lstStyle/>
          <a:p>
            <a:r>
              <a:rPr lang="en-US" altLang="en-US" sz="2700" dirty="0">
                <a:solidFill>
                  <a:schemeClr val="accent2"/>
                </a:solidFill>
              </a:rPr>
              <a:t>Organization</a:t>
            </a:r>
            <a:r>
              <a:rPr lang="en-US" altLang="en-US" sz="2700" dirty="0">
                <a:solidFill>
                  <a:schemeClr val="tx1"/>
                </a:solidFill>
              </a:rPr>
              <a:t> = living things are arranged in an orderly way </a:t>
            </a:r>
          </a:p>
          <a:p>
            <a:r>
              <a:rPr lang="en-US" altLang="en-US" sz="2700" dirty="0">
                <a:solidFill>
                  <a:schemeClr val="tx1"/>
                </a:solidFill>
              </a:rPr>
              <a:t>Each organized structure in an organism has a specific function</a:t>
            </a:r>
          </a:p>
          <a:p>
            <a:pPr marL="597694" lvl="1" indent="-228600"/>
            <a:r>
              <a:rPr lang="en-US" altLang="en-US" sz="2300" dirty="0">
                <a:solidFill>
                  <a:schemeClr val="tx1"/>
                </a:solidFill>
              </a:rPr>
              <a:t>Ex – an anteater’s snout is made of different tissues specialized to hold its long tongue </a:t>
            </a:r>
          </a:p>
          <a:p>
            <a:pPr marL="597694" lvl="1" indent="-228600"/>
            <a:r>
              <a:rPr lang="en-US" altLang="en-US" sz="2300" dirty="0">
                <a:solidFill>
                  <a:schemeClr val="tx1"/>
                </a:solidFill>
              </a:rPr>
              <a:t>Ex – a human heart is made of muscle tissue and has four chambers to keep blood with oxygen and blood without oxygen separated.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2935E-69FB-4FF9-9532-1B593EA5E88E}"/>
              </a:ext>
            </a:extLst>
          </p:cNvPr>
          <p:cNvSpPr/>
          <p:nvPr/>
        </p:nvSpPr>
        <p:spPr>
          <a:xfrm>
            <a:off x="3501196" y="749157"/>
            <a:ext cx="5544538" cy="9400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2A686-4837-4590-B525-D583FBDA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196" y="735758"/>
            <a:ext cx="5567654" cy="107354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Characteristic of life #2: </a:t>
            </a:r>
            <a:r>
              <a:rPr lang="en-US" sz="1875" dirty="0"/>
              <a:t/>
            </a:r>
            <a:br>
              <a:rPr lang="en-US" sz="1875" dirty="0"/>
            </a:br>
            <a:r>
              <a:rPr lang="en-US" sz="4000" b="1" dirty="0"/>
              <a:t>organization</a:t>
            </a:r>
          </a:p>
        </p:txBody>
      </p:sp>
      <p:sp>
        <p:nvSpPr>
          <p:cNvPr id="7" name="AutoShape 4" descr="Image result for desert hare">
            <a:extLst>
              <a:ext uri="{FF2B5EF4-FFF2-40B4-BE49-F238E27FC236}">
                <a16:creationId xmlns:a16="http://schemas.microsoft.com/office/drawing/2014/main" id="{E259CDBE-3D42-447D-8CA5-61DDA58BB4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Image result for anteater">
            <a:extLst>
              <a:ext uri="{FF2B5EF4-FFF2-40B4-BE49-F238E27FC236}">
                <a16:creationId xmlns:a16="http://schemas.microsoft.com/office/drawing/2014/main" id="{40718343-E495-4329-B3E2-8928BD1FD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9" y="350424"/>
            <a:ext cx="2866490" cy="286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4103-43E5-459B-B42C-5C2E73D0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687474"/>
            <a:ext cx="8256043" cy="1083329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/>
              <a:t>unicellular  vs. multicellular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438C-F388-4447-829C-BE174855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46" y="2013734"/>
            <a:ext cx="8435260" cy="4232953"/>
          </a:xfrm>
        </p:spPr>
        <p:txBody>
          <a:bodyPr anchor="t">
            <a:normAutofit/>
          </a:bodyPr>
          <a:lstStyle/>
          <a:p>
            <a:pPr lvl="0"/>
            <a:r>
              <a:rPr lang="en-US" sz="2500" dirty="0"/>
              <a:t>Unicellular organization = atoms like carbon, hydrogen, and oxygen are grouped into larger molecules like carbohydrates, proteins, and fats. </a:t>
            </a:r>
          </a:p>
          <a:p>
            <a:pPr lvl="0"/>
            <a:r>
              <a:rPr lang="en-US" sz="2500" dirty="0"/>
              <a:t>Large multicellular organisms like have additional levels of organization.  These levels are given below.</a:t>
            </a:r>
          </a:p>
          <a:p>
            <a:pPr marL="631031" lvl="1" indent="-385763">
              <a:buFont typeface="Wingdings" charset="0"/>
              <a:buChar char="q"/>
              <a:defRPr/>
            </a:pPr>
            <a:endParaRPr lang="en-US" dirty="0">
              <a:ea typeface="ＭＳ Ｐゴシック" charset="0"/>
            </a:endParaRPr>
          </a:p>
          <a:p>
            <a:pPr marL="0" lvl="1" indent="0">
              <a:buNone/>
              <a:defRPr/>
            </a:pP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</a:rPr>
              <a:t>Atom </a:t>
            </a: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  <a:sym typeface="Wingdings" panose="05000000000000000000" pitchFamily="2" charset="2"/>
              </a:rPr>
              <a:t>  </a:t>
            </a: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</a:rPr>
              <a:t>Molecule </a:t>
            </a: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  <a:sym typeface="Wingdings" panose="05000000000000000000" pitchFamily="2" charset="2"/>
              </a:rPr>
              <a:t>  </a:t>
            </a: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</a:rPr>
              <a:t>Cell </a:t>
            </a: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  <a:sym typeface="Wingdings" panose="05000000000000000000" pitchFamily="2" charset="2"/>
              </a:rPr>
              <a:t>  </a:t>
            </a:r>
          </a:p>
          <a:p>
            <a:pPr marL="0" lvl="1" indent="0">
              <a:buNone/>
              <a:defRPr/>
            </a:pP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</a:rPr>
              <a:t>Tissue </a:t>
            </a: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  <a:sym typeface="Wingdings" panose="05000000000000000000" pitchFamily="2" charset="2"/>
              </a:rPr>
              <a:t>  </a:t>
            </a: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</a:rPr>
              <a:t>Organ </a:t>
            </a: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  <a:sym typeface="Wingdings" panose="05000000000000000000" pitchFamily="2" charset="2"/>
              </a:rPr>
              <a:t>  </a:t>
            </a: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</a:rPr>
              <a:t>Organ System </a:t>
            </a: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  <a:sym typeface="Wingdings" panose="05000000000000000000" pitchFamily="2" charset="2"/>
              </a:rPr>
              <a:t> </a:t>
            </a:r>
            <a:r>
              <a:rPr lang="en-US" altLang="en-US" sz="2450" i="1" dirty="0">
                <a:solidFill>
                  <a:srgbClr val="000000"/>
                </a:solidFill>
                <a:ea typeface="ＭＳ Ｐゴシック" charset="0"/>
              </a:rPr>
              <a:t> Organism</a:t>
            </a:r>
            <a:endParaRPr lang="en-US" sz="2450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C015D-6DFC-41C6-8114-AEE4B6688A6F}"/>
              </a:ext>
            </a:extLst>
          </p:cNvPr>
          <p:cNvSpPr/>
          <p:nvPr/>
        </p:nvSpPr>
        <p:spPr>
          <a:xfrm>
            <a:off x="272845" y="5002810"/>
            <a:ext cx="6076583" cy="760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6" descr="levels of organization.jpg">
            <a:extLst>
              <a:ext uri="{FF2B5EF4-FFF2-40B4-BE49-F238E27FC236}">
                <a16:creationId xmlns:a16="http://schemas.microsoft.com/office/drawing/2014/main" id="{12AB2265-04D3-473E-B3F0-A93E441AC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98" y="3889114"/>
            <a:ext cx="2717169" cy="27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6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F059-02D5-46EE-8E5E-B95B56A3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AA2960-E1B9-4BD4-A7E4-4BC945850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579040"/>
              </p:ext>
            </p:extLst>
          </p:nvPr>
        </p:nvGraphicFramePr>
        <p:xfrm>
          <a:off x="412737" y="281202"/>
          <a:ext cx="8318525" cy="5906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966">
                  <a:extLst>
                    <a:ext uri="{9D8B030D-6E8A-4147-A177-3AD203B41FA5}">
                      <a16:colId xmlns:a16="http://schemas.microsoft.com/office/drawing/2014/main" val="2196079400"/>
                    </a:ext>
                  </a:extLst>
                </a:gridCol>
                <a:gridCol w="4904305">
                  <a:extLst>
                    <a:ext uri="{9D8B030D-6E8A-4147-A177-3AD203B41FA5}">
                      <a16:colId xmlns:a16="http://schemas.microsoft.com/office/drawing/2014/main" val="2296846713"/>
                    </a:ext>
                  </a:extLst>
                </a:gridCol>
                <a:gridCol w="2230254">
                  <a:extLst>
                    <a:ext uri="{9D8B030D-6E8A-4147-A177-3AD203B41FA5}">
                      <a16:colId xmlns:a16="http://schemas.microsoft.com/office/drawing/2014/main" val="3892810941"/>
                    </a:ext>
                  </a:extLst>
                </a:gridCol>
              </a:tblGrid>
              <a:tr h="582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Level</a:t>
                      </a:r>
                      <a:endParaRPr lang="en-US" sz="2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Definition</a:t>
                      </a:r>
                      <a:endParaRPr lang="en-US" sz="2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Example in Humans</a:t>
                      </a:r>
                      <a:endParaRPr lang="en-US" sz="2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82039"/>
                  </a:ext>
                </a:extLst>
              </a:tr>
              <a:tr h="5965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Atom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The smallest unit of matter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Carbon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036747"/>
                  </a:ext>
                </a:extLst>
              </a:tr>
              <a:tr h="5965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Molecule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Groups of atoms that are bonded together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Protein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100110"/>
                  </a:ext>
                </a:extLst>
              </a:tr>
              <a:tr h="8295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Cell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The smallest unit of life (composed of atoms and molecules) 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Muscle Cell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10993"/>
                  </a:ext>
                </a:extLst>
              </a:tr>
              <a:tr h="8295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Tissue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Groups of cells that work together to perform a particular function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Muscle Tissue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839706"/>
                  </a:ext>
                </a:extLst>
              </a:tr>
              <a:tr h="1062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Organ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Groups of cells and tissues that work together to perform a particular function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Heart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444177"/>
                  </a:ext>
                </a:extLst>
              </a:tr>
              <a:tr h="1062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Organ System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Groups of cells, tissues, and organs that work together to perform a particular function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Circulatory System 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7835" marR="37835" marT="37835" marB="37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195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0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44CD-A063-4B9D-B599-D9FE6ADA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7" y="687474"/>
            <a:ext cx="8209052" cy="1083329"/>
          </a:xfrm>
        </p:spPr>
        <p:txBody>
          <a:bodyPr anchor="t">
            <a:normAutofit/>
          </a:bodyPr>
          <a:lstStyle/>
          <a:p>
            <a:pPr algn="ctr"/>
            <a:r>
              <a:rPr lang="en-US" sz="2400" cap="none" dirty="0"/>
              <a:t>The levels of biological organization from smallest to largest are: </a:t>
            </a:r>
          </a:p>
        </p:txBody>
      </p:sp>
      <p:pic>
        <p:nvPicPr>
          <p:cNvPr id="12290" name="Picture 2" descr="Image result for levels of biological organization in human">
            <a:extLst>
              <a:ext uri="{FF2B5EF4-FFF2-40B4-BE49-F238E27FC236}">
                <a16:creationId xmlns:a16="http://schemas.microsoft.com/office/drawing/2014/main" id="{7706FD0F-6BBA-4FB6-AE08-6F92AD532E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65" y="1116121"/>
            <a:ext cx="6620196" cy="542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1017</Words>
  <Application>Microsoft Office PowerPoint</Application>
  <PresentationFormat>On-screen Show (4:3)</PresentationFormat>
  <Paragraphs>130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Gill Sans MT</vt:lpstr>
      <vt:lpstr>Wingdings</vt:lpstr>
      <vt:lpstr>Wingdings 2</vt:lpstr>
      <vt:lpstr>Dividend</vt:lpstr>
      <vt:lpstr>Characteristics of Life</vt:lpstr>
      <vt:lpstr>What is biology?</vt:lpstr>
      <vt:lpstr>What is an organism?</vt:lpstr>
      <vt:lpstr>Characteristic of life #1: Made of One or more Cells</vt:lpstr>
      <vt:lpstr>Uni or multi?</vt:lpstr>
      <vt:lpstr>Characteristic of life #2:  organization</vt:lpstr>
      <vt:lpstr>unicellular  vs. multicellular organization</vt:lpstr>
      <vt:lpstr>PowerPoint Presentation</vt:lpstr>
      <vt:lpstr>The levels of biological organization from smallest to largest are: </vt:lpstr>
      <vt:lpstr>Characteristic of life #3: Regulation  (Homeostasis)</vt:lpstr>
      <vt:lpstr>Characteristic of life #4:  grow and develop</vt:lpstr>
      <vt:lpstr>Characteristic of life #4:  grow and develop</vt:lpstr>
      <vt:lpstr>Characteristic of life #5:  Requires ENERGY</vt:lpstr>
      <vt:lpstr>Characteristic of life #6:  Responds  to  stimuli</vt:lpstr>
      <vt:lpstr>Characteristic of life #6:  Responds  to  stimuli</vt:lpstr>
      <vt:lpstr>Characteristic of life #7:  Reproduction</vt:lpstr>
      <vt:lpstr>Sexual  vs.  asexual  reproduction</vt:lpstr>
      <vt:lpstr>Characteristic of life #7:  Reproduction</vt:lpstr>
      <vt:lpstr>Characteristic of life #8:  Groups of living things Evolve OVER TIME</vt:lpstr>
      <vt:lpstr>PowerPoint Presentation</vt:lpstr>
      <vt:lpstr>Characteristic of life #9:  Has  a genetic code (DNA)</vt:lpstr>
      <vt:lpstr>How do I  tell:  Living or not?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Life </dc:title>
  <dc:creator>Blaine</dc:creator>
  <cp:lastModifiedBy>Olivia Jensen</cp:lastModifiedBy>
  <cp:revision>17</cp:revision>
  <dcterms:created xsi:type="dcterms:W3CDTF">2018-07-24T19:24:27Z</dcterms:created>
  <dcterms:modified xsi:type="dcterms:W3CDTF">2018-08-30T01:38:14Z</dcterms:modified>
</cp:coreProperties>
</file>