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8"/>
  </p:notesMasterIdLst>
  <p:sldIdLst>
    <p:sldId id="256" r:id="rId2"/>
    <p:sldId id="303" r:id="rId3"/>
    <p:sldId id="308" r:id="rId4"/>
    <p:sldId id="257" r:id="rId5"/>
    <p:sldId id="309" r:id="rId6"/>
    <p:sldId id="274" r:id="rId7"/>
    <p:sldId id="275" r:id="rId8"/>
    <p:sldId id="295" r:id="rId9"/>
    <p:sldId id="298" r:id="rId10"/>
    <p:sldId id="296" r:id="rId11"/>
    <p:sldId id="297" r:id="rId12"/>
    <p:sldId id="299" r:id="rId13"/>
    <p:sldId id="258" r:id="rId14"/>
    <p:sldId id="259" r:id="rId15"/>
    <p:sldId id="278" r:id="rId16"/>
    <p:sldId id="282" r:id="rId17"/>
    <p:sldId id="300" r:id="rId18"/>
    <p:sldId id="260" r:id="rId19"/>
    <p:sldId id="261" r:id="rId20"/>
    <p:sldId id="283" r:id="rId21"/>
    <p:sldId id="285" r:id="rId22"/>
    <p:sldId id="286" r:id="rId23"/>
    <p:sldId id="288" r:id="rId24"/>
    <p:sldId id="289" r:id="rId25"/>
    <p:sldId id="290" r:id="rId26"/>
    <p:sldId id="40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DD1B-2380-4F5E-A1CF-EA5D63319E76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0AFD0-4352-4218-9001-61D69A02B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EB3A6ED2-FD07-43F5-8F44-6D0AD7D12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0F3748F-0559-419A-9EFD-8A12242B7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790E3972-3033-4D05-B9B2-C9CAAFA00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27B9C9-C94F-4BAE-BCFC-357501853C71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AB2BC9A-F207-48B7-954F-A6223A3704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12446E3-029F-4423-8EA7-3E781725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818D1DD-0FAA-4C69-AF9B-FBC10CC98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6A1E11-7BD2-4E7F-962D-58C5F069990C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894C173-FFD2-4AFA-B863-59542D4F0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B779DDB4-5C10-4BE6-AB13-6D9E0D92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D57E33A-63BF-4241-A13B-EB94E61A4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4921B9-FBBF-48FE-8DAF-8EA001D13954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A55F4F8-F8A8-4392-8100-7B97FC649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F4FCD60-94FA-40E5-89A1-CB3C9C97D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84C78AC-C6E0-453D-8997-69367228C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990D84-13ED-44A3-91AA-53657EEEDBC1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B904E9A-0ABD-4C6E-98EE-A3235C1E6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261C4AB-900A-4B6C-8D41-811600C2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9EC07AD-07E5-455B-B768-87EE06DE1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1EADB3-4E65-4F8B-B0B6-AFA9AB9205AE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F7FE6B7-B7C9-40A7-9056-A8A84911CE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A77C8A21-C621-4EDA-9ECE-069E77759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0613B03-CB95-45FA-B451-F20E486AA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64281F-85C2-4153-8987-224E0F869FA6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5B2BEA2C-9770-4AA2-B087-CCA1A6875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51EF6CC-3E90-45FC-AD3E-025730D61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A1FF5D0-7168-4B47-A8F2-CD375F69F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C0E161-3317-4889-B36D-3E998233007C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0BA0625C-43B5-4C85-A32F-5610CD998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833BDAE-6D1F-4186-B12A-B2483240B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3A673378-9C0E-4084-BF7C-C4B9A0F80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C9EF61-57EC-4219-A2E2-BCB64A1C90F3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31CD5B9-C16C-4C83-9C29-64C21AEA92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EB475AA-DE50-46C5-81C0-611818900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0FC71F3-AEC6-4108-B932-9BEAED5CF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5889AC-2690-4CBF-9916-FE11A326AC2F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433CC5C-ABD2-4150-8823-12374E3152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DB4C66D-2E1E-40D5-913A-4F67FA48B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36E8D28-2E98-4795-B30C-27FD3D478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8FCB4D-668B-442F-9350-5B850123F223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4EA97CB-91A6-4136-8176-2E8B85621B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07C9AB7-08A0-4CCE-8FF6-5476FD5CE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4EC4A17-322A-4081-8C0C-7C5FBDE95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376FDE-1563-4473-A2F3-9C62F44F3774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C00CE30-B244-4254-A5FA-2182D36A3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9AFD08F-468B-4FAC-9C79-1088B4937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4E73801-2E86-4461-A69B-045FDA9B8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DBBCCB-853E-4B03-83E0-5A8405312A5E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7BD3E7E9-3510-43FB-85F0-97245C233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11C2657-8C89-41B8-878E-F1A8D8AF3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715DC0C-2E5F-4FCA-999B-4BFB9CDC9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48EFB3-9A06-456B-AB0B-8DDF3A33DD3D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CE64097-92FA-461C-ADCA-6F408EB5F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50745B1-53BC-477F-BF83-1EF35075E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82D9AFCA-753B-40C2-8503-88CC37F6F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93E71E-1152-472A-AE93-4206336FF914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4E4FF5F-CF76-4213-92D8-63B58912D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D5BE486-03E0-47C7-A8ED-4D86AC288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CAE848FA-BC8E-4B97-8784-C7EF0D066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5D18CE-CD64-45D0-A3B8-C7D9C64D7C2E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B548F0E-AD12-4D41-9D03-3F583A7180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64FF513-DC2E-4694-8323-689A7E11A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2FB9962-877E-464D-921C-54622096F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846458-65A0-4184-887B-1D127792C90E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2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2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9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3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8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2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1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2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649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nbc.msn.com/id/42569811/ns/us_news-life/t/yale-student-dies-chemistry-lab-acciden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E66E-FA15-4525-81EE-FD56C9A2B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Lab Safety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DA450-0A6C-445B-B2B3-924BEE2C9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Pre-AP Biology;  Unit 1 Topic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68CAF7-8A5D-44CA-8BF7-1C70DC0DC8AD}"/>
              </a:ext>
            </a:extLst>
          </p:cNvPr>
          <p:cNvSpPr txBox="1">
            <a:spLocks noChangeArrowheads="1"/>
          </p:cNvSpPr>
          <p:nvPr/>
        </p:nvSpPr>
        <p:spPr>
          <a:xfrm>
            <a:off x="581192" y="3310128"/>
            <a:ext cx="7989752" cy="2548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cap="none" dirty="0" smtClean="0">
                <a:solidFill>
                  <a:schemeClr val="bg1"/>
                </a:solidFill>
              </a:rPr>
              <a:t>Objectives:</a:t>
            </a:r>
            <a:endParaRPr lang="en-US" sz="2000" u="sng" cap="none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</a:t>
            </a:r>
            <a:r>
              <a:rPr lang="en-US" sz="2000" cap="none" dirty="0" smtClean="0">
                <a:solidFill>
                  <a:schemeClr val="bg1"/>
                </a:solidFill>
              </a:rPr>
              <a:t> can distinguish between safe and unsafe practices in the lab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bg1"/>
                </a:solidFill>
              </a:rPr>
              <a:t>I can identify the location of safety equipment in the classroom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cap="none" dirty="0" smtClean="0">
                <a:solidFill>
                  <a:schemeClr val="bg1"/>
                </a:solidFill>
              </a:rPr>
              <a:t>I can explain what the appropriate lab safety steps are in various scenarios (fire, cuts/burns, broken glass, </a:t>
            </a:r>
            <a:r>
              <a:rPr lang="en-US" sz="2000" cap="none" dirty="0" err="1" smtClean="0">
                <a:solidFill>
                  <a:schemeClr val="bg1"/>
                </a:solidFill>
              </a:rPr>
              <a:t>etc</a:t>
            </a:r>
            <a:r>
              <a:rPr lang="en-US" sz="2000" cap="none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88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E86EEF0-7834-4F94-89A5-DCDDB810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800" dirty="0"/>
              <a:t>Lab Safety Equipment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6ADF79F-968B-4E7C-8521-FC785F5C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0803"/>
            <a:ext cx="5091830" cy="468010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It is safer for your eyes if you wear </a:t>
            </a:r>
            <a:r>
              <a:rPr lang="en-US" altLang="en-US" sz="3200" b="1" u="sng" dirty="0"/>
              <a:t>glasses</a:t>
            </a:r>
            <a:r>
              <a:rPr lang="en-US" altLang="en-US" sz="3200" dirty="0"/>
              <a:t>, rather than contact lenses.</a:t>
            </a:r>
          </a:p>
          <a:p>
            <a:r>
              <a:rPr lang="en-US" altLang="en-US" sz="3200" dirty="0"/>
              <a:t>Goggles with vents vs. goggles without vents</a:t>
            </a:r>
          </a:p>
          <a:p>
            <a:r>
              <a:rPr lang="en-US" altLang="en-US" sz="3200" dirty="0"/>
              <a:t>Sometimes if chemicals: Aprons and Gloves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BBF7C1ED-8A55-41F9-95A5-6E74A3AF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81" y="2131926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>
            <a:extLst>
              <a:ext uri="{FF2B5EF4-FFF2-40B4-BE49-F238E27FC236}">
                <a16:creationId xmlns:a16="http://schemas.microsoft.com/office/drawing/2014/main" id="{EDDABB71-A62F-4C3E-BC03-49C00AB4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19431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13E75F38-68E1-4AFE-AD2A-F8795381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800" dirty="0"/>
              <a:t>Lab Safety Equipment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30CD320-80B0-48A7-9F64-D6F9AF9A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950"/>
            <a:ext cx="4267200" cy="417195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Fire Extinguisher</a:t>
            </a:r>
          </a:p>
          <a:p>
            <a:pPr>
              <a:buFont typeface="Monotype Sorts" charset="2"/>
              <a:buNone/>
            </a:pPr>
            <a:endParaRPr lang="en-US" altLang="en-US" sz="2000" dirty="0"/>
          </a:p>
          <a:p>
            <a:r>
              <a:rPr lang="en-US" altLang="en-US" sz="3200" dirty="0"/>
              <a:t>Fire Blanket: used for fires on hair or clothing</a:t>
            </a:r>
          </a:p>
          <a:p>
            <a:pPr>
              <a:buFont typeface="Monotype Sorts" charset="2"/>
              <a:buNone/>
            </a:pPr>
            <a:endParaRPr lang="en-US" altLang="en-US" sz="2000" dirty="0"/>
          </a:p>
          <a:p>
            <a:r>
              <a:rPr lang="en-US" altLang="en-US" sz="3200" dirty="0"/>
              <a:t>Eye Wash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97BF40B7-F79F-4D31-AB3A-B9E47B8A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3124200"/>
            <a:ext cx="2352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E4A871F6-6755-4C0B-95D1-4194C1B1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4724402"/>
            <a:ext cx="2905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52B1CC1-004C-40DA-8E9E-6167B042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800" dirty="0"/>
              <a:t>Equipment Usage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0F048B8-D58B-4792-B188-8215DBCF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16483"/>
            <a:ext cx="7989752" cy="3942316"/>
          </a:xfrm>
        </p:spPr>
        <p:txBody>
          <a:bodyPr anchor="t">
            <a:normAutofit/>
          </a:bodyPr>
          <a:lstStyle/>
          <a:p>
            <a:r>
              <a:rPr lang="en-US" altLang="en-US" sz="2800" dirty="0"/>
              <a:t>“The cost of replacing glassware or equipment caused by </a:t>
            </a:r>
            <a:r>
              <a:rPr lang="en-US" altLang="en-US" sz="2800" b="1" dirty="0"/>
              <a:t>negligence</a:t>
            </a:r>
            <a:r>
              <a:rPr lang="en-US" altLang="en-US" sz="2800" dirty="0"/>
              <a:t> could be the responsibility of the student”</a:t>
            </a:r>
          </a:p>
          <a:p>
            <a:r>
              <a:rPr lang="en-US" altLang="en-US" sz="2800" dirty="0"/>
              <a:t>What is negligence?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992FB-32F3-4B5A-A75B-E294B6653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8" y="3917776"/>
            <a:ext cx="86487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04A8864-8876-4C02-AC5D-1462CA6F8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Glassware Safety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5F07DFA-8BEA-417B-831A-586E0BE302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158013"/>
            <a:ext cx="8458200" cy="43380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3000" dirty="0"/>
              <a:t>1. Chipped or cracked glassware should </a:t>
            </a:r>
            <a:r>
              <a:rPr lang="en-US" altLang="en-US" sz="3000" b="1" dirty="0"/>
              <a:t>not</a:t>
            </a:r>
            <a:r>
              <a:rPr lang="en-US" altLang="en-US" sz="3000" dirty="0"/>
              <a:t> be used. Show it to the teacher.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3000" dirty="0"/>
              <a:t>2. Broken glassware should not be disposed of in a classroom trashcan.  There is a </a:t>
            </a:r>
            <a:r>
              <a:rPr lang="en-US" altLang="en-US" sz="3000" b="1" dirty="0"/>
              <a:t>special glass disposal container </a:t>
            </a:r>
            <a:r>
              <a:rPr lang="en-US" altLang="en-US" sz="3000" dirty="0"/>
              <a:t>for it.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3000" dirty="0"/>
              <a:t>3. If a piece of glassware gets broken, </a:t>
            </a:r>
            <a:r>
              <a:rPr lang="en-US" altLang="en-US" sz="3000" b="1" dirty="0"/>
              <a:t>do not </a:t>
            </a:r>
            <a:r>
              <a:rPr lang="en-US" altLang="en-US" sz="3000" dirty="0"/>
              <a:t>try to clean it up by yourself. Notify the teacher.</a:t>
            </a:r>
          </a:p>
        </p:txBody>
      </p:sp>
      <p:pic>
        <p:nvPicPr>
          <p:cNvPr id="7173" name="Picture 5" descr="DISPOSAL">
            <a:extLst>
              <a:ext uri="{FF2B5EF4-FFF2-40B4-BE49-F238E27FC236}">
                <a16:creationId xmlns:a16="http://schemas.microsoft.com/office/drawing/2014/main" id="{CA58367A-5791-4E8E-B103-79EF2E2B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05" y="1074684"/>
            <a:ext cx="2245286" cy="16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2B0E693-AE36-48E7-BE00-96645007C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657C51B-57F1-4F72-B6B3-AB211EA11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Chemical Safety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5D8FA6E-65E1-4569-880B-17D6C5BF61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0998" y="2261731"/>
            <a:ext cx="6629402" cy="41719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Wear protective goggles and a lab apron whenever heating or pouring hazardous chemicals.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Never mix chemicals together unless you are told to do so (and then only in the manner specified).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Never touch, smell, or taste any chemicals.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3200" dirty="0"/>
          </a:p>
        </p:txBody>
      </p:sp>
      <p:pic>
        <p:nvPicPr>
          <p:cNvPr id="9221" name="Object 5">
            <a:extLst>
              <a:ext uri="{FF2B5EF4-FFF2-40B4-BE49-F238E27FC236}">
                <a16:creationId xmlns:a16="http://schemas.microsoft.com/office/drawing/2014/main" id="{95A94138-F80F-47A1-A8A6-FD520919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599"/>
            <a:ext cx="1647827" cy="188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B030A949-7531-4689-BBCE-1E9EE3DDA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80879"/>
              </p:ext>
            </p:extLst>
          </p:nvPr>
        </p:nvGraphicFramePr>
        <p:xfrm>
          <a:off x="7114785" y="4019551"/>
          <a:ext cx="1950636" cy="252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lip" r:id="rId5" imgW="1068841" imgH="1379084" progId="MS_ClipArt_Gallery.2">
                  <p:embed/>
                </p:oleObj>
              </mc:Choice>
              <mc:Fallback>
                <p:oleObj name="Clip" r:id="rId5" imgW="1068841" imgH="1379084" progId="MS_ClipArt_Gallery.2">
                  <p:embed/>
                  <p:pic>
                    <p:nvPicPr>
                      <p:cNvPr id="9222" name="Object 6">
                        <a:extLst>
                          <a:ext uri="{FF2B5EF4-FFF2-40B4-BE49-F238E27FC236}">
                            <a16:creationId xmlns:a16="http://schemas.microsoft.com/office/drawing/2014/main" id="{B030A949-7531-4689-BBCE-1E9EE3DDA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785" y="4019551"/>
                        <a:ext cx="1950636" cy="2525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99A97E9-C6BB-403A-BBFA-5EFF0A098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7415" name="Picture 8" descr="CHEMICAL">
            <a:extLst>
              <a:ext uri="{FF2B5EF4-FFF2-40B4-BE49-F238E27FC236}">
                <a16:creationId xmlns:a16="http://schemas.microsoft.com/office/drawing/2014/main" id="{538D8304-933A-4BCB-A3AD-7DD99AAA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1600"/>
            <a:ext cx="2438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88F3104-2207-4B1E-92E2-2552A1C78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Chemical Safety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E8A22C8-040B-475A-83A2-9667140C47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" y="1905000"/>
            <a:ext cx="7365304" cy="4265525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3200" dirty="0"/>
              <a:t>4.  	If you need to smell the odor of a chemical, waft the fumes toward 	your nose with one hand.  Do not put your nose over the container and 	inhale the fumes.</a:t>
            </a:r>
          </a:p>
          <a:p>
            <a:pPr marL="609600" indent="-609600">
              <a:buNone/>
            </a:pPr>
            <a:r>
              <a:rPr lang="en-US" altLang="en-US" sz="3200" dirty="0"/>
              <a:t>5.	Never pour water into a concentrated acid.  Acid should be poured slowly into water.</a:t>
            </a:r>
          </a:p>
        </p:txBody>
      </p:sp>
      <p:graphicFrame>
        <p:nvGraphicFramePr>
          <p:cNvPr id="46085" name="Object 5">
            <a:extLst>
              <a:ext uri="{FF2B5EF4-FFF2-40B4-BE49-F238E27FC236}">
                <a16:creationId xmlns:a16="http://schemas.microsoft.com/office/drawing/2014/main" id="{4BDADD38-DA70-422A-A00A-20D022392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701722"/>
              </p:ext>
            </p:extLst>
          </p:nvPr>
        </p:nvGraphicFramePr>
        <p:xfrm>
          <a:off x="7665929" y="2053008"/>
          <a:ext cx="1404283" cy="203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lip" r:id="rId4" imgW="1775742" imgH="2565964" progId="MS_ClipArt_Gallery.2">
                  <p:embed/>
                </p:oleObj>
              </mc:Choice>
              <mc:Fallback>
                <p:oleObj name="Clip" r:id="rId4" imgW="1775742" imgH="2565964" progId="MS_ClipArt_Gallery.2">
                  <p:embed/>
                  <p:pic>
                    <p:nvPicPr>
                      <p:cNvPr id="46085" name="Object 5">
                        <a:extLst>
                          <a:ext uri="{FF2B5EF4-FFF2-40B4-BE49-F238E27FC236}">
                            <a16:creationId xmlns:a16="http://schemas.microsoft.com/office/drawing/2014/main" id="{4BDADD38-DA70-422A-A00A-20D0223926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5929" y="2053008"/>
                        <a:ext cx="1404283" cy="203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>
            <a:extLst>
              <a:ext uri="{FF2B5EF4-FFF2-40B4-BE49-F238E27FC236}">
                <a16:creationId xmlns:a16="http://schemas.microsoft.com/office/drawing/2014/main" id="{3DF1B8DB-B508-4777-BE8E-DD8773F93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55110"/>
              </p:ext>
            </p:extLst>
          </p:nvPr>
        </p:nvGraphicFramePr>
        <p:xfrm>
          <a:off x="7365305" y="4514591"/>
          <a:ext cx="17526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Clip" r:id="rId6" imgW="3287540" imgH="2601740" progId="MS_ClipArt_Gallery.2">
                  <p:embed/>
                </p:oleObj>
              </mc:Choice>
              <mc:Fallback>
                <p:oleObj name="Clip" r:id="rId6" imgW="3287540" imgH="2601740" progId="MS_ClipArt_Gallery.2">
                  <p:embed/>
                  <p:pic>
                    <p:nvPicPr>
                      <p:cNvPr id="46086" name="Object 6">
                        <a:extLst>
                          <a:ext uri="{FF2B5EF4-FFF2-40B4-BE49-F238E27FC236}">
                            <a16:creationId xmlns:a16="http://schemas.microsoft.com/office/drawing/2014/main" id="{3DF1B8DB-B508-4777-BE8E-DD8773F93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5305" y="4514591"/>
                        <a:ext cx="17526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0F69225-8918-4E64-996A-2E474DA5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8439" name="Picture 9" descr="CHEMICAL">
            <a:extLst>
              <a:ext uri="{FF2B5EF4-FFF2-40B4-BE49-F238E27FC236}">
                <a16:creationId xmlns:a16="http://schemas.microsoft.com/office/drawing/2014/main" id="{2B8C9E70-CA8F-4A0E-ABAC-A6754455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87" y="268658"/>
            <a:ext cx="2438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9FA9678-EC91-483A-B681-8F3F2E4E0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Chemical Safety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6F73834-29D1-466C-B5B7-491FD4D447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00833" y="2066795"/>
            <a:ext cx="8467594" cy="3792668"/>
          </a:xfrm>
        </p:spPr>
        <p:txBody>
          <a:bodyPr anchor="t">
            <a:normAutofit/>
          </a:bodyPr>
          <a:lstStyle/>
          <a:p>
            <a:pPr>
              <a:buFont typeface="Monotype Sorts" charset="2"/>
              <a:buNone/>
            </a:pPr>
            <a:r>
              <a:rPr lang="en-US" altLang="en-US" sz="3200" dirty="0"/>
              <a:t>6.  Follow the instructions of your teacher when disposing of all chemicals.  (Solid wastes should not be placed in the sink)</a:t>
            </a:r>
          </a:p>
          <a:p>
            <a:pPr>
              <a:buFont typeface="Monotype Sorts" charset="2"/>
              <a:buNone/>
            </a:pPr>
            <a:r>
              <a:rPr lang="en-US" altLang="en-US" sz="3200" dirty="0"/>
              <a:t>7.  Wash your hands after handling hazardous chemicals.</a:t>
            </a:r>
          </a:p>
        </p:txBody>
      </p:sp>
      <p:graphicFrame>
        <p:nvGraphicFramePr>
          <p:cNvPr id="50180" name="Object 4">
            <a:extLst>
              <a:ext uri="{FF2B5EF4-FFF2-40B4-BE49-F238E27FC236}">
                <a16:creationId xmlns:a16="http://schemas.microsoft.com/office/drawing/2014/main" id="{6DF19988-7FD7-48D0-AE0F-1750F02FA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49264"/>
              </p:ext>
            </p:extLst>
          </p:nvPr>
        </p:nvGraphicFramePr>
        <p:xfrm>
          <a:off x="6705600" y="4470814"/>
          <a:ext cx="1441276" cy="237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lip" r:id="rId4" imgW="812496" imgH="1358264" progId="MS_ClipArt_Gallery.2">
                  <p:embed/>
                </p:oleObj>
              </mc:Choice>
              <mc:Fallback>
                <p:oleObj name="Clip" r:id="rId4" imgW="812496" imgH="1358264" progId="MS_ClipArt_Gallery.2">
                  <p:embed/>
                  <p:pic>
                    <p:nvPicPr>
                      <p:cNvPr id="50180" name="Object 4">
                        <a:extLst>
                          <a:ext uri="{FF2B5EF4-FFF2-40B4-BE49-F238E27FC236}">
                            <a16:creationId xmlns:a16="http://schemas.microsoft.com/office/drawing/2014/main" id="{6DF19988-7FD7-48D0-AE0F-1750F02FA2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70814"/>
                        <a:ext cx="1441276" cy="2379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D95E5F2-79C8-47E5-BEEA-CC1A05D8E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9462" name="Picture 6" descr="CHEMICAL">
            <a:extLst>
              <a:ext uri="{FF2B5EF4-FFF2-40B4-BE49-F238E27FC236}">
                <a16:creationId xmlns:a16="http://schemas.microsoft.com/office/drawing/2014/main" id="{AF005668-5412-4C79-9C1D-08500F4D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>
            <a:extLst>
              <a:ext uri="{FF2B5EF4-FFF2-40B4-BE49-F238E27FC236}">
                <a16:creationId xmlns:a16="http://schemas.microsoft.com/office/drawing/2014/main" id="{9447379B-782C-434C-A59E-F96A5396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altLang="en-US" sz="3600" dirty="0"/>
              <a:t>Handling Biological Materials</a:t>
            </a:r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60071418-E930-4D75-9C43-23A454D6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228003"/>
            <a:ext cx="8249657" cy="3630795"/>
          </a:xfrm>
        </p:spPr>
        <p:txBody>
          <a:bodyPr anchor="t">
            <a:normAutofit/>
          </a:bodyPr>
          <a:lstStyle/>
          <a:p>
            <a:r>
              <a:rPr lang="en-US" altLang="en-US" sz="3000" dirty="0"/>
              <a:t>With any live or preserved specimens, be RESPECTFUL!</a:t>
            </a:r>
          </a:p>
          <a:p>
            <a:r>
              <a:rPr lang="en-US" altLang="en-US" sz="3000" dirty="0"/>
              <a:t>Exercise caution when using sharp tools</a:t>
            </a:r>
          </a:p>
          <a:p>
            <a:r>
              <a:rPr lang="en-US" altLang="en-US" sz="3000" dirty="0"/>
              <a:t>Dispose of all biological materials as directed by the teacher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C525645-F7D3-4ACC-80DA-194E21A4B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Electrical Safety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CF73287-2C5D-4C3D-BDD7-AB50BCB8EE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5274" y="1885950"/>
            <a:ext cx="7248525" cy="41719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Lay electrical cords where no one can trip on them or get caught in them.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Be sure your hands and your lab area are dry before using electrical equipment.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Never poke anything into electrical outlets.</a:t>
            </a:r>
          </a:p>
        </p:txBody>
      </p:sp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880D00C9-37F8-4F31-B05B-464B20739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0630"/>
              </p:ext>
            </p:extLst>
          </p:nvPr>
        </p:nvGraphicFramePr>
        <p:xfrm>
          <a:off x="7543800" y="2249574"/>
          <a:ext cx="130492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Clip" r:id="rId4" imgW="1391360" imgH="1361379" progId="MS_ClipArt_Gallery.2">
                  <p:embed/>
                </p:oleObj>
              </mc:Choice>
              <mc:Fallback>
                <p:oleObj name="Clip" r:id="rId4" imgW="1391360" imgH="1361379" progId="MS_ClipArt_Gallery.2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880D00C9-37F8-4F31-B05B-464B20739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49574"/>
                        <a:ext cx="1304925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75B900E1-5E92-4FE6-AE1C-B18540346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134528"/>
              </p:ext>
            </p:extLst>
          </p:nvPr>
        </p:nvGraphicFramePr>
        <p:xfrm>
          <a:off x="6901841" y="3788171"/>
          <a:ext cx="1988953" cy="2701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Clip" r:id="rId6" imgW="1010867" imgH="1370921" progId="MS_ClipArt_Gallery.2">
                  <p:embed/>
                </p:oleObj>
              </mc:Choice>
              <mc:Fallback>
                <p:oleObj name="Clip" r:id="rId6" imgW="1010867" imgH="1370921" progId="MS_ClipArt_Gallery.2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75B900E1-5E92-4FE6-AE1C-B185403467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1841" y="3788171"/>
                        <a:ext cx="1988953" cy="2701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0923514-6D04-4100-9E8E-0F697D22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1511" name="Picture 8" descr="ELECTRIC">
            <a:extLst>
              <a:ext uri="{FF2B5EF4-FFF2-40B4-BE49-F238E27FC236}">
                <a16:creationId xmlns:a16="http://schemas.microsoft.com/office/drawing/2014/main" id="{0A0196BB-CE0C-4709-8CDB-1E042FF2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8735"/>
            <a:ext cx="2133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7B605F7-3B0C-45C6-ACFC-FF50B41E6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Heating Safety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B9465E5-DF44-4B0C-8BAA-99D9E79C81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7994" y="1885950"/>
            <a:ext cx="8668011" cy="4477272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100" dirty="0"/>
              <a:t>Let burners and hotplates cool down before touching them. Test to see if they are cool enough by bringing the back of your hand close to them.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100" dirty="0"/>
              <a:t>Use tongs and/or protective gloves to handle hot objects.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100" dirty="0"/>
              <a:t>Never reach across an open flame or burner.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100" dirty="0"/>
              <a:t>Tie back long hair and do not wear loose clothing</a:t>
            </a:r>
          </a:p>
        </p:txBody>
      </p:sp>
      <p:pic>
        <p:nvPicPr>
          <p:cNvPr id="13316" name="Picture 4" descr="THERMAL">
            <a:extLst>
              <a:ext uri="{FF2B5EF4-FFF2-40B4-BE49-F238E27FC236}">
                <a16:creationId xmlns:a16="http://schemas.microsoft.com/office/drawing/2014/main" id="{8C1A54ED-7192-4406-B460-A514C204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05" y="214312"/>
            <a:ext cx="2286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0BE7D3F-074E-4B56-8D03-51203123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304B042-E6FC-43C7-8661-D70154A88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600" dirty="0"/>
              <a:t>Why do We Talk about Lab Safety?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68CAF7-8A5D-44CA-8BF7-1C70DC0DC8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000" dirty="0"/>
              <a:t>Have any of you experienced what happens when you don’t follow lab safety?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3000" dirty="0">
                <a:hlinkClick r:id="rId2"/>
              </a:rPr>
              <a:t>http://www.msnbc.msn.com/id/42569811/ns/us_news-life/t/yale-student-dies-chemistry-lab-accident/</a:t>
            </a:r>
            <a:endParaRPr lang="en-US" altLang="en-US" sz="30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E9ACCAD-274C-4B2B-9503-E01DC5BBE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Heating Safety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63928A7-32A7-4B89-A8D7-FC116AFB99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29632"/>
            <a:ext cx="8991600" cy="3694917"/>
          </a:xfrm>
        </p:spPr>
        <p:txBody>
          <a:bodyPr anchor="t">
            <a:normAutofit/>
          </a:bodyPr>
          <a:lstStyle/>
          <a:p>
            <a:pPr>
              <a:buFont typeface="Monotype Sorts" charset="2"/>
              <a:buNone/>
            </a:pPr>
            <a:r>
              <a:rPr lang="en-US" altLang="en-US" sz="3200" dirty="0"/>
              <a:t>5.  Always point the top ends of test tubes that are being heated away from people.</a:t>
            </a:r>
          </a:p>
          <a:p>
            <a:pPr>
              <a:buFont typeface="Monotype Sorts" charset="2"/>
              <a:buNone/>
            </a:pPr>
            <a:r>
              <a:rPr lang="en-US" altLang="en-US" sz="3200" dirty="0"/>
              <a:t>6.  When heating a test tube, move it around slowly 	over the flame to distribute the heat evenly.</a:t>
            </a:r>
          </a:p>
        </p:txBody>
      </p:sp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F33D7C59-8A00-44A2-8786-2F36ED1A1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43533"/>
              </p:ext>
            </p:extLst>
          </p:nvPr>
        </p:nvGraphicFramePr>
        <p:xfrm>
          <a:off x="5736921" y="4574168"/>
          <a:ext cx="2949879" cy="202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lip" r:id="rId4" imgW="1146759" imgH="795487" progId="MS_ClipArt_Gallery.2">
                  <p:embed/>
                </p:oleObj>
              </mc:Choice>
              <mc:Fallback>
                <p:oleObj name="Clip" r:id="rId4" imgW="1146759" imgH="795487" progId="MS_ClipArt_Gallery.2">
                  <p:embed/>
                  <p:pic>
                    <p:nvPicPr>
                      <p:cNvPr id="51204" name="Object 4">
                        <a:extLst>
                          <a:ext uri="{FF2B5EF4-FFF2-40B4-BE49-F238E27FC236}">
                            <a16:creationId xmlns:a16="http://schemas.microsoft.com/office/drawing/2014/main" id="{F33D7C59-8A00-44A2-8786-2F36ED1A1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921" y="4574168"/>
                        <a:ext cx="2949879" cy="2021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4F307C1-874F-4D5B-A519-73827164C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1206" name="Picture 6" descr="THERMAL">
            <a:extLst>
              <a:ext uri="{FF2B5EF4-FFF2-40B4-BE49-F238E27FC236}">
                <a16:creationId xmlns:a16="http://schemas.microsoft.com/office/drawing/2014/main" id="{F33BF8C5-0B40-4226-9E8D-A3A2C7769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B6E386D-DF67-422C-9F3C-811578044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First Aid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338FB8F-1F88-487C-9F24-E0E9C9F9B7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5989" y="2335213"/>
            <a:ext cx="8279704" cy="3524250"/>
          </a:xfrm>
        </p:spPr>
        <p:txBody>
          <a:bodyPr anchor="t">
            <a:normAutofit/>
          </a:bodyPr>
          <a:lstStyle/>
          <a:p>
            <a:pPr>
              <a:buFont typeface="Monotype Sorts" charset="2"/>
              <a:buNone/>
            </a:pPr>
            <a:r>
              <a:rPr lang="en-US" altLang="en-US" sz="3200" dirty="0"/>
              <a:t>Injury:  				Burns</a:t>
            </a:r>
          </a:p>
          <a:p>
            <a:pPr>
              <a:buFont typeface="Monotype Sorts" charset="2"/>
              <a:buNone/>
            </a:pPr>
            <a:r>
              <a:rPr lang="en-US" altLang="en-US" sz="3200" dirty="0"/>
              <a:t>What To Do:  	Immediately flush with </a:t>
            </a:r>
            <a:r>
              <a:rPr lang="en-US" altLang="en-US" sz="3200" b="1" dirty="0"/>
              <a:t>warm</a:t>
            </a:r>
            <a:r>
              <a:rPr lang="en-US" altLang="en-US" sz="3200" dirty="0"/>
              <a:t> 							water until burning sensation is 						lessened.</a:t>
            </a:r>
          </a:p>
        </p:txBody>
      </p:sp>
      <p:graphicFrame>
        <p:nvGraphicFramePr>
          <p:cNvPr id="55300" name="Object 4">
            <a:extLst>
              <a:ext uri="{FF2B5EF4-FFF2-40B4-BE49-F238E27FC236}">
                <a16:creationId xmlns:a16="http://schemas.microsoft.com/office/drawing/2014/main" id="{29C788A5-7703-405E-9D50-DB444019B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815"/>
              </p:ext>
            </p:extLst>
          </p:nvPr>
        </p:nvGraphicFramePr>
        <p:xfrm>
          <a:off x="918575" y="3962400"/>
          <a:ext cx="150653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lip" r:id="rId4" imgW="1429316" imgH="2601740" progId="MS_ClipArt_Gallery.2">
                  <p:embed/>
                </p:oleObj>
              </mc:Choice>
              <mc:Fallback>
                <p:oleObj name="Clip" r:id="rId4" imgW="1429316" imgH="2601740" progId="MS_ClipArt_Gallery.2">
                  <p:embed/>
                  <p:pic>
                    <p:nvPicPr>
                      <p:cNvPr id="55300" name="Object 4">
                        <a:extLst>
                          <a:ext uri="{FF2B5EF4-FFF2-40B4-BE49-F238E27FC236}">
                            <a16:creationId xmlns:a16="http://schemas.microsoft.com/office/drawing/2014/main" id="{29C788A5-7703-405E-9D50-DB444019B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575" y="3962400"/>
                        <a:ext cx="1506538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AB40E16-87A2-4397-92F9-91C6DD85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1CAF814-25EE-40E0-8C3C-046619C51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First Aid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2470E38-D678-4B06-A274-9315745C0B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85950"/>
            <a:ext cx="8686800" cy="4171950"/>
          </a:xfrm>
        </p:spPr>
        <p:txBody>
          <a:bodyPr anchor="t">
            <a:normAutofit/>
          </a:bodyPr>
          <a:lstStyle/>
          <a:p>
            <a:pPr>
              <a:buFont typeface="Monotype Sorts" charset="2"/>
              <a:buNone/>
            </a:pPr>
            <a:r>
              <a:rPr lang="en-US" altLang="en-US" sz="3200" dirty="0"/>
              <a:t>Injury:  				Cuts and Bruises</a:t>
            </a:r>
          </a:p>
          <a:p>
            <a:pPr>
              <a:buFont typeface="Monotype Sorts" charset="2"/>
              <a:buNone/>
            </a:pPr>
            <a:r>
              <a:rPr lang="en-US" altLang="en-US" sz="3200" dirty="0"/>
              <a:t>What To Do:  	Do not touch an open wound 							without safety gloves.  Pressing 							directly on minor cuts will stop 							bleeding in a few minutes.  </a:t>
            </a:r>
          </a:p>
        </p:txBody>
      </p:sp>
      <p:pic>
        <p:nvPicPr>
          <p:cNvPr id="57348" name="Picture 4" descr="SHARPOBJ">
            <a:extLst>
              <a:ext uri="{FF2B5EF4-FFF2-40B4-BE49-F238E27FC236}">
                <a16:creationId xmlns:a16="http://schemas.microsoft.com/office/drawing/2014/main" id="{1018B3A2-0D08-4D42-B41D-F0762208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32" y="527420"/>
            <a:ext cx="1905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9" name="Object 5">
            <a:extLst>
              <a:ext uri="{FF2B5EF4-FFF2-40B4-BE49-F238E27FC236}">
                <a16:creationId xmlns:a16="http://schemas.microsoft.com/office/drawing/2014/main" id="{D3EF6236-2177-4076-9433-B6782A85A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83899"/>
              </p:ext>
            </p:extLst>
          </p:nvPr>
        </p:nvGraphicFramePr>
        <p:xfrm>
          <a:off x="304800" y="3916585"/>
          <a:ext cx="2791217" cy="247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lip" r:id="rId5" imgW="1175463" imgH="1053770" progId="MS_ClipArt_Gallery.2">
                  <p:embed/>
                </p:oleObj>
              </mc:Choice>
              <mc:Fallback>
                <p:oleObj name="Clip" r:id="rId5" imgW="1175463" imgH="1053770" progId="MS_ClipArt_Gallery.2">
                  <p:embed/>
                  <p:pic>
                    <p:nvPicPr>
                      <p:cNvPr id="57349" name="Object 5">
                        <a:extLst>
                          <a:ext uri="{FF2B5EF4-FFF2-40B4-BE49-F238E27FC236}">
                            <a16:creationId xmlns:a16="http://schemas.microsoft.com/office/drawing/2014/main" id="{D3EF6236-2177-4076-9433-B6782A85A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16585"/>
                        <a:ext cx="2791217" cy="2475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9C548D5-78A8-4BC1-B2EA-02D6988C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F39EE82-66B3-4622-A1FC-3F1033619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First Aid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82125C5-FA14-4501-9703-67D7EA01D2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8410" y="2335213"/>
            <a:ext cx="8567803" cy="3524250"/>
          </a:xfrm>
        </p:spPr>
        <p:txBody>
          <a:bodyPr anchor="t">
            <a:normAutofit/>
          </a:bodyPr>
          <a:lstStyle/>
          <a:p>
            <a:pPr>
              <a:buFont typeface="Monotype Sorts" charset="2"/>
              <a:buNone/>
            </a:pPr>
            <a:r>
              <a:rPr lang="en-US" altLang="en-US" sz="3200" dirty="0"/>
              <a:t>Injury:  				Eyes</a:t>
            </a:r>
          </a:p>
          <a:p>
            <a:pPr>
              <a:buFont typeface="Monotype Sorts" charset="2"/>
              <a:buNone/>
            </a:pPr>
            <a:r>
              <a:rPr lang="en-US" altLang="en-US" sz="3200" dirty="0"/>
              <a:t>What To Do: 		Flush eyes immediately with 								plenty of water for several 									minutes.</a:t>
            </a:r>
            <a:r>
              <a:rPr lang="en-US" alt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0D2B22AD-B6B2-4C24-806D-7CC5CEF44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004121"/>
              </p:ext>
            </p:extLst>
          </p:nvPr>
        </p:nvGraphicFramePr>
        <p:xfrm>
          <a:off x="112341" y="3795386"/>
          <a:ext cx="2722263" cy="291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lip" r:id="rId4" imgW="1252360" imgH="1327992" progId="MS_ClipArt_Gallery.2">
                  <p:embed/>
                </p:oleObj>
              </mc:Choice>
              <mc:Fallback>
                <p:oleObj name="Clip" r:id="rId4" imgW="1252360" imgH="1327992" progId="MS_ClipArt_Gallery.2">
                  <p:embed/>
                  <p:pic>
                    <p:nvPicPr>
                      <p:cNvPr id="61444" name="Object 4">
                        <a:extLst>
                          <a:ext uri="{FF2B5EF4-FFF2-40B4-BE49-F238E27FC236}">
                            <a16:creationId xmlns:a16="http://schemas.microsoft.com/office/drawing/2014/main" id="{0D2B22AD-B6B2-4C24-806D-7CC5CEF449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41" y="3795386"/>
                        <a:ext cx="2722263" cy="2910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55CF6B9-6E54-44E8-BF04-210F51334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6630" name="Picture 7" descr="EYE">
            <a:extLst>
              <a:ext uri="{FF2B5EF4-FFF2-40B4-BE49-F238E27FC236}">
                <a16:creationId xmlns:a16="http://schemas.microsoft.com/office/drawing/2014/main" id="{E28D4174-C1FF-4399-9165-0BEE6F86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13" y="435345"/>
            <a:ext cx="2209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C93649A-0105-4F0D-9873-1D3212421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First Aid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9E71C58-EF48-4649-A199-256B28EAEA9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8515" y="1924050"/>
            <a:ext cx="8655485" cy="4171950"/>
          </a:xfrm>
        </p:spPr>
        <p:txBody>
          <a:bodyPr anchor="t">
            <a:normAutofit/>
          </a:bodyPr>
          <a:lstStyle/>
          <a:p>
            <a:pPr>
              <a:buFont typeface="Monotype Sorts" charset="2"/>
              <a:buNone/>
            </a:pPr>
            <a:r>
              <a:rPr lang="en-US" altLang="en-US" sz="3200" dirty="0"/>
              <a:t>Injury:  		 		Poisoning</a:t>
            </a:r>
          </a:p>
          <a:p>
            <a:pPr>
              <a:buFont typeface="Monotype Sorts" charset="2"/>
              <a:buNone/>
            </a:pPr>
            <a:r>
              <a:rPr lang="en-US" altLang="en-US" sz="3200" dirty="0"/>
              <a:t>What To Do:  	Find out what substance was 								responsible and alert the teacher 						immediately.</a:t>
            </a:r>
          </a:p>
        </p:txBody>
      </p:sp>
      <p:pic>
        <p:nvPicPr>
          <p:cNvPr id="63492" name="Picture 4" descr="POISON">
            <a:extLst>
              <a:ext uri="{FF2B5EF4-FFF2-40B4-BE49-F238E27FC236}">
                <a16:creationId xmlns:a16="http://schemas.microsoft.com/office/drawing/2014/main" id="{E727365F-9EF0-4174-8987-D5244980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7" y="4045221"/>
            <a:ext cx="3637768" cy="26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52C16D4-F64C-4C2C-9B95-370EF78EE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8723781-B241-4F76-9E85-BCBF33167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First Aid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862D083-76B6-458E-8892-0E8DEF01C9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3463" y="2335213"/>
            <a:ext cx="7807412" cy="3524250"/>
          </a:xfrm>
        </p:spPr>
        <p:txBody>
          <a:bodyPr anchor="t">
            <a:normAutofit/>
          </a:bodyPr>
          <a:lstStyle/>
          <a:p>
            <a:pPr>
              <a:buFont typeface="Monotype Sorts" charset="2"/>
              <a:buNone/>
            </a:pPr>
            <a:r>
              <a:rPr lang="en-US" altLang="en-US" sz="3200" dirty="0"/>
              <a:t>Injury:  		 		Spills on the skin</a:t>
            </a:r>
          </a:p>
          <a:p>
            <a:pPr>
              <a:buFont typeface="Monotype Sorts" charset="2"/>
              <a:buNone/>
            </a:pPr>
            <a:r>
              <a:rPr lang="en-US" altLang="en-US" sz="3200" dirty="0"/>
              <a:t>What To Do:  	Flush with large quantities of 						water.</a:t>
            </a:r>
            <a:r>
              <a:rPr lang="en-US" altLang="en-US" sz="3200" b="1" dirty="0">
                <a:latin typeface="Comic Sans MS" panose="030F0702030302020204" pitchFamily="66" charset="0"/>
              </a:rPr>
              <a:t>  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5540" name="Picture 4" descr="CHEMICAL">
            <a:extLst>
              <a:ext uri="{FF2B5EF4-FFF2-40B4-BE49-F238E27FC236}">
                <a16:creationId xmlns:a16="http://schemas.microsoft.com/office/drawing/2014/main" id="{505E6EE6-CC51-4D26-A939-FF2EE737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85" y="3747652"/>
            <a:ext cx="3682652" cy="269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BA438E5-8549-4333-9940-3FF1D3F4E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CFB7E77-CCA4-4832-A4CE-7CF3977AB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en-US" sz="3600" dirty="0">
                <a:latin typeface="Arial Black" panose="020B0A04020102020204" pitchFamily="34" charset="0"/>
              </a:rPr>
              <a:t>Lab Safety Comic or Poem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9503A9A-B23C-4886-A286-582F678FC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29008"/>
            <a:ext cx="8178800" cy="426224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Tahoma" panose="020B0604030504040204" pitchFamily="34" charset="0"/>
              </a:rPr>
              <a:t>In the time given in class, create a comic strip or poem that meets the following guidelines.  Whatever you do not finish will be homework.</a:t>
            </a:r>
          </a:p>
          <a:p>
            <a:pPr>
              <a:lnSpc>
                <a:spcPct val="80000"/>
              </a:lnSpc>
            </a:pPr>
            <a:endParaRPr lang="en-US" altLang="en-US" sz="1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latin typeface="Tahoma" panose="020B0604030504040204" pitchFamily="34" charset="0"/>
              </a:rPr>
              <a:t>Comic</a:t>
            </a:r>
            <a:r>
              <a:rPr lang="en-US" altLang="en-US" sz="2800" dirty="0">
                <a:latin typeface="Tahoma" panose="020B0604030504040204" pitchFamily="34" charset="0"/>
              </a:rPr>
              <a:t>: create a comic strip about the consequences of breaking lab safety rules</a:t>
            </a:r>
            <a:r>
              <a:rPr lang="en-US" altLang="en-US" sz="2800">
                <a:latin typeface="Tahoma" panose="020B0604030504040204" pitchFamily="34" charset="0"/>
              </a:rPr>
              <a:t>. You </a:t>
            </a:r>
            <a:r>
              <a:rPr lang="en-US" altLang="en-US" sz="2800" dirty="0">
                <a:latin typeface="Tahoma" panose="020B0604030504040204" pitchFamily="34" charset="0"/>
              </a:rPr>
              <a:t>must include at least three safety rules and at least 6 frames.</a:t>
            </a:r>
          </a:p>
          <a:p>
            <a:pPr>
              <a:lnSpc>
                <a:spcPct val="80000"/>
              </a:lnSpc>
            </a:pPr>
            <a:endParaRPr lang="en-US" altLang="en-US" sz="1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latin typeface="Tahoma" panose="020B0604030504040204" pitchFamily="34" charset="0"/>
              </a:rPr>
              <a:t>Poem</a:t>
            </a:r>
            <a:r>
              <a:rPr lang="en-US" altLang="en-US" sz="2800" dirty="0">
                <a:latin typeface="Tahoma" panose="020B0604030504040204" pitchFamily="34" charset="0"/>
              </a:rPr>
              <a:t>: create a poem that includes at least 3 lab safety rules. Your poem must be at least 10 lines long.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E0B35B-2CCB-4B91-A77B-87F4BA4AA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800" dirty="0"/>
              <a:t>Article Analysis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61E5A5-7437-4E83-BC4A-C3A674A151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What could have been done to prevent this accident?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What should the university do in response to the accident to improve their lab safety practices?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9D870BB-B515-4DD2-AE49-FC8F68491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General Safety Rules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AAB019C-0099-4614-8749-C8FD8A7B96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8099" y="2300288"/>
            <a:ext cx="8855901" cy="417671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3000" dirty="0"/>
              <a:t>1.  Listen to or read instructions carefully before attempting to do anything.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3000" dirty="0"/>
              <a:t>2.  Wear proper protective gear and appropriate clothing.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3000" dirty="0"/>
              <a:t>3.  Notify your teacher if any spills or accidents occur.</a:t>
            </a:r>
          </a:p>
        </p:txBody>
      </p:sp>
      <p:graphicFrame>
        <p:nvGraphicFramePr>
          <p:cNvPr id="5125" name="Object 5">
            <a:extLst>
              <a:ext uri="{FF2B5EF4-FFF2-40B4-BE49-F238E27FC236}">
                <a16:creationId xmlns:a16="http://schemas.microsoft.com/office/drawing/2014/main" id="{68E224CA-71D0-4A62-B88B-3C0429196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61879"/>
              </p:ext>
            </p:extLst>
          </p:nvPr>
        </p:nvGraphicFramePr>
        <p:xfrm>
          <a:off x="5182672" y="4759012"/>
          <a:ext cx="3673229" cy="20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4" imgW="1404306" imgH="796523" progId="MS_ClipArt_Gallery.2">
                  <p:embed/>
                </p:oleObj>
              </mc:Choice>
              <mc:Fallback>
                <p:oleObj name="Clip" r:id="rId4" imgW="1404306" imgH="796523" progId="MS_ClipArt_Gallery.2">
                  <p:embed/>
                  <p:pic>
                    <p:nvPicPr>
                      <p:cNvPr id="5125" name="Object 5">
                        <a:extLst>
                          <a:ext uri="{FF2B5EF4-FFF2-40B4-BE49-F238E27FC236}">
                            <a16:creationId xmlns:a16="http://schemas.microsoft.com/office/drawing/2014/main" id="{68E224CA-71D0-4A62-B88B-3C0429196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672" y="4759012"/>
                        <a:ext cx="3673229" cy="20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503C13C-BEE4-46C6-974D-4A72E2855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General Safety Rules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FC8DFA0-2A60-4817-A6A5-692326027E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" y="1885950"/>
            <a:ext cx="6037545" cy="417195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3200" dirty="0"/>
              <a:t>4</a:t>
            </a:r>
            <a:r>
              <a:rPr lang="en-US" altLang="en-US" sz="3200" dirty="0">
                <a:latin typeface="Comic Sans MS" panose="030F0702030302020204" pitchFamily="66" charset="0"/>
              </a:rPr>
              <a:t>.	</a:t>
            </a:r>
            <a:r>
              <a:rPr lang="en-US" altLang="en-US" sz="3200" dirty="0"/>
              <a:t>After handling chemicals, always wash your hands with soap and water.</a:t>
            </a:r>
          </a:p>
          <a:p>
            <a:pPr marL="609600" indent="-609600">
              <a:buNone/>
            </a:pPr>
            <a:r>
              <a:rPr lang="en-US" altLang="en-US" sz="3200" dirty="0"/>
              <a:t>5.  	During lab work, keep your hands away from your face and tie back your hair.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EBAB435F-4CE3-4ED0-986F-73D0F317A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671509"/>
              </p:ext>
            </p:extLst>
          </p:nvPr>
        </p:nvGraphicFramePr>
        <p:xfrm>
          <a:off x="6151076" y="1960562"/>
          <a:ext cx="2002326" cy="148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4" imgW="1360281" imgH="1012494" progId="MS_ClipArt_Gallery.2">
                  <p:embed/>
                </p:oleObj>
              </mc:Choice>
              <mc:Fallback>
                <p:oleObj name="Clip" r:id="rId4" imgW="1360281" imgH="1012494" progId="MS_ClipArt_Gallery.2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EBAB435F-4CE3-4ED0-986F-73D0F317A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076" y="1960562"/>
                        <a:ext cx="2002326" cy="148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E2F6CB-45E6-4ED6-83BE-0B480E77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174" name="Picture 9">
            <a:extLst>
              <a:ext uri="{FF2B5EF4-FFF2-40B4-BE49-F238E27FC236}">
                <a16:creationId xmlns:a16="http://schemas.microsoft.com/office/drawing/2014/main" id="{138FBD01-F85B-401C-B1D4-AD627ABAE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19" y="3618759"/>
            <a:ext cx="2232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EC64534-B795-4B89-92F4-93FF41CA4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General Safety Rules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A5CFBF5-45B8-44D0-BE40-A66B4B5176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17106"/>
            <a:ext cx="8763000" cy="4183693"/>
          </a:xfrm>
        </p:spPr>
        <p:txBody>
          <a:bodyPr anchor="t">
            <a:normAutofit/>
          </a:bodyPr>
          <a:lstStyle/>
          <a:p>
            <a:pPr marL="609600" indent="-609600">
              <a:buNone/>
            </a:pPr>
            <a:r>
              <a:rPr lang="en-US" altLang="en-US" sz="3200" dirty="0"/>
              <a:t>6. Know the location lab safety equipment.</a:t>
            </a:r>
          </a:p>
          <a:p>
            <a:pPr marL="609600" indent="-609600">
              <a:buNone/>
            </a:pPr>
            <a:r>
              <a:rPr lang="en-US" altLang="en-US" sz="3200" dirty="0"/>
              <a:t>7.  Keep your work area uncluttered. Take to the lab station only what is necessary.</a:t>
            </a:r>
          </a:p>
        </p:txBody>
      </p:sp>
      <p:pic>
        <p:nvPicPr>
          <p:cNvPr id="41989" name="Object 5">
            <a:extLst>
              <a:ext uri="{FF2B5EF4-FFF2-40B4-BE49-F238E27FC236}">
                <a16:creationId xmlns:a16="http://schemas.microsoft.com/office/drawing/2014/main" id="{0B6CD3A5-4A01-4375-AC44-FECFBACD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72" y="4121328"/>
            <a:ext cx="3106455" cy="217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642058A-C0E1-4D38-9C3D-1F1DC1C83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C17CAED-E96B-4203-866A-0398B1B80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General Safety Rules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D1B8A02-86CC-47E6-AF77-8E8D21EF71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133600"/>
            <a:ext cx="5562600" cy="44196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90000"/>
              </a:lnSpc>
              <a:buFont typeface="Monotype Sorts" charset="2"/>
              <a:buNone/>
            </a:pPr>
            <a:r>
              <a:rPr lang="en-US" altLang="en-US" sz="3200" dirty="0"/>
              <a:t>8.  Never put anything into 	your mouth during a lab experiment.</a:t>
            </a:r>
          </a:p>
          <a:p>
            <a:pPr marL="463550" indent="-463550">
              <a:lnSpc>
                <a:spcPct val="90000"/>
              </a:lnSpc>
              <a:buFont typeface="Monotype Sorts" charset="2"/>
              <a:buNone/>
            </a:pPr>
            <a:r>
              <a:rPr lang="en-US" altLang="en-US" sz="3200" dirty="0"/>
              <a:t>9.  Clean up your lab area at the conclusion of the laboratory period.</a:t>
            </a:r>
          </a:p>
          <a:p>
            <a:pPr marL="463550" indent="-463550">
              <a:lnSpc>
                <a:spcPct val="90000"/>
              </a:lnSpc>
              <a:buFont typeface="Monotype Sorts" charset="2"/>
              <a:buNone/>
            </a:pPr>
            <a:r>
              <a:rPr lang="en-US" altLang="en-US" sz="3200" dirty="0"/>
              <a:t>10.  Never “horse around” or play practical jokes in the laboratory.</a:t>
            </a:r>
          </a:p>
        </p:txBody>
      </p:sp>
      <p:sp>
        <p:nvSpPr>
          <p:cNvPr id="9220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3523E00-4A8B-48AF-81E7-8BBEDD0AB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9221" name="Picture 9">
            <a:extLst>
              <a:ext uri="{FF2B5EF4-FFF2-40B4-BE49-F238E27FC236}">
                <a16:creationId xmlns:a16="http://schemas.microsoft.com/office/drawing/2014/main" id="{7937C4E4-5DF2-4CFF-A1ED-A3A22328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5479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9806CF8-B8E9-4BE4-8821-8027A244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/>
              <a:t>Behavior in the </a:t>
            </a:r>
            <a:br>
              <a:rPr lang="en-US" altLang="en-US" sz="3600" dirty="0"/>
            </a:br>
            <a:r>
              <a:rPr lang="en-US" altLang="en-US" sz="3600" dirty="0"/>
              <a:t>Science Classroom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DB48BD0-1B63-4153-8230-2F92685B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0" y="1905000"/>
            <a:ext cx="7803019" cy="417195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Students </a:t>
            </a:r>
            <a:r>
              <a:rPr lang="en-US" altLang="en-US" sz="3200" b="1" u="sng" dirty="0"/>
              <a:t>should not touch equipment </a:t>
            </a:r>
            <a:r>
              <a:rPr lang="en-US" altLang="en-US" sz="3200" dirty="0"/>
              <a:t>unless given proper instructions and permission by the teacher</a:t>
            </a:r>
          </a:p>
          <a:p>
            <a:r>
              <a:rPr lang="en-US" altLang="en-US" sz="3200" dirty="0"/>
              <a:t>Always read your lab procedure!</a:t>
            </a:r>
          </a:p>
          <a:p>
            <a:r>
              <a:rPr lang="en-US" altLang="en-US" sz="3200" dirty="0"/>
              <a:t>Food, drink, and gum are a NO</a:t>
            </a:r>
            <a:r>
              <a:rPr lang="en-US" altLang="en-US" sz="3000" dirty="0"/>
              <a:t>!</a:t>
            </a:r>
            <a:endParaRPr lang="en-US" altLang="en-US" sz="2600" dirty="0"/>
          </a:p>
          <a:p>
            <a:r>
              <a:rPr lang="en-US" altLang="en-US" sz="3200" dirty="0"/>
              <a:t>Minimize clutter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AD7AB05D-4502-4EC9-80DF-9D970294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26" y="3412210"/>
            <a:ext cx="2494776" cy="32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72B4CF7-DA44-480A-9516-85C52000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800" dirty="0"/>
              <a:t>lab Appropriate Clothing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8E78A16-AF8D-4505-A67D-88820F3F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No open-toed shoes</a:t>
            </a:r>
          </a:p>
          <a:p>
            <a:r>
              <a:rPr lang="en-US" altLang="en-US" sz="3200" dirty="0"/>
              <a:t>Tie Hair Back</a:t>
            </a:r>
          </a:p>
          <a:p>
            <a:r>
              <a:rPr lang="en-US" altLang="en-US" sz="3200" dirty="0"/>
              <a:t>Roll up loose sleeves</a:t>
            </a:r>
          </a:p>
          <a:p>
            <a:r>
              <a:rPr lang="en-US" altLang="en-US" sz="3200" dirty="0"/>
              <a:t>Jersey Material: will melt!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A21C84B1-BBAE-4939-B43F-BCA8BDFC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19" y="3555437"/>
            <a:ext cx="1746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5D323113-AF07-48DD-B91F-AAD88C709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57" y="2008472"/>
            <a:ext cx="2179529" cy="217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761</Words>
  <Application>Microsoft Office PowerPoint</Application>
  <PresentationFormat>On-screen Show (4:3)</PresentationFormat>
  <Paragraphs>120</Paragraphs>
  <Slides>26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Calibri</vt:lpstr>
      <vt:lpstr>Comic Sans MS</vt:lpstr>
      <vt:lpstr>Gill Sans MT</vt:lpstr>
      <vt:lpstr>Monotype Sorts</vt:lpstr>
      <vt:lpstr>Tahoma</vt:lpstr>
      <vt:lpstr>Times New Roman</vt:lpstr>
      <vt:lpstr>Wingdings 2</vt:lpstr>
      <vt:lpstr>Dividend</vt:lpstr>
      <vt:lpstr>Clip</vt:lpstr>
      <vt:lpstr>Lab Safety </vt:lpstr>
      <vt:lpstr>Why do We Talk about Lab Safety?</vt:lpstr>
      <vt:lpstr>Article Analysis</vt:lpstr>
      <vt:lpstr>General Safety Rules</vt:lpstr>
      <vt:lpstr>General Safety Rules</vt:lpstr>
      <vt:lpstr>General Safety Rules</vt:lpstr>
      <vt:lpstr>General Safety Rules</vt:lpstr>
      <vt:lpstr>Behavior in the  Science Classroom</vt:lpstr>
      <vt:lpstr>lab Appropriate Clothing</vt:lpstr>
      <vt:lpstr>Lab Safety Equipment</vt:lpstr>
      <vt:lpstr>Lab Safety Equipment</vt:lpstr>
      <vt:lpstr>Equipment Usage </vt:lpstr>
      <vt:lpstr>Glassware Safety</vt:lpstr>
      <vt:lpstr>Chemical Safety</vt:lpstr>
      <vt:lpstr>Chemical Safety</vt:lpstr>
      <vt:lpstr>Chemical Safety</vt:lpstr>
      <vt:lpstr>Handling Biological Materials</vt:lpstr>
      <vt:lpstr>Electrical Safety</vt:lpstr>
      <vt:lpstr>Heating Safety</vt:lpstr>
      <vt:lpstr>Heating Safety</vt:lpstr>
      <vt:lpstr>First Aid</vt:lpstr>
      <vt:lpstr>First Aid</vt:lpstr>
      <vt:lpstr>First Aid</vt:lpstr>
      <vt:lpstr>First Aid</vt:lpstr>
      <vt:lpstr>First Aid</vt:lpstr>
      <vt:lpstr>Lab Safety Comic or Poem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 </dc:title>
  <dc:creator>Blaine</dc:creator>
  <cp:lastModifiedBy>Olivia Jensen</cp:lastModifiedBy>
  <cp:revision>24</cp:revision>
  <dcterms:created xsi:type="dcterms:W3CDTF">2018-07-24T19:56:45Z</dcterms:created>
  <dcterms:modified xsi:type="dcterms:W3CDTF">2018-08-21T14:40:01Z</dcterms:modified>
</cp:coreProperties>
</file>