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8"/>
  </p:notesMasterIdLst>
  <p:sldIdLst>
    <p:sldId id="256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309" r:id="rId10"/>
    <p:sldId id="310" r:id="rId11"/>
    <p:sldId id="257" r:id="rId12"/>
    <p:sldId id="258" r:id="rId13"/>
    <p:sldId id="259" r:id="rId14"/>
    <p:sldId id="260" r:id="rId15"/>
    <p:sldId id="262" r:id="rId16"/>
    <p:sldId id="264" r:id="rId17"/>
    <p:sldId id="311" r:id="rId18"/>
    <p:sldId id="283" r:id="rId19"/>
    <p:sldId id="284" r:id="rId20"/>
    <p:sldId id="286" r:id="rId21"/>
    <p:sldId id="312" r:id="rId22"/>
    <p:sldId id="287" r:id="rId23"/>
    <p:sldId id="288" r:id="rId24"/>
    <p:sldId id="290" r:id="rId25"/>
    <p:sldId id="313" r:id="rId26"/>
    <p:sldId id="291" r:id="rId27"/>
    <p:sldId id="289" r:id="rId28"/>
    <p:sldId id="292" r:id="rId29"/>
    <p:sldId id="422" r:id="rId30"/>
    <p:sldId id="293" r:id="rId31"/>
    <p:sldId id="295" r:id="rId32"/>
    <p:sldId id="294" r:id="rId33"/>
    <p:sldId id="423" r:id="rId34"/>
    <p:sldId id="426" r:id="rId35"/>
    <p:sldId id="297" r:id="rId36"/>
    <p:sldId id="42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87E2-C372-4D4B-9E81-A8421392A6A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E651C-707D-4762-B160-C0AAE3F5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39C452F-E8BD-4554-8421-6606876F7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46F6897-7FDF-46AB-93BB-9B2BC2EA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50F9169-EF04-42C2-BD29-8DD570CE3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18827A-175D-43DB-99A7-5C1BE8AEB26F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7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5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5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2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9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2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37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9"/>
            <a:ext cx="5623962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0C795-1DC7-44B8-BE33-200D9E783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138" y="-140591"/>
            <a:ext cx="5515294" cy="2085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Scientific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833CE-D6EF-4969-B183-F25FF5209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826" y="2035575"/>
            <a:ext cx="5098956" cy="8105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EBEBEB"/>
                </a:solidFill>
              </a:rPr>
              <a:t>Pre-AP Biology; Unit 1 Topic 3</a:t>
            </a:r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7ADDF5EB-0D2B-481F-A4C7-2CB5834B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724" y="2392970"/>
            <a:ext cx="2294126" cy="2294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5826" y="3223261"/>
            <a:ext cx="549327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Objectives:</a:t>
            </a:r>
            <a:endParaRPr lang="en-US" u="sng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 can collect quantitative and qualitative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 can distinguish between observations and inferences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 can develop a well-written hypothesis based on observations and research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 can identify independent and dependent variables in an experiment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 can identify constants in an experiment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 can differentiate between a control group and experimental groups</a:t>
            </a:r>
          </a:p>
        </p:txBody>
      </p:sp>
    </p:spTree>
    <p:extLst>
      <p:ext uri="{BB962C8B-B14F-4D97-AF65-F5344CB8AC3E}">
        <p14:creationId xmlns:p14="http://schemas.microsoft.com/office/powerpoint/2010/main" val="258194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B1CA-01EF-4FFB-B400-D29B0DEE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A382-6C9B-4A0D-99E0-967BED8B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mage.slidesharecdn.com/observationsandinferences-090902082036-phpapp01/95/observations-and-inferences-5-728.jpg?cb=1251879665">
            <a:extLst>
              <a:ext uri="{FF2B5EF4-FFF2-40B4-BE49-F238E27FC236}">
                <a16:creationId xmlns:a16="http://schemas.microsoft.com/office/drawing/2014/main" id="{CE40E0D8-3E23-4937-B565-ED6B5ECA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" y="137786"/>
            <a:ext cx="7478039" cy="560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DD483B7-41B4-4D0D-9A75-47D540A1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79" y="5517715"/>
            <a:ext cx="7478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Let’s practice making observations and inferences with some new images!!!</a:t>
            </a:r>
          </a:p>
        </p:txBody>
      </p:sp>
    </p:spTree>
    <p:extLst>
      <p:ext uri="{BB962C8B-B14F-4D97-AF65-F5344CB8AC3E}">
        <p14:creationId xmlns:p14="http://schemas.microsoft.com/office/powerpoint/2010/main" val="98018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483034"/>
          </a:xfrm>
        </p:spPr>
        <p:txBody>
          <a:bodyPr>
            <a:normAutofit fontScale="90000"/>
          </a:bodyPr>
          <a:lstStyle/>
          <a:p>
            <a:r>
              <a:rPr lang="en-US" dirty="0"/>
              <a:t>#1</a:t>
            </a:r>
          </a:p>
        </p:txBody>
      </p:sp>
      <p:pic>
        <p:nvPicPr>
          <p:cNvPr id="4" name="Content Placeholder 3" descr="http://media-cache-ec0.pinimg.com/736x/8d/b2/0f/8db20ff055dadeab0c6bed45a8bbdbf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4" y="616404"/>
            <a:ext cx="8426601" cy="572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09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457982"/>
          </a:xfrm>
        </p:spPr>
        <p:txBody>
          <a:bodyPr>
            <a:normAutofit fontScale="90000"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readwritetalk.files.wordpress.com/2013/10/screen-shot-2013-09-19-at-8-38-04-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2838"/>
            <a:ext cx="7886700" cy="6013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41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545664"/>
          </a:xfrm>
        </p:spPr>
        <p:txBody>
          <a:bodyPr/>
          <a:lstStyle/>
          <a:p>
            <a:r>
              <a:rPr lang="en-US" dirty="0"/>
              <a:t>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media-cache-ec0.pinimg.com/236x/4f/08/e0/4f08e051e6c58d4d377cf56baac96f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75" y="-417051"/>
            <a:ext cx="5177689" cy="7278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03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585352"/>
          </a:xfrm>
        </p:spPr>
        <p:txBody>
          <a:bodyPr/>
          <a:lstStyle/>
          <a:p>
            <a:r>
              <a:rPr lang="en-US" dirty="0"/>
              <a:t>#4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20727" y="587747"/>
            <a:ext cx="8149312" cy="54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7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994172"/>
          </a:xfrm>
        </p:spPr>
        <p:txBody>
          <a:bodyPr/>
          <a:lstStyle/>
          <a:p>
            <a:r>
              <a:rPr lang="en-US" dirty="0"/>
              <a:t>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i.telegraph.co.uk/multimedia/archive/02061/PD49068151_80958_2061546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88" y="617199"/>
            <a:ext cx="7863950" cy="559571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6252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994172"/>
          </a:xfrm>
        </p:spPr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cowoct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78" y="765185"/>
            <a:ext cx="7631062" cy="572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0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Image result for scientific method">
            <a:extLst>
              <a:ext uri="{FF2B5EF4-FFF2-40B4-BE49-F238E27FC236}">
                <a16:creationId xmlns:a16="http://schemas.microsoft.com/office/drawing/2014/main" id="{5E022FF1-559D-490E-867E-DC52DE4FBA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4" y="623691"/>
            <a:ext cx="4124366" cy="570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723899"/>
            <a:ext cx="3757041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35DAC-E87D-4890-A18D-217F8BD2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461" y="2195839"/>
            <a:ext cx="3482235" cy="20858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The Scientific Method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289597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479" y="457200"/>
            <a:ext cx="2289599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453643"/>
            <a:ext cx="3757041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013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4254CC-B4BA-47D0-9628-89E983581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3882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Step #1</a:t>
            </a:r>
            <a:r>
              <a:rPr lang="en-US" altLang="en-US" sz="4000" b="1" dirty="0"/>
              <a:t>: </a:t>
            </a:r>
            <a:r>
              <a:rPr lang="en-US" altLang="en-US" sz="4000" dirty="0"/>
              <a:t>Ask a Question / </a:t>
            </a:r>
            <a:br>
              <a:rPr lang="en-US" altLang="en-US" sz="4000" dirty="0"/>
            </a:br>
            <a:r>
              <a:rPr lang="en-US" altLang="en-US" sz="4000" dirty="0"/>
              <a:t>				State the Problem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A3CEAB3-3089-4A49-9C53-783942A7BC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5781" y="2079322"/>
            <a:ext cx="8768219" cy="43976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i="1" dirty="0">
                <a:ea typeface="ＭＳ Ｐゴシック" charset="0"/>
              </a:rPr>
              <a:t>A </a:t>
            </a:r>
            <a:r>
              <a:rPr lang="en-US" sz="3000" b="1" i="1" dirty="0">
                <a:ea typeface="ＭＳ Ｐゴシック" charset="0"/>
              </a:rPr>
              <a:t>scientific question </a:t>
            </a:r>
            <a:r>
              <a:rPr lang="en-US" sz="3000" i="1" dirty="0">
                <a:ea typeface="ＭＳ Ｐゴシック" charset="0"/>
              </a:rPr>
              <a:t>must be </a:t>
            </a:r>
            <a:r>
              <a:rPr lang="en-US" sz="3000" i="1" u="sng" dirty="0">
                <a:ea typeface="ＭＳ Ｐゴシック" charset="0"/>
              </a:rPr>
              <a:t>testable</a:t>
            </a:r>
            <a:r>
              <a:rPr lang="en-US" sz="3000" i="1" dirty="0">
                <a:ea typeface="ＭＳ Ｐゴシック" charset="0"/>
              </a:rPr>
              <a:t>, meaning that you can perform an experiment to solve it.</a:t>
            </a:r>
            <a:endParaRPr lang="en-US" altLang="en-US" sz="3000" i="1" dirty="0"/>
          </a:p>
          <a:p>
            <a:pPr eaLnBrk="1" hangingPunct="1"/>
            <a:r>
              <a:rPr lang="en-US" altLang="en-US" sz="2800" dirty="0"/>
              <a:t>Scientists base their questions upon: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2"/>
                </a:solidFill>
              </a:rPr>
              <a:t>Observations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400" dirty="0"/>
              <a:t>(after information has been collected)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2"/>
                </a:solidFill>
              </a:rPr>
              <a:t>Prior knowledge </a:t>
            </a:r>
            <a:r>
              <a:rPr lang="en-US" altLang="en-US" sz="2400" dirty="0">
                <a:solidFill>
                  <a:schemeClr val="accent1"/>
                </a:solidFill>
              </a:rPr>
              <a:t>(experiences or things they’ve learned)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2"/>
                </a:solidFill>
              </a:rPr>
              <a:t>Related research </a:t>
            </a:r>
            <a:r>
              <a:rPr lang="en-US" altLang="en-US" sz="2400" dirty="0">
                <a:solidFill>
                  <a:schemeClr val="accent1"/>
                </a:solidFill>
              </a:rPr>
              <a:t>(observations they or others have made)</a:t>
            </a:r>
          </a:p>
          <a:p>
            <a:pPr marL="324000" lvl="1" indent="0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35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4" name="Rectangle 137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5" name="Rectangle 139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6" name="Rectangle 141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417" name="Rectangle 143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japanese macaque">
            <a:extLst>
              <a:ext uri="{FF2B5EF4-FFF2-40B4-BE49-F238E27FC236}">
                <a16:creationId xmlns:a16="http://schemas.microsoft.com/office/drawing/2014/main" id="{A703F508-F52D-43AA-9273-3B97B7037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33454" b="2"/>
          <a:stretch/>
        </p:blipFill>
        <p:spPr bwMode="auto">
          <a:xfrm>
            <a:off x="309848" y="723899"/>
            <a:ext cx="5623962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145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7958F1F-B53D-422E-9DA9-75A48C880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2206" y="290441"/>
            <a:ext cx="2311182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300" dirty="0">
                <a:solidFill>
                  <a:srgbClr val="FFFFFF"/>
                </a:solidFill>
              </a:rPr>
              <a:t>Step #1: Ask A Question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4BAE18D-BBDE-45C6-8BA6-94E21C434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22206" y="2618329"/>
            <a:ext cx="2559844" cy="3515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questions can we ask about the behavior that we observed with the Japanese Macaques</a:t>
            </a:r>
            <a:r>
              <a:rPr lang="en-US" altLang="en-US" sz="1600" dirty="0">
                <a:solidFill>
                  <a:schemeClr val="bg2"/>
                </a:solidFill>
              </a:rPr>
              <a:t>?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DA1261-7734-46E6-9B53-C19CB11B4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en-US" altLang="en-US" sz="3600" dirty="0"/>
              <a:t>Definition of Science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6DA3AF-0B7B-426C-88D6-CA7067AA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191" y="2179529"/>
            <a:ext cx="8237131" cy="3679270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</a:rPr>
              <a:t>Science</a:t>
            </a:r>
            <a:r>
              <a:rPr lang="en-US" altLang="en-US" sz="3200" dirty="0"/>
              <a:t> = an organized way of using evidence to learn about the natural world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algn="ctr" eaLnBrk="1" hangingPunct="1">
              <a:buFontTx/>
              <a:buNone/>
            </a:pPr>
            <a:r>
              <a:rPr lang="en-US" altLang="en-US" sz="2800" dirty="0"/>
              <a:t>AND</a:t>
            </a:r>
          </a:p>
          <a:p>
            <a:pPr algn="ctr"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3200" dirty="0">
                <a:solidFill>
                  <a:schemeClr val="accent2"/>
                </a:solidFill>
              </a:rPr>
              <a:t>Science </a:t>
            </a:r>
            <a:r>
              <a:rPr lang="en-US" altLang="en-US" sz="3200" dirty="0"/>
              <a:t>= the body of knowledge scientists have built up over the years using this 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9627F1-5744-454A-B558-1955A917C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87474"/>
            <a:ext cx="7989752" cy="8532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Step #2: Form a Hypothesis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CDC04E0-5BC0-4AC6-9F9A-3ADC7526E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191" y="2228003"/>
            <a:ext cx="8299761" cy="462999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000" dirty="0">
                <a:solidFill>
                  <a:schemeClr val="accent2"/>
                </a:solidFill>
              </a:rPr>
              <a:t>Hypothesis=</a:t>
            </a:r>
            <a:r>
              <a:rPr lang="en-US" altLang="en-US" sz="3000" dirty="0">
                <a:solidFill>
                  <a:srgbClr val="FFFF00"/>
                </a:solidFill>
              </a:rPr>
              <a:t> </a:t>
            </a:r>
            <a:r>
              <a:rPr lang="en-US" altLang="en-US" sz="3000" dirty="0"/>
              <a:t>a testable explanation of a situation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600" dirty="0"/>
              <a:t>Written in an “If…then…” format.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600" dirty="0"/>
              <a:t>“</a:t>
            </a:r>
            <a:r>
              <a:rPr lang="en-US" altLang="en-US" sz="2600" b="1" dirty="0"/>
              <a:t>If</a:t>
            </a:r>
            <a:r>
              <a:rPr lang="en-US" altLang="en-US" sz="2600" dirty="0"/>
              <a:t> </a:t>
            </a:r>
            <a:r>
              <a:rPr lang="en-US" altLang="en-US" sz="2600" i="1" dirty="0">
                <a:solidFill>
                  <a:schemeClr val="accent5">
                    <a:lumMod val="75000"/>
                  </a:schemeClr>
                </a:solidFill>
              </a:rPr>
              <a:t>[insert what you’re going to do to CAUSE a change],</a:t>
            </a:r>
            <a:r>
              <a:rPr lang="en-US" altLang="en-US" sz="2600" dirty="0"/>
              <a:t> </a:t>
            </a:r>
            <a:r>
              <a:rPr lang="en-US" altLang="en-US" sz="2600" b="1" dirty="0"/>
              <a:t>then</a:t>
            </a:r>
            <a:r>
              <a:rPr lang="en-US" altLang="en-US" sz="2600" dirty="0"/>
              <a:t> </a:t>
            </a:r>
            <a:r>
              <a:rPr lang="en-US" alt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[insert what change you predict will happen]</a:t>
            </a:r>
            <a:r>
              <a:rPr lang="en-US" altLang="en-US" sz="2600" dirty="0"/>
              <a:t>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600" dirty="0"/>
              <a:t>Example: “If dogs receive three training sessions per day, then they will learn/recall tricks faster than dogs that receive one training session per day.”</a:t>
            </a:r>
          </a:p>
          <a:p>
            <a:pPr marL="0" indent="0" algn="ctr" eaLnBrk="1" hangingPunct="1">
              <a:buNone/>
            </a:pPr>
            <a:endParaRPr lang="en-US" altLang="en-US" sz="1000" dirty="0">
              <a:solidFill>
                <a:schemeClr val="accent6"/>
              </a:solidFill>
            </a:endParaRPr>
          </a:p>
          <a:p>
            <a:pPr marL="0" indent="0" algn="ctr" eaLnBrk="1" hangingPunct="1">
              <a:buNone/>
            </a:pPr>
            <a:endParaRPr lang="en-US" alt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F603-C24F-47AB-8DC7-28032F5E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/>
              <a:t>Hypothesis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97FE-B9EF-4759-A420-F89F6A45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9425"/>
            <a:ext cx="8219908" cy="372937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2800" dirty="0">
                <a:solidFill>
                  <a:schemeClr val="accent6"/>
                </a:solidFill>
              </a:rPr>
              <a:t>NOT TO BE CONFUSED WITH:</a:t>
            </a:r>
          </a:p>
          <a:p>
            <a:pPr>
              <a:buNone/>
            </a:pPr>
            <a:endParaRPr lang="en-US" altLang="en-US" sz="1000" dirty="0"/>
          </a:p>
          <a:p>
            <a:r>
              <a:rPr lang="en-US" altLang="en-US" sz="2800" dirty="0">
                <a:solidFill>
                  <a:schemeClr val="accent6"/>
                </a:solidFill>
              </a:rPr>
              <a:t>Theory = </a:t>
            </a:r>
            <a:r>
              <a:rPr lang="en-US" altLang="en-US" sz="2800" dirty="0"/>
              <a:t>a well-tested explanation that unifies a broad range of observations </a:t>
            </a:r>
          </a:p>
          <a:p>
            <a:endParaRPr lang="en-US" altLang="en-US" sz="1000" dirty="0"/>
          </a:p>
          <a:p>
            <a:r>
              <a:rPr lang="en-US" altLang="en-US" sz="2800" dirty="0">
                <a:solidFill>
                  <a:schemeClr val="accent6"/>
                </a:solidFill>
              </a:rPr>
              <a:t>Law </a:t>
            </a:r>
            <a:r>
              <a:rPr lang="en-US" altLang="en-US" sz="2800" dirty="0" smtClean="0">
                <a:solidFill>
                  <a:schemeClr val="accent6"/>
                </a:solidFill>
              </a:rPr>
              <a:t>= </a:t>
            </a:r>
            <a:r>
              <a:rPr lang="en-US" sz="2800" dirty="0"/>
              <a:t>a statement of fact, deduced from observation, </a:t>
            </a:r>
            <a:r>
              <a:rPr lang="en-US" sz="2800" dirty="0" smtClean="0"/>
              <a:t>that </a:t>
            </a:r>
            <a:r>
              <a:rPr lang="en-US" sz="2800" dirty="0"/>
              <a:t>a particular natural or scientific phenomenon </a:t>
            </a:r>
            <a:r>
              <a:rPr lang="en-US" sz="2800" b="1" dirty="0"/>
              <a:t>always occurs </a:t>
            </a:r>
            <a:r>
              <a:rPr lang="en-US" sz="2800" dirty="0"/>
              <a:t>if certain conditions are present.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93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156583D-8B25-43CB-9D6B-CE7BB7609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124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Step #2: Form a Hypothesis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0FBA23A-79E2-4332-8CA6-0702D867B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30260"/>
            <a:ext cx="8229600" cy="21336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Let’s form a hypothesis about why our Japanese Macaques are exhibiting this behavior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2"/>
                </a:solidFill>
              </a:rPr>
              <a:t>Make sure that this is a testable hypothesis!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3BF37FA-D20C-4268-A1BD-9371FC7F7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7160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Step #3: Design an Experiment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7B6E282-3AE6-4BB1-83F9-826121159D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04372"/>
            <a:ext cx="8229600" cy="4372627"/>
          </a:xfrm>
        </p:spPr>
        <p:txBody>
          <a:bodyPr anchor="t"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Experiment =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an investigation of a phenomenon in a controlled setting to test a hypothesis 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Let’s look at a new experiment: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A scientist observes that grass grows taller in the part of his lawn right next to the sprinkler. </a:t>
            </a:r>
          </a:p>
          <a:p>
            <a:pPr lvl="2" eaLnBrk="1" hangingPunct="1"/>
            <a:r>
              <a:rPr lang="en-US" altLang="en-US" sz="2600" dirty="0">
                <a:solidFill>
                  <a:schemeClr val="accent2"/>
                </a:solidFill>
              </a:rPr>
              <a:t>Hypothesis: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/>
              <a:t>If the grass is given extra water, then it will grow taller. </a:t>
            </a:r>
          </a:p>
          <a:p>
            <a:pPr lvl="1" eaLnBrk="1" hangingPunct="1"/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88DEC77-C06E-4C13-B320-6926FC5F6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588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Step #3: Design an Experiment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BDAB61D-8584-4E2E-B554-8227ED8529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044874"/>
            <a:ext cx="8839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/>
                </a:solidFill>
              </a:rPr>
              <a:t>Variable</a:t>
            </a:r>
            <a:r>
              <a:rPr lang="en-US" altLang="en-US" sz="2800" dirty="0">
                <a:solidFill>
                  <a:schemeClr val="accent2"/>
                </a:solidFill>
              </a:rPr>
              <a:t> =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any factor that can change or be changed and affect the outcome of an experiment      </a:t>
            </a:r>
            <a:r>
              <a:rPr lang="en-US" altLang="en-US" sz="2400" i="1" dirty="0"/>
              <a:t>(VARY = to change)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</a:rPr>
              <a:t>Water, </a:t>
            </a:r>
            <a:r>
              <a:rPr lang="en-US" altLang="en-US" sz="2400" dirty="0"/>
              <a:t>sunlight, disease, height of grass, soil type, etc.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Independent Variable =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the manipulated variable; what is changed by the experimenter.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</a:rPr>
              <a:t>Amount of water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Dependent Variable =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the </a:t>
            </a:r>
            <a:r>
              <a:rPr lang="en-US" altLang="en-US" sz="2800" dirty="0" smtClean="0"/>
              <a:t>measured variable; </a:t>
            </a:r>
            <a:r>
              <a:rPr lang="en-US" altLang="en-US" sz="2800" dirty="0"/>
              <a:t>the </a:t>
            </a:r>
            <a:r>
              <a:rPr lang="en-US" altLang="en-US" sz="2800" dirty="0" smtClean="0"/>
              <a:t>results we’re looking to find. 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</a:rPr>
              <a:t>Change in height of grass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A632-7B01-4DC8-93EA-2B2F6469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/>
              <a:t>Memory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994E-75CF-4A34-92C4-138A57DB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2004164"/>
            <a:ext cx="8492647" cy="450936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300" b="1" u="sng" dirty="0"/>
              <a:t>I</a:t>
            </a:r>
            <a:r>
              <a:rPr lang="en-US" sz="3600" dirty="0"/>
              <a:t> </a:t>
            </a:r>
            <a:r>
              <a:rPr lang="en-US" sz="2800" dirty="0"/>
              <a:t>change the </a:t>
            </a:r>
            <a:r>
              <a:rPr lang="en-US" sz="4200" b="1" u="sng" dirty="0"/>
              <a:t>I</a:t>
            </a:r>
            <a:r>
              <a:rPr lang="en-US" sz="2800" dirty="0"/>
              <a:t>ndependent Variable</a:t>
            </a:r>
          </a:p>
          <a:p>
            <a:pPr marL="976313" lvl="1" indent="-304800">
              <a:buFont typeface="Wingdings" panose="05000000000000000000" pitchFamily="2" charset="2"/>
              <a:buChar char="Ø"/>
            </a:pPr>
            <a:r>
              <a:rPr lang="en-US" sz="2600" dirty="0"/>
              <a:t>In this experiment, I would change how much water the plants receive. </a:t>
            </a:r>
          </a:p>
          <a:p>
            <a:pPr marL="976313" lvl="1" indent="-304800">
              <a:buFont typeface="Wingdings" panose="05000000000000000000" pitchFamily="2" charset="2"/>
              <a:buChar char="Ø"/>
            </a:pPr>
            <a:r>
              <a:rPr lang="en-US" sz="2600" dirty="0"/>
              <a:t>This is the </a:t>
            </a:r>
            <a:r>
              <a:rPr lang="en-US" sz="2600" b="1" u="sng" dirty="0"/>
              <a:t>CAUSE.</a:t>
            </a:r>
          </a:p>
          <a:p>
            <a:r>
              <a:rPr lang="en-US" sz="2800" dirty="0"/>
              <a:t>The </a:t>
            </a:r>
            <a:r>
              <a:rPr lang="en-US" sz="4000" b="1" dirty="0"/>
              <a:t>depend</a:t>
            </a:r>
            <a:r>
              <a:rPr lang="en-US" sz="2800" dirty="0"/>
              <a:t>ent variable </a:t>
            </a:r>
            <a:r>
              <a:rPr lang="en-US" sz="4000" b="1" dirty="0"/>
              <a:t>depends</a:t>
            </a:r>
            <a:r>
              <a:rPr lang="en-US" sz="2800" dirty="0"/>
              <a:t> on the independent variable. </a:t>
            </a:r>
          </a:p>
          <a:p>
            <a:pPr marL="976313" lvl="1" indent="-304800">
              <a:buFont typeface="Wingdings" panose="05000000000000000000" pitchFamily="2" charset="2"/>
              <a:buChar char="Ø"/>
            </a:pPr>
            <a:r>
              <a:rPr lang="en-US" sz="2600" dirty="0"/>
              <a:t>How tall the plant grows DEPENDS on how much water I give it.</a:t>
            </a:r>
          </a:p>
          <a:p>
            <a:pPr marL="976313" lvl="1" indent="-304800">
              <a:buFont typeface="Wingdings" panose="05000000000000000000" pitchFamily="2" charset="2"/>
              <a:buChar char="Ø"/>
            </a:pPr>
            <a:r>
              <a:rPr lang="en-US" sz="2600" dirty="0"/>
              <a:t>This is the </a:t>
            </a:r>
            <a:r>
              <a:rPr lang="en-US" sz="2600" b="1" u="sng" dirty="0"/>
              <a:t>EFFECT</a:t>
            </a:r>
            <a:r>
              <a:rPr lang="en-US" sz="2600" dirty="0"/>
              <a:t> we’re looking to measure.</a:t>
            </a:r>
          </a:p>
        </p:txBody>
      </p:sp>
    </p:spTree>
    <p:extLst>
      <p:ext uri="{BB962C8B-B14F-4D97-AF65-F5344CB8AC3E}">
        <p14:creationId xmlns:p14="http://schemas.microsoft.com/office/powerpoint/2010/main" val="293101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C3B42A2-14DD-4E05-AE43-4DB9E97CC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405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4000" dirty="0"/>
              <a:t>Step #3: Design an Experiment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9B56061-8609-43DB-A28F-6BD3FF930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47905"/>
            <a:ext cx="8991600" cy="3048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Constant =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 factor/variable that </a:t>
            </a:r>
            <a:r>
              <a:rPr lang="en-US" altLang="en-US" sz="2800" dirty="0" smtClean="0"/>
              <a:t>is kept the same </a:t>
            </a:r>
            <a:r>
              <a:rPr lang="en-US" altLang="en-US" sz="2800" dirty="0"/>
              <a:t>during an experiment. 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What are some constants in our grass experiment???</a:t>
            </a:r>
          </a:p>
        </p:txBody>
      </p:sp>
      <p:pic>
        <p:nvPicPr>
          <p:cNvPr id="23556" name="Picture 4" descr="grass-growth-at-10-days">
            <a:extLst>
              <a:ext uri="{FF2B5EF4-FFF2-40B4-BE49-F238E27FC236}">
                <a16:creationId xmlns:a16="http://schemas.microsoft.com/office/drawing/2014/main" id="{8A4F0EBF-D41E-49CF-88B1-91CB6A24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22" y="3691003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FEE11-8C7E-4B60-B2E7-47C508911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4000" dirty="0"/>
              <a:t>Step #3: Design an Experiment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E85203-2C3F-4DE0-B11C-63EF2E487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eaLnBrk="1" hangingPunct="1"/>
            <a:r>
              <a:rPr lang="en-US" altLang="en-US" sz="3000" dirty="0">
                <a:solidFill>
                  <a:schemeClr val="accent2"/>
                </a:solidFill>
              </a:rPr>
              <a:t>Control Group =</a:t>
            </a:r>
            <a:r>
              <a:rPr lang="en-US" altLang="en-US" sz="3000" dirty="0">
                <a:solidFill>
                  <a:srgbClr val="FFFF00"/>
                </a:solidFill>
              </a:rPr>
              <a:t> </a:t>
            </a:r>
            <a:r>
              <a:rPr lang="en-US" altLang="en-US" sz="3000" dirty="0"/>
              <a:t>a group used for comparison that does not receive “the treatment.” </a:t>
            </a:r>
          </a:p>
          <a:p>
            <a:pPr marL="976313" lvl="1" indent="-304800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The plot of grass that </a:t>
            </a:r>
            <a:r>
              <a:rPr lang="en-US" altLang="en-US" sz="2600" b="1" dirty="0"/>
              <a:t>was not </a:t>
            </a:r>
            <a:r>
              <a:rPr lang="en-US" altLang="en-US" sz="2600" dirty="0"/>
              <a:t>given extra water. </a:t>
            </a:r>
          </a:p>
          <a:p>
            <a:pPr lvl="1" eaLnBrk="1" hangingPunct="1">
              <a:buFontTx/>
              <a:buNone/>
            </a:pPr>
            <a:endParaRPr lang="en-US" altLang="en-US" sz="1500" dirty="0"/>
          </a:p>
          <a:p>
            <a:pPr eaLnBrk="1" hangingPunct="1"/>
            <a:r>
              <a:rPr lang="en-US" altLang="en-US" sz="3000" dirty="0">
                <a:solidFill>
                  <a:schemeClr val="accent2"/>
                </a:solidFill>
              </a:rPr>
              <a:t>Experimental Groups =</a:t>
            </a:r>
            <a:r>
              <a:rPr lang="en-US" altLang="en-US" sz="3000" dirty="0"/>
              <a:t> the groups exposed to “the treatment” (the variable being tested).</a:t>
            </a:r>
          </a:p>
          <a:p>
            <a:pPr marL="976313" lvl="1" indent="-304800"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The plots of grass that </a:t>
            </a:r>
            <a:r>
              <a:rPr lang="en-US" altLang="en-US" sz="2600" b="1" dirty="0"/>
              <a:t>were </a:t>
            </a:r>
            <a:r>
              <a:rPr lang="en-US" altLang="en-US" sz="2600" dirty="0"/>
              <a:t>given any amount of extra water. </a:t>
            </a:r>
            <a:endParaRPr lang="en-US" altLang="en-US" sz="26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62A959-3A85-49EA-A0B4-4BD81CCEB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776" y="651353"/>
            <a:ext cx="9144000" cy="11163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Step #4: Perform </a:t>
            </a:r>
            <a:r>
              <a:rPr lang="en-US" altLang="en-US" sz="4000" dirty="0" smtClean="0"/>
              <a:t>an Experiment </a:t>
            </a:r>
            <a:r>
              <a:rPr lang="en-US" altLang="en-US" sz="4000" dirty="0"/>
              <a:t>/ Gather Data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DFD0EDC-C3B9-47CC-9D60-524554AD88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5468" y="1524000"/>
            <a:ext cx="8918532" cy="5334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300" b="1" u="sng" dirty="0">
                <a:solidFill>
                  <a:schemeClr val="accent2"/>
                </a:solidFill>
              </a:rPr>
              <a:t>Data</a:t>
            </a:r>
            <a:r>
              <a:rPr lang="en-US" altLang="en-US" sz="3300" dirty="0">
                <a:solidFill>
                  <a:schemeClr val="accent2"/>
                </a:solidFill>
              </a:rPr>
              <a:t> =</a:t>
            </a:r>
            <a:r>
              <a:rPr lang="en-US" altLang="en-US" sz="3300" dirty="0">
                <a:solidFill>
                  <a:srgbClr val="FFFF00"/>
                </a:solidFill>
              </a:rPr>
              <a:t> </a:t>
            </a:r>
            <a:r>
              <a:rPr lang="en-US" altLang="en-US" sz="3300" dirty="0"/>
              <a:t>Information gained from observations </a:t>
            </a:r>
          </a:p>
          <a:p>
            <a:pPr lvl="1" eaLnBrk="1" hangingPunct="1">
              <a:defRPr/>
            </a:pPr>
            <a:r>
              <a:rPr lang="en-US" altLang="en-US" sz="3000" b="1" dirty="0">
                <a:solidFill>
                  <a:schemeClr val="accent2"/>
                </a:solidFill>
              </a:rPr>
              <a:t>Qua</a:t>
            </a:r>
            <a:r>
              <a:rPr lang="en-US" altLang="en-US" sz="3000" b="1" u="sng" dirty="0">
                <a:solidFill>
                  <a:schemeClr val="accent2"/>
                </a:solidFill>
              </a:rPr>
              <a:t>n</a:t>
            </a:r>
            <a:r>
              <a:rPr lang="en-US" altLang="en-US" sz="3000" b="1" dirty="0">
                <a:solidFill>
                  <a:schemeClr val="accent2"/>
                </a:solidFill>
              </a:rPr>
              <a:t>t</a:t>
            </a:r>
            <a:r>
              <a:rPr lang="en-US" altLang="en-US" sz="3000" dirty="0">
                <a:solidFill>
                  <a:schemeClr val="accent2"/>
                </a:solidFill>
              </a:rPr>
              <a:t>itative Data:</a:t>
            </a:r>
            <a:r>
              <a:rPr lang="en-US" altLang="en-US" sz="3000" dirty="0"/>
              <a:t> </a:t>
            </a:r>
            <a:r>
              <a:rPr lang="en-US" altLang="en-US" sz="3000" u="sng" dirty="0"/>
              <a:t>n</a:t>
            </a:r>
            <a:r>
              <a:rPr lang="en-US" altLang="en-US" sz="3000" dirty="0"/>
              <a:t>umerical data (measurements of quantities like time, temperature, length, mass, area, etc.) </a:t>
            </a:r>
          </a:p>
          <a:p>
            <a:pPr marL="1428750" lvl="2" indent="-26987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600" dirty="0"/>
              <a:t>Grass experiment = ?</a:t>
            </a:r>
          </a:p>
          <a:p>
            <a:pPr marL="914400" lvl="2" indent="0">
              <a:buNone/>
              <a:defRPr/>
            </a:pPr>
            <a:endParaRPr lang="en-US" altLang="en-US" sz="15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en-US" sz="3000" b="1" dirty="0">
                <a:solidFill>
                  <a:schemeClr val="accent2"/>
                </a:solidFill>
              </a:rPr>
              <a:t>Qual</a:t>
            </a:r>
            <a:r>
              <a:rPr lang="en-US" altLang="en-US" sz="3000" dirty="0">
                <a:solidFill>
                  <a:schemeClr val="accent2"/>
                </a:solidFill>
              </a:rPr>
              <a:t>itative Data:</a:t>
            </a:r>
            <a:r>
              <a:rPr lang="en-US" altLang="en-US" sz="3000" dirty="0">
                <a:solidFill>
                  <a:srgbClr val="FFFF00"/>
                </a:solidFill>
              </a:rPr>
              <a:t> </a:t>
            </a:r>
            <a:r>
              <a:rPr lang="en-US" altLang="en-US" sz="3000" dirty="0"/>
              <a:t>descriptions of what our senses detect (qualities, not numerical)</a:t>
            </a:r>
          </a:p>
          <a:p>
            <a:pPr marL="1377950" lvl="2" indent="-269875" eaLnBrk="1" hangingPunct="1">
              <a:buFont typeface="Wingdings" panose="05000000000000000000" pitchFamily="2" charset="2"/>
              <a:buChar char="Ø"/>
              <a:tabLst>
                <a:tab pos="1377950" algn="l"/>
              </a:tabLst>
              <a:defRPr/>
            </a:pPr>
            <a:r>
              <a:rPr lang="en-US" altLang="en-US" sz="2600" dirty="0"/>
              <a:t>Grass experiment =?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:a16="http://schemas.microsoft.com/office/drawing/2014/main" id="{B42C3A33-6971-48AF-8BB2-218DE2A0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33" y="687474"/>
            <a:ext cx="8242126" cy="108332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600" b="1" dirty="0"/>
              <a:t>Quantitative  vs.  qualitative</a:t>
            </a:r>
            <a:endParaRPr lang="en-US" altLang="en-US" sz="3600" dirty="0"/>
          </a:p>
        </p:txBody>
      </p:sp>
      <p:sp>
        <p:nvSpPr>
          <p:cNvPr id="134147" name="Content Placeholder 2">
            <a:extLst>
              <a:ext uri="{FF2B5EF4-FFF2-40B4-BE49-F238E27FC236}">
                <a16:creationId xmlns:a16="http://schemas.microsoft.com/office/drawing/2014/main" id="{57FEE073-D616-4A5B-9137-D1796E0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73200"/>
            <a:ext cx="5943600" cy="3078163"/>
          </a:xfrm>
        </p:spPr>
        <p:txBody>
          <a:bodyPr/>
          <a:lstStyle/>
          <a:p>
            <a:r>
              <a:rPr lang="en-US" altLang="en-US" sz="2800" b="1" u="sng" dirty="0"/>
              <a:t>Quantitative Example:</a:t>
            </a:r>
            <a:endParaRPr lang="en-US" altLang="en-US" sz="2800" dirty="0"/>
          </a:p>
          <a:p>
            <a:pPr lvl="2"/>
            <a:r>
              <a:rPr lang="en-US" altLang="en-US" sz="2400" dirty="0"/>
              <a:t>There are 10 apples in the basket. </a:t>
            </a:r>
          </a:p>
          <a:p>
            <a:pPr lvl="2"/>
            <a:r>
              <a:rPr lang="en-US" altLang="en-US" sz="2400" dirty="0"/>
              <a:t>The basket weighs 5.3 kilograms.</a:t>
            </a:r>
          </a:p>
        </p:txBody>
      </p:sp>
      <p:pic>
        <p:nvPicPr>
          <p:cNvPr id="186376" name="Picture 8" descr="Image result for basket of apples">
            <a:extLst>
              <a:ext uri="{FF2B5EF4-FFF2-40B4-BE49-F238E27FC236}">
                <a16:creationId xmlns:a16="http://schemas.microsoft.com/office/drawing/2014/main" id="{FAF2297E-5448-46D3-BEF8-DFF2B71B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90" y="2146468"/>
            <a:ext cx="4156169" cy="276401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6459E-DC5F-43C2-AC1B-2A92E6FC24DB}"/>
              </a:ext>
            </a:extLst>
          </p:cNvPr>
          <p:cNvSpPr txBox="1"/>
          <p:nvPr/>
        </p:nvSpPr>
        <p:spPr>
          <a:xfrm>
            <a:off x="228600" y="4572000"/>
            <a:ext cx="8610600" cy="16866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2800" b="1" u="sng" kern="0" dirty="0">
                <a:solidFill>
                  <a:srgbClr val="000000"/>
                </a:solidFill>
              </a:rPr>
              <a:t>Qualitative Example:</a:t>
            </a:r>
            <a:r>
              <a:rPr lang="en-US" sz="2800" kern="0" dirty="0">
                <a:solidFill>
                  <a:srgbClr val="000000"/>
                </a:solidFill>
              </a:rPr>
              <a:t> </a:t>
            </a:r>
          </a:p>
          <a:p>
            <a:pPr marL="976313" lvl="2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The apples in the basket are a dark red. </a:t>
            </a:r>
          </a:p>
          <a:p>
            <a:pPr marL="976313" lvl="2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The apples are smooth.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797E90E-0B27-4FEE-94DD-0D97DC4D5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9244"/>
            <a:ext cx="82296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/>
              <a:t>Characteristics of Science</a:t>
            </a:r>
            <a:endParaRPr lang="en-US" altLang="en-US" sz="40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C6FFFE-A627-4C4B-9135-C3959C15C3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3956"/>
            <a:ext cx="8511436" cy="4954044"/>
          </a:xfrm>
        </p:spPr>
        <p:txBody>
          <a:bodyPr anchor="t"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600" dirty="0"/>
              <a:t>Relies on </a:t>
            </a:r>
            <a:r>
              <a:rPr lang="en-US" altLang="en-US" sz="2600" dirty="0">
                <a:solidFill>
                  <a:schemeClr val="accent2"/>
                </a:solidFill>
              </a:rPr>
              <a:t>evidence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Expands </a:t>
            </a:r>
            <a:r>
              <a:rPr lang="en-US" altLang="en-US" sz="2600" dirty="0">
                <a:solidFill>
                  <a:schemeClr val="accent2"/>
                </a:solidFill>
              </a:rPr>
              <a:t>scientific</a:t>
            </a:r>
            <a:r>
              <a:rPr lang="en-US" altLang="en-US" sz="2600" dirty="0"/>
              <a:t> knowledge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Challenges accepted </a:t>
            </a:r>
            <a:r>
              <a:rPr lang="en-US" altLang="en-US" sz="2600" dirty="0" smtClean="0">
                <a:solidFill>
                  <a:schemeClr val="accent2"/>
                </a:solidFill>
              </a:rPr>
              <a:t>theories </a:t>
            </a:r>
            <a:r>
              <a:rPr lang="en-US" altLang="en-US" sz="2600" dirty="0" smtClean="0">
                <a:solidFill>
                  <a:schemeClr val="tx1"/>
                </a:solidFill>
              </a:rPr>
              <a:t>and</a:t>
            </a:r>
            <a:r>
              <a:rPr lang="en-US" altLang="en-US" sz="2600" dirty="0" smtClean="0">
                <a:solidFill>
                  <a:schemeClr val="accent2"/>
                </a:solidFill>
              </a:rPr>
              <a:t> claims </a:t>
            </a:r>
            <a:endParaRPr lang="en-US" altLang="en-US" sz="2600" dirty="0">
              <a:solidFill>
                <a:schemeClr val="accent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Questions results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Tests </a:t>
            </a:r>
            <a:r>
              <a:rPr lang="en-US" altLang="en-US" sz="2600" dirty="0">
                <a:solidFill>
                  <a:schemeClr val="accent2"/>
                </a:solidFill>
              </a:rPr>
              <a:t>claims</a:t>
            </a:r>
            <a:r>
              <a:rPr lang="en-US" altLang="en-US" sz="2600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Undergoes peer review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2"/>
                </a:solidFill>
              </a:rPr>
              <a:t>Peer review =</a:t>
            </a: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/>
              <a:t>a process by which the procedures used during an experiment and the results are evaluated by other scientists.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600" dirty="0"/>
              <a:t>7. Uses the </a:t>
            </a:r>
            <a:r>
              <a:rPr lang="en-US" altLang="en-US" sz="2600" dirty="0">
                <a:solidFill>
                  <a:schemeClr val="accent2"/>
                </a:solidFill>
              </a:rPr>
              <a:t>metric</a:t>
            </a:r>
            <a:r>
              <a:rPr lang="en-US" altLang="en-US" sz="2600" dirty="0"/>
              <a:t> system (Meter, gram, liter, second)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9143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77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73EC403-5DDE-42A8-92C6-152932DAE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390" y="1002082"/>
            <a:ext cx="2366277" cy="494151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FFFF"/>
                </a:solidFill>
              </a:rPr>
              <a:t>Step #5: Analyze the Data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604" name="Picture 4" descr="graphs">
            <a:extLst>
              <a:ext uri="{FF2B5EF4-FFF2-40B4-BE49-F238E27FC236}">
                <a16:creationId xmlns:a16="http://schemas.microsoft.com/office/drawing/2014/main" id="{3F792954-F4DB-42FA-9EE1-3DA0C812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19" y="4434214"/>
            <a:ext cx="3428445" cy="25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965C65A0-C65F-4C94-96B4-F4B296DB9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24979" y="723899"/>
            <a:ext cx="5919019" cy="598222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Questions that scientists ask: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“Has my hypothesis been supported?”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“Is more data needed?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“Are different procedures needed?”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“What are the possible sources of errors?”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Work in groups to analyze data!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100" dirty="0"/>
          </a:p>
          <a:p>
            <a:pPr eaLnBrk="1" hangingPunct="1"/>
            <a:r>
              <a:rPr lang="en-US" altLang="en-US" sz="3000" dirty="0"/>
              <a:t>Tables and graphs </a:t>
            </a:r>
          </a:p>
          <a:p>
            <a:pPr marL="0" indent="0" eaLnBrk="1" hangingPunct="1">
              <a:buNone/>
            </a:pPr>
            <a:r>
              <a:rPr lang="en-US" altLang="en-US" sz="3000" dirty="0"/>
              <a:t>are good tools for </a:t>
            </a:r>
          </a:p>
          <a:p>
            <a:pPr marL="0" indent="0" eaLnBrk="1" hangingPunct="1">
              <a:buNone/>
            </a:pPr>
            <a:r>
              <a:rPr lang="en-US" altLang="en-US" sz="3000" dirty="0"/>
              <a:t>data analysis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E291710-6857-4E7B-A820-244E9EB51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1458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4000" dirty="0"/>
              <a:t>Step #6: draw Conclusions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E1028BA-389C-4E15-8E71-2B170F95DF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54684"/>
            <a:ext cx="8686800" cy="4069915"/>
          </a:xfrm>
        </p:spPr>
        <p:txBody>
          <a:bodyPr anchor="t"/>
          <a:lstStyle/>
          <a:p>
            <a:pPr eaLnBrk="1" hangingPunct="1"/>
            <a:r>
              <a:rPr lang="en-US" altLang="en-US" sz="3600" dirty="0"/>
              <a:t>Conclusions may: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accent2"/>
                </a:solidFill>
              </a:rPr>
              <a:t>Support</a:t>
            </a:r>
            <a:r>
              <a:rPr lang="en-US" altLang="en-US" sz="3000" dirty="0"/>
              <a:t> original hypothesis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accent2"/>
                </a:solidFill>
              </a:rPr>
              <a:t>Refute </a:t>
            </a:r>
            <a:r>
              <a:rPr lang="en-US" altLang="en-US" sz="3000" dirty="0"/>
              <a:t>original hypothesis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accent2"/>
                </a:solidFill>
              </a:rPr>
              <a:t>Indicate </a:t>
            </a:r>
            <a:r>
              <a:rPr lang="en-US" altLang="en-US" sz="3000" dirty="0"/>
              <a:t>that further research is needed 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59BC9B2-50F0-4144-AA70-EE62513E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992" y="663879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3300" dirty="0"/>
              <a:t>Your conclusions should include: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CC10E7C-C6B7-4FB4-850F-892D74F51C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312" y="1942577"/>
            <a:ext cx="8843376" cy="4533379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A </a:t>
            </a:r>
            <a:r>
              <a:rPr lang="en-US" altLang="en-US" sz="2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conclusion statement </a:t>
            </a:r>
            <a:r>
              <a:rPr lang="en-US" altLang="en-US" sz="2600" dirty="0">
                <a:solidFill>
                  <a:schemeClr val="tx1"/>
                </a:solidFill>
              </a:rPr>
              <a:t>that indicates whether your data supports or rejects your original hypothesis.</a:t>
            </a:r>
          </a:p>
          <a:p>
            <a:pPr marL="0" indent="0" eaLnBrk="1" hangingPunct="1"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A </a:t>
            </a:r>
            <a:r>
              <a:rPr lang="en-US" sz="2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summary of the data </a:t>
            </a:r>
            <a:r>
              <a:rPr lang="en-US" sz="2600" dirty="0">
                <a:solidFill>
                  <a:schemeClr val="tx1"/>
                </a:solidFill>
              </a:rPr>
              <a:t>that supports your conclusion statement.  You must discuss </a:t>
            </a:r>
            <a:r>
              <a:rPr lang="en-US" sz="2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specific numerical values</a:t>
            </a:r>
            <a:r>
              <a:rPr lang="en-US" sz="2600" b="1" dirty="0">
                <a:solidFill>
                  <a:schemeClr val="tx1"/>
                </a:solidFill>
              </a:rPr>
              <a:t>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An explanation of </a:t>
            </a:r>
            <a:r>
              <a:rPr lang="en-US" sz="2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HOW this specific data supports </a:t>
            </a:r>
            <a:r>
              <a:rPr lang="en-US" sz="2600" dirty="0">
                <a:solidFill>
                  <a:schemeClr val="tx1"/>
                </a:solidFill>
              </a:rPr>
              <a:t>your conclusion statement. You should </a:t>
            </a:r>
            <a:r>
              <a:rPr lang="en-US" sz="2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relate this to science </a:t>
            </a:r>
            <a:r>
              <a:rPr lang="en-US" sz="2600" dirty="0">
                <a:solidFill>
                  <a:schemeClr val="tx1"/>
                </a:solidFill>
              </a:rPr>
              <a:t>you’re learning in class. Define vocabulary words, etc.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Often scientists will explore further research options at the end of their conclusion. “If I continued my study, I would next test…”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59BC9B2-50F0-4144-AA70-EE62513E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992" y="663879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4000" dirty="0"/>
              <a:t>Step #7: Communicate results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CC10E7C-C6B7-4FB4-850F-892D74F51C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3180" y="1942578"/>
            <a:ext cx="8229600" cy="1752600"/>
          </a:xfrm>
        </p:spPr>
        <p:txBody>
          <a:bodyPr anchor="t"/>
          <a:lstStyle/>
          <a:p>
            <a:pPr eaLnBrk="1" hangingPunct="1"/>
            <a:r>
              <a:rPr lang="en-US" altLang="en-US" sz="2800" dirty="0"/>
              <a:t>Scientists report their conclusions and findings in scientific journals (peer-reviewed journals)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What examples can you think of? </a:t>
            </a:r>
          </a:p>
        </p:txBody>
      </p:sp>
      <p:pic>
        <p:nvPicPr>
          <p:cNvPr id="26628" name="Picture 4" descr="cover_nature">
            <a:extLst>
              <a:ext uri="{FF2B5EF4-FFF2-40B4-BE49-F238E27FC236}">
                <a16:creationId xmlns:a16="http://schemas.microsoft.com/office/drawing/2014/main" id="{C57D3EA1-0A51-46DB-AF57-ACE7274D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2" y="3563352"/>
            <a:ext cx="2362200" cy="32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images">
            <a:extLst>
              <a:ext uri="{FF2B5EF4-FFF2-40B4-BE49-F238E27FC236}">
                <a16:creationId xmlns:a16="http://schemas.microsoft.com/office/drawing/2014/main" id="{456943DD-2AEC-4ABA-9508-C5FB5650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0" y="3563352"/>
            <a:ext cx="2436020" cy="32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theLancetHealth">
            <a:extLst>
              <a:ext uri="{FF2B5EF4-FFF2-40B4-BE49-F238E27FC236}">
                <a16:creationId xmlns:a16="http://schemas.microsoft.com/office/drawing/2014/main" id="{960E1E2B-2A62-49CE-B8DF-189D6F0C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32" y="3563352"/>
            <a:ext cx="2451560" cy="32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87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500E4A6-779F-4D77-9223-00B9A3036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850" indent="-450850" eaLnBrk="1" hangingPunct="1">
              <a:defRPr/>
            </a:pPr>
            <a:r>
              <a:rPr lang="en-US" sz="3600" dirty="0">
                <a:ea typeface="ＭＳ Ｐゴシック" charset="0"/>
                <a:cs typeface="+mj-cs"/>
              </a:rPr>
              <a:t>The Culture of Science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36" y="2362200"/>
            <a:ext cx="8440039" cy="4114800"/>
          </a:xfrm>
        </p:spPr>
        <p:txBody>
          <a:bodyPr anchor="t">
            <a:noAutofit/>
          </a:bodyPr>
          <a:lstStyle/>
          <a:p>
            <a:pPr marL="520700" lvl="1" indent="-406400" eaLnBrk="1" hangingPunct="1"/>
            <a:r>
              <a:rPr lang="en-US" altLang="en-US" sz="2600" dirty="0" smtClean="0"/>
              <a:t>Scientists build on what has been learned from earlier research.</a:t>
            </a:r>
          </a:p>
          <a:p>
            <a:pPr marL="1143000" lvl="2" indent="-342900" eaLnBrk="1" hangingPunct="1"/>
            <a:r>
              <a:rPr lang="en-US" altLang="en-US" sz="2600" dirty="0" smtClean="0"/>
              <a:t>They pay close attention to contemporary scientists working on the same problem. </a:t>
            </a:r>
          </a:p>
          <a:p>
            <a:pPr marL="520700" lvl="1" indent="-406400" eaLnBrk="1" hangingPunct="1"/>
            <a:r>
              <a:rPr lang="en-US" altLang="en-US" sz="2600" dirty="0" smtClean="0"/>
              <a:t>Both cooperation and competition characterize the scientific culture.</a:t>
            </a:r>
          </a:p>
          <a:p>
            <a:pPr marL="1143000" lvl="2" indent="-342900" eaLnBrk="1" hangingPunct="1"/>
            <a:r>
              <a:rPr lang="en-US" altLang="en-US" sz="2600" dirty="0" smtClean="0"/>
              <a:t>Scientists check the conclusions of others by attempting to repeat experiments.</a:t>
            </a:r>
          </a:p>
          <a:p>
            <a:pPr marL="1143000" lvl="2" indent="-342900" eaLnBrk="1" hangingPunct="1"/>
            <a:endParaRPr lang="en-US" altLang="en-US" sz="2600" dirty="0" smtClean="0"/>
          </a:p>
        </p:txBody>
      </p:sp>
      <p:pic>
        <p:nvPicPr>
          <p:cNvPr id="149508" name="Picture 4" descr="01_22_ScienceSocial-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4975" y="369887"/>
            <a:ext cx="2057400" cy="1992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7391400" y="2155825"/>
            <a:ext cx="1450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Figure 1.22</a:t>
            </a:r>
          </a:p>
        </p:txBody>
      </p:sp>
    </p:spTree>
    <p:extLst>
      <p:ext uri="{BB962C8B-B14F-4D97-AF65-F5344CB8AC3E}">
        <p14:creationId xmlns:p14="http://schemas.microsoft.com/office/powerpoint/2010/main" val="25229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461388-2771-4B5B-AF51-6881AEF8B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u="sng" dirty="0"/>
              <a:t>Fun Fact</a:t>
            </a:r>
            <a:r>
              <a:rPr lang="en-US" altLang="en-US" dirty="0"/>
              <a:t>: Japanese Macaques build snowballs for fun!!!</a:t>
            </a:r>
          </a:p>
        </p:txBody>
      </p:sp>
      <p:pic>
        <p:nvPicPr>
          <p:cNvPr id="29699" name="Picture 3" descr="6a00d8341c630a53ef012876d15483970c-600wi">
            <a:extLst>
              <a:ext uri="{FF2B5EF4-FFF2-40B4-BE49-F238E27FC236}">
                <a16:creationId xmlns:a16="http://schemas.microsoft.com/office/drawing/2014/main" id="{BA9749CE-5A5D-4533-8895-D2D5366D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628"/>
            <a:ext cx="5486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1246239">
            <a:extLst>
              <a:ext uri="{FF2B5EF4-FFF2-40B4-BE49-F238E27FC236}">
                <a16:creationId xmlns:a16="http://schemas.microsoft.com/office/drawing/2014/main" id="{CECA5517-253C-4F16-A60F-5B23E159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53430"/>
            <a:ext cx="36576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566B89-C470-4C69-8689-38673C7B7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0708B1-1822-4D0E-B3F8-BF6E36438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2" y="457201"/>
            <a:ext cx="5522969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B69CE-6296-4D71-8DB3-BF71FD5181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698" name="Picture 2" descr="Image result for alka seltzer">
            <a:extLst>
              <a:ext uri="{FF2B5EF4-FFF2-40B4-BE49-F238E27FC236}">
                <a16:creationId xmlns:a16="http://schemas.microsoft.com/office/drawing/2014/main" id="{F848AB82-6CCB-476C-B359-FB7E639D63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2" y="1291745"/>
            <a:ext cx="4823150" cy="48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4F462D-04EF-446F-8F75-4BB17F47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868902"/>
            <a:ext cx="4687252" cy="4823150"/>
          </a:xfrm>
        </p:spPr>
        <p:txBody>
          <a:bodyPr anchor="ctr">
            <a:normAutofit/>
          </a:bodyPr>
          <a:lstStyle/>
          <a:p>
            <a:r>
              <a:rPr lang="en-US" sz="4700" dirty="0" err="1">
                <a:solidFill>
                  <a:schemeClr val="accent2"/>
                </a:solidFill>
              </a:rPr>
              <a:t>Alka-seltzer</a:t>
            </a:r>
            <a:r>
              <a:rPr lang="en-US" sz="4700" dirty="0">
                <a:solidFill>
                  <a:schemeClr val="accent2"/>
                </a:solidFill>
              </a:rPr>
              <a:t> investigation!</a:t>
            </a:r>
          </a:p>
        </p:txBody>
      </p:sp>
    </p:spTree>
    <p:extLst>
      <p:ext uri="{BB962C8B-B14F-4D97-AF65-F5344CB8AC3E}">
        <p14:creationId xmlns:p14="http://schemas.microsoft.com/office/powerpoint/2010/main" val="243677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415F0D2-4032-47E6-A953-6C8ED51A8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1753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/>
              <a:t>Science is Always Changing: </a:t>
            </a:r>
            <a:br>
              <a:rPr lang="en-US" altLang="en-US" sz="4000" dirty="0"/>
            </a:br>
            <a:r>
              <a:rPr lang="en-US" altLang="en-US" sz="4000" dirty="0"/>
              <a:t>An Example from Astronomy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3930EE-E3E8-405E-B6D0-A99FEC207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43002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Name that HOTTIE!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153CB4F-6851-4E5B-B424-D60C9377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1" y="1929636"/>
            <a:ext cx="3912776" cy="46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7F8F81C-2293-47BB-9504-51713EFB69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883" y="529227"/>
            <a:ext cx="8229600" cy="129957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Copernicus and his heliocentric model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4837426-A962-49A4-9B37-04F455EB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1905000"/>
            <a:ext cx="2411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C463F52-AAFE-46FA-929C-45B1A88E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657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9750A963-E205-4CAC-8097-999287A19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2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Geocentric Model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2A19C451-859F-4B9B-AFC0-5F400F691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2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F57153B6-5F7F-431B-BC8A-4B8A8717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2"/>
            <a:ext cx="258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New Heliocentric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F19782-B92D-4F74-AD43-CFE557A6A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57616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4000" dirty="0"/>
              <a:t>Science and Human Values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BA66259-DA10-4905-9290-9B9D3C762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66586"/>
            <a:ext cx="8305800" cy="4233798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use science to inform decisions about health care, environmental policy, etc.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Many of science’s major discoveries have been considered controversial because they call into question certain beliefs </a:t>
            </a:r>
            <a:r>
              <a:rPr lang="en-US" altLang="en-US" sz="2800" dirty="0">
                <a:solidFill>
                  <a:schemeClr val="accent2"/>
                </a:solidFill>
              </a:rPr>
              <a:t>(ethics)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	Example: Cloning, stem cell research,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   evolution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D8B2CE1-7FD8-4E39-9B7F-87E8BBA6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47" y="4238625"/>
            <a:ext cx="27146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B9B25F-1894-424F-A052-82CA1279E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263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/>
              <a:t>Scientists make Observations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8D4B475B-B937-4A07-AB73-7AF4897DD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8402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3"/>
                </a:solidFill>
              </a:rPr>
              <a:t>What observations can you make about this image???</a:t>
            </a:r>
          </a:p>
        </p:txBody>
      </p:sp>
      <p:pic>
        <p:nvPicPr>
          <p:cNvPr id="22530" name="Picture 2" descr="Image result for japanese macaque">
            <a:extLst>
              <a:ext uri="{FF2B5EF4-FFF2-40B4-BE49-F238E27FC236}">
                <a16:creationId xmlns:a16="http://schemas.microsoft.com/office/drawing/2014/main" id="{4A8BEA17-8D5C-4048-9982-A5391342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" y="1205630"/>
            <a:ext cx="7911438" cy="49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7B78D1-239E-456A-B1D4-1BA849E6F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4000" dirty="0"/>
              <a:t>Observations vs. Inferences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AC0B00E-23CB-409D-BE5A-EC49011C5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8" y="2029217"/>
            <a:ext cx="8229601" cy="3829582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Observation =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a direct method of gathering information in an orderly way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Recording information using the five senses or tools</a:t>
            </a:r>
          </a:p>
          <a:p>
            <a:pPr lvl="1" eaLnBrk="1" hangingPunct="1">
              <a:buFontTx/>
              <a:buNone/>
            </a:pPr>
            <a:endParaRPr lang="en-US" altLang="en-US" sz="1500" dirty="0"/>
          </a:p>
        </p:txBody>
      </p:sp>
      <p:pic>
        <p:nvPicPr>
          <p:cNvPr id="5" name="Picture 2" descr="028-sherlock-01">
            <a:extLst>
              <a:ext uri="{FF2B5EF4-FFF2-40B4-BE49-F238E27FC236}">
                <a16:creationId xmlns:a16="http://schemas.microsoft.com/office/drawing/2014/main" id="{E8919512-417A-4CE0-94E4-DFD68908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98" y="3553749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9B0CCDA6-16A8-4E5D-8B3E-2E9CD48B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313" y="3710835"/>
            <a:ext cx="3581400" cy="1295400"/>
          </a:xfrm>
          <a:prstGeom prst="wedgeEllipseCallout">
            <a:avLst>
              <a:gd name="adj1" fmla="val -62454"/>
              <a:gd name="adj2" fmla="val 6005"/>
            </a:avLst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D71951E-2774-4421-9B78-E2968144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513" y="4091835"/>
            <a:ext cx="251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AH—Look at this!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B72E-9342-4F02-87F2-2BE88989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4000"/>
              <a:t>Observations vs. Inferences</a:t>
            </a:r>
            <a:endParaRPr lang="en-US" sz="4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wet sidewalk">
            <a:extLst>
              <a:ext uri="{FF2B5EF4-FFF2-40B4-BE49-F238E27FC236}">
                <a16:creationId xmlns:a16="http://schemas.microsoft.com/office/drawing/2014/main" id="{79048326-49AA-4595-AF1E-EADFB139A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55"/>
          <a:stretch/>
        </p:blipFill>
        <p:spPr bwMode="auto">
          <a:xfrm>
            <a:off x="492918" y="2361056"/>
            <a:ext cx="3721894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0A6A-BBC5-4CE9-A16B-464534D1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398" y="2180496"/>
            <a:ext cx="4509920" cy="4045683"/>
          </a:xfrm>
        </p:spPr>
        <p:txBody>
          <a:bodyPr anchor="t">
            <a:normAutofit/>
          </a:bodyPr>
          <a:lstStyle/>
          <a:p>
            <a:r>
              <a:rPr lang="en-US" altLang="en-US" sz="2800" b="1" dirty="0">
                <a:solidFill>
                  <a:schemeClr val="accent1"/>
                </a:solidFill>
              </a:rPr>
              <a:t>Inference</a:t>
            </a:r>
            <a:r>
              <a:rPr lang="en-US" altLang="en-US" sz="2800" dirty="0"/>
              <a:t> = a possible explanation or conclusion based on the observations you’ve made and the experiences you’ve had.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i="1" dirty="0"/>
              <a:t>Example:  </a:t>
            </a:r>
            <a:r>
              <a:rPr lang="en-US" altLang="en-US" sz="2400" dirty="0"/>
              <a:t>You leave school and </a:t>
            </a:r>
            <a:r>
              <a:rPr lang="en-US" altLang="en-US" sz="2400" b="1" i="1" u="sng" dirty="0"/>
              <a:t>observe</a:t>
            </a:r>
            <a:r>
              <a:rPr lang="en-US" altLang="en-US" sz="2400" dirty="0"/>
              <a:t> that the ground is wet.  You </a:t>
            </a:r>
            <a:r>
              <a:rPr lang="en-US" altLang="en-US" sz="2400" b="1" i="1" u="sng" dirty="0"/>
              <a:t>infer</a:t>
            </a:r>
            <a:r>
              <a:rPr lang="en-US" altLang="en-US" sz="2400" dirty="0"/>
              <a:t> that it rained.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673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1212</Words>
  <Application>Microsoft Office PowerPoint</Application>
  <PresentationFormat>On-screen Show (4:3)</PresentationFormat>
  <Paragraphs>157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Gill Sans MT</vt:lpstr>
      <vt:lpstr>Tahoma</vt:lpstr>
      <vt:lpstr>Wingdings</vt:lpstr>
      <vt:lpstr>Wingdings 2</vt:lpstr>
      <vt:lpstr>Dividend</vt:lpstr>
      <vt:lpstr>The Scientific Method</vt:lpstr>
      <vt:lpstr>Definition of Science</vt:lpstr>
      <vt:lpstr>Characteristics of Science</vt:lpstr>
      <vt:lpstr>Science is Always Changing:  An Example from Astronomy</vt:lpstr>
      <vt:lpstr>PowerPoint Presentation</vt:lpstr>
      <vt:lpstr>Science and Human Values</vt:lpstr>
      <vt:lpstr>Scientists make Observations</vt:lpstr>
      <vt:lpstr>Observations vs. Inferences</vt:lpstr>
      <vt:lpstr>Observations vs. Inferences</vt:lpstr>
      <vt:lpstr>PowerPoint Presentation</vt:lpstr>
      <vt:lpstr>#1</vt:lpstr>
      <vt:lpstr>#2</vt:lpstr>
      <vt:lpstr>#3</vt:lpstr>
      <vt:lpstr>#4</vt:lpstr>
      <vt:lpstr>#5</vt:lpstr>
      <vt:lpstr>#6</vt:lpstr>
      <vt:lpstr>The Scientific Method</vt:lpstr>
      <vt:lpstr>Step #1: Ask a Question /      State the Problem</vt:lpstr>
      <vt:lpstr>Step #1: Ask A Question</vt:lpstr>
      <vt:lpstr>Step #2: Form a Hypothesis</vt:lpstr>
      <vt:lpstr>Hypothesis is NOT…</vt:lpstr>
      <vt:lpstr>Step #2: Form a Hypothesis</vt:lpstr>
      <vt:lpstr>Step #3: Design an Experiment</vt:lpstr>
      <vt:lpstr>Step #3: Design an Experiment</vt:lpstr>
      <vt:lpstr>Memory tricks</vt:lpstr>
      <vt:lpstr>Step #3: Design an Experiment</vt:lpstr>
      <vt:lpstr>Step #3: Design an Experiment</vt:lpstr>
      <vt:lpstr>Step #4: Perform an Experiment / Gather Data</vt:lpstr>
      <vt:lpstr>Quantitative  vs.  qualitative</vt:lpstr>
      <vt:lpstr>Step #5: Analyze the Data</vt:lpstr>
      <vt:lpstr>Step #6: draw Conclusions</vt:lpstr>
      <vt:lpstr>Your conclusions should include: </vt:lpstr>
      <vt:lpstr>Step #7: Communicate results</vt:lpstr>
      <vt:lpstr>The Culture of Science</vt:lpstr>
      <vt:lpstr>Fun Fact: Japanese Macaques build snowballs for fun!!!</vt:lpstr>
      <vt:lpstr>Alka-seltzer investigation!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Blaine</dc:creator>
  <cp:lastModifiedBy>Olivia Jensen</cp:lastModifiedBy>
  <cp:revision>12</cp:revision>
  <dcterms:created xsi:type="dcterms:W3CDTF">2018-08-03T20:40:51Z</dcterms:created>
  <dcterms:modified xsi:type="dcterms:W3CDTF">2018-08-22T12:37:21Z</dcterms:modified>
</cp:coreProperties>
</file>