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70" r:id="rId4"/>
    <p:sldId id="258" r:id="rId5"/>
    <p:sldId id="259" r:id="rId6"/>
    <p:sldId id="271" r:id="rId7"/>
    <p:sldId id="272" r:id="rId8"/>
    <p:sldId id="273" r:id="rId9"/>
    <p:sldId id="274" r:id="rId10"/>
    <p:sldId id="276" r:id="rId11"/>
    <p:sldId id="260" r:id="rId12"/>
    <p:sldId id="261" r:id="rId13"/>
    <p:sldId id="262" r:id="rId14"/>
    <p:sldId id="277" r:id="rId15"/>
    <p:sldId id="279" r:id="rId16"/>
    <p:sldId id="264" r:id="rId17"/>
    <p:sldId id="278" r:id="rId18"/>
    <p:sldId id="268" r:id="rId19"/>
    <p:sldId id="269" r:id="rId20"/>
    <p:sldId id="280" r:id="rId21"/>
    <p:sldId id="265" r:id="rId22"/>
    <p:sldId id="266" r:id="rId23"/>
    <p:sldId id="267"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3" d="100"/>
          <a:sy n="53" d="100"/>
        </p:scale>
        <p:origin x="90"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pPr/>
              <a:t>8/21/2018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271000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85488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48A87A34-81AB-432B-8DAE-1953F412C126}" type="datetimeFigureOut">
              <a:rPr lang="en-US" smtClean="0"/>
              <a:t>8/21/2018</a:t>
            </a:fld>
            <a:endParaRPr lang="en-US" dirty="0"/>
          </a:p>
        </p:txBody>
      </p:sp>
      <p:sp>
        <p:nvSpPr>
          <p:cNvPr id="5" name="Footer Placeholder 4"/>
          <p:cNvSpPr>
            <a:spLocks noGrp="1"/>
          </p:cNvSpPr>
          <p:nvPr>
            <p:ph type="ftr" sz="quarter" idx="11"/>
          </p:nvPr>
        </p:nvSpPr>
        <p:spPr>
          <a:xfrm>
            <a:off x="581192" y="5951810"/>
            <a:ext cx="5922209" cy="365125"/>
          </a:xfrm>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673447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8/21/2018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114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8/21/2018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45512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5507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8/21/2018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574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8/21/2018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53445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8/21/2018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27920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48A87A34-81AB-432B-8DAE-1953F412C126}" type="datetimeFigureOut">
              <a:rPr lang="en-US" smtClean="0"/>
              <a:t>8/21/2018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34530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8/21/2018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1688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48A87A34-81AB-432B-8DAE-1953F412C126}" type="datetimeFigureOut">
              <a:rPr lang="en-US" smtClean="0"/>
              <a:pPr/>
              <a:t>8/21/2018</a:t>
            </a:fld>
            <a:endParaRPr lang="en-US" dirty="0"/>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6D22F896-40B5-4ADD-8801-0D06FADFA095}" type="slidenum">
              <a:rPr lang="en-US" smtClean="0"/>
              <a:pPr/>
              <a:t>‹#›</a:t>
            </a:fld>
            <a:endParaRPr lang="en-US" dirty="0"/>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54411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http://www.quia.com/files/quia/users/slhsbiology/biology/5-44field.JPG" TargetMode="External"/><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4B8D0-340F-48E1-A07E-6609127F09A7}"/>
              </a:ext>
            </a:extLst>
          </p:cNvPr>
          <p:cNvSpPr>
            <a:spLocks noGrp="1"/>
          </p:cNvSpPr>
          <p:nvPr>
            <p:ph type="ctrTitle"/>
          </p:nvPr>
        </p:nvSpPr>
        <p:spPr/>
        <p:txBody>
          <a:bodyPr>
            <a:normAutofit/>
          </a:bodyPr>
          <a:lstStyle/>
          <a:p>
            <a:r>
              <a:rPr lang="en-US" sz="6000" dirty="0"/>
              <a:t>DATA ANALYSIS</a:t>
            </a:r>
          </a:p>
        </p:txBody>
      </p:sp>
      <p:sp>
        <p:nvSpPr>
          <p:cNvPr id="3" name="Subtitle 2">
            <a:extLst>
              <a:ext uri="{FF2B5EF4-FFF2-40B4-BE49-F238E27FC236}">
                <a16:creationId xmlns:a16="http://schemas.microsoft.com/office/drawing/2014/main" id="{C455E1D3-9245-4A13-8B9B-22A6629D4FF0}"/>
              </a:ext>
            </a:extLst>
          </p:cNvPr>
          <p:cNvSpPr>
            <a:spLocks noGrp="1"/>
          </p:cNvSpPr>
          <p:nvPr>
            <p:ph type="subTitle" idx="1"/>
          </p:nvPr>
        </p:nvSpPr>
        <p:spPr/>
        <p:txBody>
          <a:bodyPr>
            <a:normAutofit/>
          </a:bodyPr>
          <a:lstStyle/>
          <a:p>
            <a:r>
              <a:rPr lang="en-US" sz="2800" dirty="0"/>
              <a:t>Pre-AP Biology; Unit 1 Topic 4</a:t>
            </a:r>
          </a:p>
        </p:txBody>
      </p:sp>
      <p:sp>
        <p:nvSpPr>
          <p:cNvPr id="4" name="Rectangle 3"/>
          <p:cNvSpPr/>
          <p:nvPr/>
        </p:nvSpPr>
        <p:spPr>
          <a:xfrm>
            <a:off x="581192" y="3621113"/>
            <a:ext cx="8227908" cy="1754326"/>
          </a:xfrm>
          <a:prstGeom prst="rect">
            <a:avLst/>
          </a:prstGeom>
        </p:spPr>
        <p:txBody>
          <a:bodyPr wrap="square">
            <a:spAutoFit/>
          </a:bodyPr>
          <a:lstStyle/>
          <a:p>
            <a:r>
              <a:rPr lang="en-US" sz="2000" b="1" u="sng" dirty="0">
                <a:solidFill>
                  <a:schemeClr val="bg1"/>
                </a:solidFill>
              </a:rPr>
              <a:t>Objectives:</a:t>
            </a:r>
            <a:endParaRPr lang="en-US" sz="2000" u="sng" dirty="0">
              <a:solidFill>
                <a:schemeClr val="bg1"/>
              </a:solidFill>
            </a:endParaRPr>
          </a:p>
          <a:p>
            <a:pPr marL="285750" lvl="0" indent="-285750">
              <a:buFont typeface="Arial" panose="020B0604020202020204" pitchFamily="34" charset="0"/>
              <a:buChar char="•"/>
            </a:pPr>
            <a:r>
              <a:rPr lang="en-US" sz="2200" dirty="0">
                <a:solidFill>
                  <a:schemeClr val="bg1"/>
                </a:solidFill>
              </a:rPr>
              <a:t>I can record (quantitative) data in tables and charts, using units</a:t>
            </a:r>
          </a:p>
          <a:p>
            <a:pPr marL="285750" lvl="0" indent="-285750">
              <a:buFont typeface="Arial" panose="020B0604020202020204" pitchFamily="34" charset="0"/>
              <a:buChar char="•"/>
            </a:pPr>
            <a:r>
              <a:rPr lang="en-US" sz="2200" dirty="0">
                <a:solidFill>
                  <a:schemeClr val="bg1"/>
                </a:solidFill>
              </a:rPr>
              <a:t>I can organize data to show the relationship between variables on appropriate graphs</a:t>
            </a:r>
          </a:p>
          <a:p>
            <a:pPr marL="285750" lvl="0" indent="-285750">
              <a:buFont typeface="Arial" panose="020B0604020202020204" pitchFamily="34" charset="0"/>
              <a:buChar char="•"/>
            </a:pPr>
            <a:r>
              <a:rPr lang="en-US" sz="2200" dirty="0">
                <a:solidFill>
                  <a:schemeClr val="bg1"/>
                </a:solidFill>
              </a:rPr>
              <a:t>I can identify and discuss trends using data</a:t>
            </a:r>
          </a:p>
        </p:txBody>
      </p:sp>
    </p:spTree>
    <p:extLst>
      <p:ext uri="{BB962C8B-B14F-4D97-AF65-F5344CB8AC3E}">
        <p14:creationId xmlns:p14="http://schemas.microsoft.com/office/powerpoint/2010/main" val="3195484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1CC0937-4B54-4AB8-9605-7DEED99938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48640"/>
            <a:ext cx="9144000" cy="6309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E3EDEA1-97CC-41C2-BE54-EA64ACE7F9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614407"/>
            <a:ext cx="5630846"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53D822E-4785-4A88-8A36-44F2D4BA6FF9}"/>
              </a:ext>
            </a:extLst>
          </p:cNvPr>
          <p:cNvSpPr>
            <a:spLocks noGrp="1"/>
          </p:cNvSpPr>
          <p:nvPr>
            <p:ph type="title"/>
          </p:nvPr>
        </p:nvSpPr>
        <p:spPr>
          <a:xfrm>
            <a:off x="3301387" y="702156"/>
            <a:ext cx="5406719" cy="1013800"/>
          </a:xfrm>
        </p:spPr>
        <p:txBody>
          <a:bodyPr anchor="ctr">
            <a:noAutofit/>
          </a:bodyPr>
          <a:lstStyle/>
          <a:p>
            <a:pPr algn="ctr"/>
            <a:r>
              <a:rPr lang="en-US" sz="4000" dirty="0"/>
              <a:t>Pie graph (chart)</a:t>
            </a:r>
          </a:p>
        </p:txBody>
      </p:sp>
      <p:pic>
        <p:nvPicPr>
          <p:cNvPr id="4" name="Picture 3" descr="Image result for pie graph">
            <a:extLst>
              <a:ext uri="{FF2B5EF4-FFF2-40B4-BE49-F238E27FC236}">
                <a16:creationId xmlns:a16="http://schemas.microsoft.com/office/drawing/2014/main" id="{5B60FF5C-21EA-4667-9805-9D5B2CD7CC2B}"/>
              </a:ext>
            </a:extLst>
          </p:cNvPr>
          <p:cNvPicPr/>
          <p:nvPr/>
        </p:nvPicPr>
        <p:blipFill>
          <a:blip r:embed="rId2" cstate="print"/>
          <a:srcRect/>
          <a:stretch>
            <a:fillRect/>
          </a:stretch>
        </p:blipFill>
        <p:spPr bwMode="auto">
          <a:xfrm>
            <a:off x="435894" y="791754"/>
            <a:ext cx="2751440" cy="2448781"/>
          </a:xfrm>
          <a:prstGeom prst="rect">
            <a:avLst/>
          </a:prstGeom>
          <a:noFill/>
        </p:spPr>
      </p:pic>
      <p:sp>
        <p:nvSpPr>
          <p:cNvPr id="14" name="Rectangle 13">
            <a:extLst>
              <a:ext uri="{FF2B5EF4-FFF2-40B4-BE49-F238E27FC236}">
                <a16:creationId xmlns:a16="http://schemas.microsoft.com/office/drawing/2014/main" id="{9926A5DB-A90A-4941-81F5-DF0E44A2971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0793" y="641102"/>
            <a:ext cx="2771264" cy="282703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Image result for pie graph">
            <a:extLst>
              <a:ext uri="{FF2B5EF4-FFF2-40B4-BE49-F238E27FC236}">
                <a16:creationId xmlns:a16="http://schemas.microsoft.com/office/drawing/2014/main" id="{DEC2CA4E-CCC9-463C-8AB5-F0F4A3422006}"/>
              </a:ext>
            </a:extLst>
          </p:cNvPr>
          <p:cNvPicPr/>
          <p:nvPr/>
        </p:nvPicPr>
        <p:blipFill>
          <a:blip r:embed="rId3" cstate="print"/>
          <a:srcRect/>
          <a:stretch>
            <a:fillRect/>
          </a:stretch>
        </p:blipFill>
        <p:spPr bwMode="auto">
          <a:xfrm>
            <a:off x="636310" y="3661148"/>
            <a:ext cx="2219624" cy="2588571"/>
          </a:xfrm>
          <a:prstGeom prst="rect">
            <a:avLst/>
          </a:prstGeom>
          <a:noFill/>
        </p:spPr>
      </p:pic>
      <p:sp>
        <p:nvSpPr>
          <p:cNvPr id="16" name="Rectangle 15">
            <a:extLst>
              <a:ext uri="{FF2B5EF4-FFF2-40B4-BE49-F238E27FC236}">
                <a16:creationId xmlns:a16="http://schemas.microsoft.com/office/drawing/2014/main" id="{AB1B71B9-532D-4BBD-BEBA-D028ACC083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1350" y="3557674"/>
            <a:ext cx="2771264" cy="2827037"/>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8B68295-3C09-477C-84F2-A6E01A0238EB}"/>
              </a:ext>
            </a:extLst>
          </p:cNvPr>
          <p:cNvSpPr>
            <a:spLocks noGrp="1"/>
          </p:cNvSpPr>
          <p:nvPr>
            <p:ph idx="1"/>
          </p:nvPr>
        </p:nvSpPr>
        <p:spPr>
          <a:xfrm>
            <a:off x="3301386" y="2180496"/>
            <a:ext cx="5630846" cy="4045683"/>
          </a:xfrm>
        </p:spPr>
        <p:txBody>
          <a:bodyPr anchor="t">
            <a:normAutofit/>
          </a:bodyPr>
          <a:lstStyle/>
          <a:p>
            <a:r>
              <a:rPr lang="en-US" sz="2800" dirty="0"/>
              <a:t>Used to compare the parts of a whole.  </a:t>
            </a:r>
          </a:p>
          <a:p>
            <a:pPr lvl="1">
              <a:buFont typeface="Wingdings" panose="05000000000000000000" pitchFamily="2" charset="2"/>
              <a:buChar char="Ø"/>
            </a:pPr>
            <a:r>
              <a:rPr lang="en-US" sz="2400" dirty="0"/>
              <a:t>Percentages or fractions</a:t>
            </a:r>
          </a:p>
          <a:p>
            <a:pPr lvl="1">
              <a:buFont typeface="Wingdings" panose="05000000000000000000" pitchFamily="2" charset="2"/>
              <a:buChar char="Ø"/>
            </a:pPr>
            <a:endParaRPr lang="en-US" sz="2400" dirty="0"/>
          </a:p>
          <a:p>
            <a:pPr lvl="1">
              <a:buFont typeface="Wingdings" panose="05000000000000000000" pitchFamily="2" charset="2"/>
              <a:buChar char="Ø"/>
            </a:pPr>
            <a:endParaRPr lang="en-US" sz="2400" dirty="0"/>
          </a:p>
          <a:p>
            <a:pPr lvl="1">
              <a:buFont typeface="Wingdings" panose="05000000000000000000" pitchFamily="2" charset="2"/>
              <a:buChar char="Ø"/>
            </a:pPr>
            <a:r>
              <a:rPr lang="en-US" sz="2400" dirty="0"/>
              <a:t>We don’t make these in biology, but you should know how to read/analyze one.</a:t>
            </a:r>
          </a:p>
          <a:p>
            <a:endParaRPr lang="en-US" dirty="0"/>
          </a:p>
        </p:txBody>
      </p:sp>
    </p:spTree>
    <p:extLst>
      <p:ext uri="{BB962C8B-B14F-4D97-AF65-F5344CB8AC3E}">
        <p14:creationId xmlns:p14="http://schemas.microsoft.com/office/powerpoint/2010/main" val="917447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0A061-DCBD-4517-9320-0D474568CC99}"/>
              </a:ext>
            </a:extLst>
          </p:cNvPr>
          <p:cNvSpPr>
            <a:spLocks noGrp="1"/>
          </p:cNvSpPr>
          <p:nvPr>
            <p:ph type="title"/>
          </p:nvPr>
        </p:nvSpPr>
        <p:spPr>
          <a:xfrm>
            <a:off x="581192" y="687474"/>
            <a:ext cx="7989752" cy="1083329"/>
          </a:xfrm>
        </p:spPr>
        <p:txBody>
          <a:bodyPr anchor="ctr">
            <a:noAutofit/>
          </a:bodyPr>
          <a:lstStyle/>
          <a:p>
            <a:pPr algn="ctr"/>
            <a:r>
              <a:rPr lang="en-US" sz="3600"/>
              <a:t>Review: </a:t>
            </a:r>
            <a:br>
              <a:rPr lang="en-US" sz="3600"/>
            </a:br>
            <a:r>
              <a:rPr lang="en-US" sz="3600"/>
              <a:t>qualitative   vs.  quantitative</a:t>
            </a:r>
            <a:endParaRPr lang="en-US" sz="3600" dirty="0"/>
          </a:p>
        </p:txBody>
      </p:sp>
      <p:sp>
        <p:nvSpPr>
          <p:cNvPr id="3" name="Content Placeholder 2">
            <a:extLst>
              <a:ext uri="{FF2B5EF4-FFF2-40B4-BE49-F238E27FC236}">
                <a16:creationId xmlns:a16="http://schemas.microsoft.com/office/drawing/2014/main" id="{FC1CC26F-8BA3-4946-A4C4-86178455CEC8}"/>
              </a:ext>
            </a:extLst>
          </p:cNvPr>
          <p:cNvSpPr>
            <a:spLocks noGrp="1"/>
          </p:cNvSpPr>
          <p:nvPr>
            <p:ph idx="1"/>
          </p:nvPr>
        </p:nvSpPr>
        <p:spPr>
          <a:xfrm>
            <a:off x="581192" y="2228003"/>
            <a:ext cx="6007498" cy="4147745"/>
          </a:xfrm>
        </p:spPr>
        <p:txBody>
          <a:bodyPr anchor="t">
            <a:normAutofit/>
          </a:bodyPr>
          <a:lstStyle/>
          <a:p>
            <a:r>
              <a:rPr lang="en-US" sz="2600" b="1"/>
              <a:t>Qualitative: </a:t>
            </a:r>
            <a:r>
              <a:rPr lang="en-US" sz="2600"/>
              <a:t>descriptions or categories of something.</a:t>
            </a:r>
          </a:p>
          <a:p>
            <a:pPr lvl="2"/>
            <a:r>
              <a:rPr lang="en-US" sz="2200"/>
              <a:t>Example: types of candy or the characteristics of an apple</a:t>
            </a:r>
          </a:p>
          <a:p>
            <a:pPr lvl="2"/>
            <a:endParaRPr lang="en-US"/>
          </a:p>
          <a:p>
            <a:r>
              <a:rPr lang="en-US" sz="2600" b="1"/>
              <a:t>Quantitative: </a:t>
            </a:r>
            <a:r>
              <a:rPr lang="en-US" sz="2600"/>
              <a:t>numerical or counted measurements</a:t>
            </a:r>
          </a:p>
          <a:p>
            <a:pPr lvl="2"/>
            <a:r>
              <a:rPr lang="en-US" sz="2200"/>
              <a:t>Example: number of students or how much an apple weighs</a:t>
            </a:r>
            <a:endParaRPr lang="en-US" sz="2200" dirty="0"/>
          </a:p>
        </p:txBody>
      </p:sp>
      <p:pic>
        <p:nvPicPr>
          <p:cNvPr id="4" name="Picture 3">
            <a:extLst>
              <a:ext uri="{FF2B5EF4-FFF2-40B4-BE49-F238E27FC236}">
                <a16:creationId xmlns:a16="http://schemas.microsoft.com/office/drawing/2014/main" id="{A90E7AFB-32D9-432E-8CAC-DCEA177FD7D5}"/>
              </a:ext>
            </a:extLst>
          </p:cNvPr>
          <p:cNvPicPr>
            <a:picLocks noChangeAspect="1"/>
          </p:cNvPicPr>
          <p:nvPr/>
        </p:nvPicPr>
        <p:blipFill>
          <a:blip r:embed="rId2"/>
          <a:stretch>
            <a:fillRect/>
          </a:stretch>
        </p:blipFill>
        <p:spPr>
          <a:xfrm>
            <a:off x="6676372" y="2509837"/>
            <a:ext cx="2287435" cy="1685019"/>
          </a:xfrm>
          <a:prstGeom prst="rect">
            <a:avLst/>
          </a:prstGeom>
        </p:spPr>
      </p:pic>
      <p:pic>
        <p:nvPicPr>
          <p:cNvPr id="5" name="Picture 4">
            <a:extLst>
              <a:ext uri="{FF2B5EF4-FFF2-40B4-BE49-F238E27FC236}">
                <a16:creationId xmlns:a16="http://schemas.microsoft.com/office/drawing/2014/main" id="{22054309-B9A0-4FD8-AB42-A1FB32E6FCE9}"/>
              </a:ext>
            </a:extLst>
          </p:cNvPr>
          <p:cNvPicPr>
            <a:picLocks noChangeAspect="1"/>
          </p:cNvPicPr>
          <p:nvPr/>
        </p:nvPicPr>
        <p:blipFill>
          <a:blip r:embed="rId3"/>
          <a:stretch>
            <a:fillRect/>
          </a:stretch>
        </p:blipFill>
        <p:spPr>
          <a:xfrm>
            <a:off x="6864262" y="2176394"/>
            <a:ext cx="1700147" cy="317784"/>
          </a:xfrm>
          <a:prstGeom prst="rect">
            <a:avLst/>
          </a:prstGeom>
        </p:spPr>
      </p:pic>
      <p:pic>
        <p:nvPicPr>
          <p:cNvPr id="6" name="Picture 5">
            <a:extLst>
              <a:ext uri="{FF2B5EF4-FFF2-40B4-BE49-F238E27FC236}">
                <a16:creationId xmlns:a16="http://schemas.microsoft.com/office/drawing/2014/main" id="{6B897EA4-08F7-4F9F-BC81-70F132088062}"/>
              </a:ext>
            </a:extLst>
          </p:cNvPr>
          <p:cNvPicPr>
            <a:picLocks noChangeAspect="1"/>
          </p:cNvPicPr>
          <p:nvPr/>
        </p:nvPicPr>
        <p:blipFill>
          <a:blip r:embed="rId4"/>
          <a:stretch>
            <a:fillRect/>
          </a:stretch>
        </p:blipFill>
        <p:spPr>
          <a:xfrm>
            <a:off x="6864262" y="4429517"/>
            <a:ext cx="1709281" cy="1846023"/>
          </a:xfrm>
          <a:prstGeom prst="rect">
            <a:avLst/>
          </a:prstGeom>
        </p:spPr>
      </p:pic>
      <p:pic>
        <p:nvPicPr>
          <p:cNvPr id="7" name="Picture 6">
            <a:extLst>
              <a:ext uri="{FF2B5EF4-FFF2-40B4-BE49-F238E27FC236}">
                <a16:creationId xmlns:a16="http://schemas.microsoft.com/office/drawing/2014/main" id="{1F05DC3C-7D9D-4346-B1F0-DAA78664D2CC}"/>
              </a:ext>
            </a:extLst>
          </p:cNvPr>
          <p:cNvPicPr>
            <a:picLocks noChangeAspect="1"/>
          </p:cNvPicPr>
          <p:nvPr/>
        </p:nvPicPr>
        <p:blipFill>
          <a:blip r:embed="rId5"/>
          <a:stretch>
            <a:fillRect/>
          </a:stretch>
        </p:blipFill>
        <p:spPr>
          <a:xfrm>
            <a:off x="7247610" y="6297461"/>
            <a:ext cx="933450" cy="304800"/>
          </a:xfrm>
          <a:prstGeom prst="rect">
            <a:avLst/>
          </a:prstGeom>
        </p:spPr>
      </p:pic>
    </p:spTree>
    <p:extLst>
      <p:ext uri="{BB962C8B-B14F-4D97-AF65-F5344CB8AC3E}">
        <p14:creationId xmlns:p14="http://schemas.microsoft.com/office/powerpoint/2010/main" val="2624807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B0981-40DB-4493-A76C-18280658ABBB}"/>
              </a:ext>
            </a:extLst>
          </p:cNvPr>
          <p:cNvSpPr>
            <a:spLocks noGrp="1"/>
          </p:cNvSpPr>
          <p:nvPr>
            <p:ph type="title"/>
          </p:nvPr>
        </p:nvSpPr>
        <p:spPr/>
        <p:txBody>
          <a:bodyPr anchor="ctr">
            <a:noAutofit/>
          </a:bodyPr>
          <a:lstStyle/>
          <a:p>
            <a:pPr algn="ctr"/>
            <a:r>
              <a:rPr lang="en-US" sz="3600" dirty="0"/>
              <a:t>scientific graphs must include:</a:t>
            </a:r>
          </a:p>
        </p:txBody>
      </p:sp>
      <p:sp>
        <p:nvSpPr>
          <p:cNvPr id="3" name="Content Placeholder 2">
            <a:extLst>
              <a:ext uri="{FF2B5EF4-FFF2-40B4-BE49-F238E27FC236}">
                <a16:creationId xmlns:a16="http://schemas.microsoft.com/office/drawing/2014/main" id="{36F6D623-BDAD-4B5B-9CD8-E72AB31C4076}"/>
              </a:ext>
            </a:extLst>
          </p:cNvPr>
          <p:cNvSpPr>
            <a:spLocks noGrp="1"/>
          </p:cNvSpPr>
          <p:nvPr>
            <p:ph idx="1"/>
          </p:nvPr>
        </p:nvSpPr>
        <p:spPr>
          <a:xfrm>
            <a:off x="581191" y="2228003"/>
            <a:ext cx="8136923" cy="3630795"/>
          </a:xfrm>
        </p:spPr>
        <p:txBody>
          <a:bodyPr>
            <a:normAutofit/>
          </a:bodyPr>
          <a:lstStyle/>
          <a:p>
            <a:pPr marL="342900" lvl="0" indent="-342900">
              <a:buFont typeface="+mj-lt"/>
              <a:buAutoNum type="arabicPeriod"/>
            </a:pPr>
            <a:r>
              <a:rPr lang="en-US" sz="2600" dirty="0"/>
              <a:t>a descriptive title</a:t>
            </a:r>
          </a:p>
          <a:p>
            <a:pPr marL="342900" lvl="0" indent="-342900">
              <a:buFont typeface="+mj-lt"/>
              <a:buAutoNum type="arabicPeriod"/>
            </a:pPr>
            <a:r>
              <a:rPr lang="en-US" sz="2600" dirty="0"/>
              <a:t>variables placed on the correct axes</a:t>
            </a:r>
          </a:p>
          <a:p>
            <a:pPr marL="342900" lvl="0" indent="-342900">
              <a:buFont typeface="+mj-lt"/>
              <a:buAutoNum type="arabicPeriod"/>
            </a:pPr>
            <a:r>
              <a:rPr lang="en-US" sz="2600" dirty="0"/>
              <a:t>labeled axes with units in parentheses (if applicable) </a:t>
            </a:r>
          </a:p>
          <a:p>
            <a:pPr marL="342900" lvl="0" indent="-342900">
              <a:buFont typeface="+mj-lt"/>
              <a:buAutoNum type="arabicPeriod"/>
            </a:pPr>
            <a:r>
              <a:rPr lang="en-US" sz="2600" dirty="0"/>
              <a:t>properly scaled axes</a:t>
            </a:r>
          </a:p>
          <a:p>
            <a:pPr marL="342900" lvl="0" indent="-342900">
              <a:buFont typeface="+mj-lt"/>
              <a:buAutoNum type="arabicPeriod"/>
            </a:pPr>
            <a:r>
              <a:rPr lang="en-US" sz="2600" dirty="0"/>
              <a:t>properly plotted points or bars</a:t>
            </a:r>
          </a:p>
          <a:p>
            <a:pPr marL="342900" lvl="0" indent="-342900">
              <a:buFont typeface="+mj-lt"/>
              <a:buAutoNum type="arabicPeriod"/>
            </a:pPr>
            <a:r>
              <a:rPr lang="en-US" sz="2600" dirty="0"/>
              <a:t>a key/legend (if applicable) </a:t>
            </a:r>
          </a:p>
        </p:txBody>
      </p:sp>
    </p:spTree>
    <p:extLst>
      <p:ext uri="{BB962C8B-B14F-4D97-AF65-F5344CB8AC3E}">
        <p14:creationId xmlns:p14="http://schemas.microsoft.com/office/powerpoint/2010/main" val="3449932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172B-0F3F-432F-90DA-8117E84E012A}"/>
              </a:ext>
            </a:extLst>
          </p:cNvPr>
          <p:cNvSpPr>
            <a:spLocks noGrp="1"/>
          </p:cNvSpPr>
          <p:nvPr>
            <p:ph type="title"/>
          </p:nvPr>
        </p:nvSpPr>
        <p:spPr>
          <a:xfrm>
            <a:off x="581192" y="687474"/>
            <a:ext cx="7989752" cy="1083329"/>
          </a:xfrm>
        </p:spPr>
        <p:txBody>
          <a:bodyPr anchor="ctr">
            <a:normAutofit/>
          </a:bodyPr>
          <a:lstStyle/>
          <a:p>
            <a:pPr algn="ctr"/>
            <a:r>
              <a:rPr lang="en-US" sz="4000"/>
              <a:t>More detail:  Title</a:t>
            </a:r>
            <a:endParaRPr lang="en-US" sz="4000" dirty="0"/>
          </a:p>
        </p:txBody>
      </p:sp>
      <p:pic>
        <p:nvPicPr>
          <p:cNvPr id="4" name="Picture 3" descr="Image result for line graph biology">
            <a:extLst>
              <a:ext uri="{FF2B5EF4-FFF2-40B4-BE49-F238E27FC236}">
                <a16:creationId xmlns:a16="http://schemas.microsoft.com/office/drawing/2014/main" id="{9B047045-ACDD-4F7D-AAC6-CDA7FD9411B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4366806" y="3688288"/>
            <a:ext cx="4539199" cy="3038189"/>
          </a:xfrm>
          <a:prstGeom prst="rect">
            <a:avLst/>
          </a:prstGeom>
          <a:noFill/>
          <a:ln>
            <a:noFill/>
          </a:ln>
        </p:spPr>
      </p:pic>
      <p:sp>
        <p:nvSpPr>
          <p:cNvPr id="5" name="TextBox 4">
            <a:extLst>
              <a:ext uri="{FF2B5EF4-FFF2-40B4-BE49-F238E27FC236}">
                <a16:creationId xmlns:a16="http://schemas.microsoft.com/office/drawing/2014/main" id="{05125D62-E7B3-42A4-B149-6D6C2B8E622E}"/>
              </a:ext>
            </a:extLst>
          </p:cNvPr>
          <p:cNvSpPr txBox="1"/>
          <p:nvPr/>
        </p:nvSpPr>
        <p:spPr>
          <a:xfrm>
            <a:off x="897097" y="4653461"/>
            <a:ext cx="3469709" cy="1631216"/>
          </a:xfrm>
          <a:prstGeom prst="rect">
            <a:avLst/>
          </a:prstGeom>
          <a:noFill/>
        </p:spPr>
        <p:txBody>
          <a:bodyPr wrap="square" rtlCol="0">
            <a:spAutoFit/>
          </a:bodyPr>
          <a:lstStyle/>
          <a:p>
            <a:r>
              <a:rPr lang="en-US" sz="2000" i="1" dirty="0"/>
              <a:t>For example, the title for the scatter plot given below could be rewritten as “The effect of automobile speed on speeding ticket cost.” </a:t>
            </a:r>
          </a:p>
        </p:txBody>
      </p:sp>
      <p:sp>
        <p:nvSpPr>
          <p:cNvPr id="3" name="Content Placeholder 2">
            <a:extLst>
              <a:ext uri="{FF2B5EF4-FFF2-40B4-BE49-F238E27FC236}">
                <a16:creationId xmlns:a16="http://schemas.microsoft.com/office/drawing/2014/main" id="{5AA2B1C9-7C86-4332-A632-A0403E2FD4EA}"/>
              </a:ext>
            </a:extLst>
          </p:cNvPr>
          <p:cNvSpPr>
            <a:spLocks noGrp="1"/>
          </p:cNvSpPr>
          <p:nvPr>
            <p:ph idx="1"/>
          </p:nvPr>
        </p:nvSpPr>
        <p:spPr>
          <a:xfrm>
            <a:off x="325677" y="1979113"/>
            <a:ext cx="8818323" cy="2217106"/>
          </a:xfrm>
        </p:spPr>
        <p:txBody>
          <a:bodyPr anchor="t"/>
          <a:lstStyle/>
          <a:p>
            <a:pPr lvl="0"/>
            <a:r>
              <a:rPr lang="en-US" sz="2600" dirty="0"/>
              <a:t>“The effect of ________ on ________”  </a:t>
            </a:r>
          </a:p>
          <a:p>
            <a:pPr lvl="0"/>
            <a:r>
              <a:rPr lang="en-US" sz="2600" dirty="0"/>
              <a:t>“How ______ effects ________” </a:t>
            </a:r>
          </a:p>
          <a:p>
            <a:pPr lvl="1"/>
            <a:r>
              <a:rPr lang="en-US" sz="2200" dirty="0"/>
              <a:t>first blank is independent variable </a:t>
            </a:r>
          </a:p>
          <a:p>
            <a:pPr lvl="1"/>
            <a:r>
              <a:rPr lang="en-US" sz="2200" dirty="0"/>
              <a:t>second blank is dependent variable</a:t>
            </a:r>
          </a:p>
        </p:txBody>
      </p:sp>
    </p:spTree>
    <p:extLst>
      <p:ext uri="{BB962C8B-B14F-4D97-AF65-F5344CB8AC3E}">
        <p14:creationId xmlns:p14="http://schemas.microsoft.com/office/powerpoint/2010/main" val="1825642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0B75E-A1F6-4F51-8F7F-ABF98902607C}"/>
              </a:ext>
            </a:extLst>
          </p:cNvPr>
          <p:cNvSpPr>
            <a:spLocks noGrp="1"/>
          </p:cNvSpPr>
          <p:nvPr>
            <p:ph type="title"/>
          </p:nvPr>
        </p:nvSpPr>
        <p:spPr/>
        <p:txBody>
          <a:bodyPr anchor="ctr">
            <a:noAutofit/>
          </a:bodyPr>
          <a:lstStyle/>
          <a:p>
            <a:pPr algn="ctr"/>
            <a:r>
              <a:rPr lang="en-US" sz="3600" dirty="0"/>
              <a:t>More detail: Variables labeled on the correct axes</a:t>
            </a:r>
          </a:p>
        </p:txBody>
      </p:sp>
      <p:sp>
        <p:nvSpPr>
          <p:cNvPr id="3" name="Content Placeholder 2">
            <a:extLst>
              <a:ext uri="{FF2B5EF4-FFF2-40B4-BE49-F238E27FC236}">
                <a16:creationId xmlns:a16="http://schemas.microsoft.com/office/drawing/2014/main" id="{0C021F96-C391-4E2D-9887-A759F8585017}"/>
              </a:ext>
            </a:extLst>
          </p:cNvPr>
          <p:cNvSpPr>
            <a:spLocks noGrp="1"/>
          </p:cNvSpPr>
          <p:nvPr>
            <p:ph idx="1"/>
          </p:nvPr>
        </p:nvSpPr>
        <p:spPr>
          <a:xfrm>
            <a:off x="313151" y="2016691"/>
            <a:ext cx="8693063" cy="4672208"/>
          </a:xfrm>
        </p:spPr>
        <p:txBody>
          <a:bodyPr>
            <a:normAutofit lnSpcReduction="10000"/>
          </a:bodyPr>
          <a:lstStyle/>
          <a:p>
            <a:pPr lvl="0"/>
            <a:r>
              <a:rPr lang="en-US" sz="2800" dirty="0"/>
              <a:t>independent variable label goes on the x-axis </a:t>
            </a:r>
          </a:p>
          <a:p>
            <a:pPr lvl="0"/>
            <a:r>
              <a:rPr lang="en-US" sz="2800" dirty="0"/>
              <a:t>dependent variable label goes on the y-axis</a:t>
            </a:r>
          </a:p>
          <a:p>
            <a:pPr lvl="2"/>
            <a:r>
              <a:rPr lang="en-US" sz="2200" dirty="0"/>
              <a:t>You can remember this using the memory trick </a:t>
            </a:r>
            <a:r>
              <a:rPr lang="en-US" sz="2200" b="1" dirty="0"/>
              <a:t>“DRY MIX” </a:t>
            </a:r>
          </a:p>
          <a:p>
            <a:pPr marL="0" indent="0">
              <a:buNone/>
            </a:pPr>
            <a:endParaRPr lang="en-US" dirty="0"/>
          </a:p>
          <a:p>
            <a:pPr marL="0" indent="0">
              <a:buNone/>
            </a:pPr>
            <a:r>
              <a:rPr lang="en-US" sz="3200" b="1" dirty="0"/>
              <a:t>DRY</a:t>
            </a:r>
            <a:r>
              <a:rPr lang="en-US" sz="3200" dirty="0"/>
              <a:t> = </a:t>
            </a:r>
            <a:r>
              <a:rPr lang="en-US" sz="3200" b="1" dirty="0"/>
              <a:t>D</a:t>
            </a:r>
            <a:r>
              <a:rPr lang="en-US" sz="3200" dirty="0"/>
              <a:t>ependent </a:t>
            </a:r>
            <a:r>
              <a:rPr lang="en-US" sz="3200" b="1" dirty="0" smtClean="0"/>
              <a:t>R</a:t>
            </a:r>
            <a:r>
              <a:rPr lang="en-US" sz="3200" dirty="0" smtClean="0"/>
              <a:t>esponding </a:t>
            </a:r>
            <a:r>
              <a:rPr lang="en-US" sz="3200" b="1" dirty="0"/>
              <a:t>Y</a:t>
            </a:r>
            <a:r>
              <a:rPr lang="en-US" sz="3200" dirty="0"/>
              <a:t> axis</a:t>
            </a:r>
          </a:p>
          <a:p>
            <a:pPr marL="0" indent="0">
              <a:buNone/>
            </a:pPr>
            <a:r>
              <a:rPr lang="en-US" sz="3200" b="1" dirty="0"/>
              <a:t>MIX </a:t>
            </a:r>
            <a:r>
              <a:rPr lang="en-US" sz="3200" dirty="0"/>
              <a:t>= </a:t>
            </a:r>
            <a:r>
              <a:rPr lang="en-US" sz="3200" b="1" dirty="0"/>
              <a:t>M</a:t>
            </a:r>
            <a:r>
              <a:rPr lang="en-US" sz="3200" dirty="0"/>
              <a:t>anipulated </a:t>
            </a:r>
            <a:r>
              <a:rPr lang="en-US" sz="3200" b="1" dirty="0"/>
              <a:t>I</a:t>
            </a:r>
            <a:r>
              <a:rPr lang="en-US" sz="3200" dirty="0"/>
              <a:t>ndependent </a:t>
            </a:r>
            <a:r>
              <a:rPr lang="en-US" sz="3200" b="1" dirty="0"/>
              <a:t>X</a:t>
            </a:r>
            <a:r>
              <a:rPr lang="en-US" sz="3200" dirty="0"/>
              <a:t> axis</a:t>
            </a:r>
          </a:p>
          <a:p>
            <a:pPr marL="0" indent="0">
              <a:buNone/>
            </a:pPr>
            <a:endParaRPr lang="en-US" dirty="0"/>
          </a:p>
          <a:p>
            <a:r>
              <a:rPr lang="en-US" sz="2400" dirty="0"/>
              <a:t>For most labels, you should </a:t>
            </a:r>
            <a:r>
              <a:rPr lang="en-US" sz="2400" b="1" i="1" dirty="0"/>
              <a:t>include units </a:t>
            </a:r>
            <a:r>
              <a:rPr lang="en-US" sz="2400" dirty="0"/>
              <a:t>(in parentheses)</a:t>
            </a:r>
          </a:p>
          <a:p>
            <a:pPr lvl="2"/>
            <a:r>
              <a:rPr lang="en-US" sz="2000" i="1" dirty="0"/>
              <a:t>Example</a:t>
            </a:r>
            <a:r>
              <a:rPr lang="en-US" sz="2000" dirty="0"/>
              <a:t>:  Average Height of Grass </a:t>
            </a:r>
            <a:r>
              <a:rPr lang="en-US" sz="2000" b="1" i="1" dirty="0"/>
              <a:t>(cm)</a:t>
            </a:r>
          </a:p>
        </p:txBody>
      </p:sp>
    </p:spTree>
    <p:extLst>
      <p:ext uri="{BB962C8B-B14F-4D97-AF65-F5344CB8AC3E}">
        <p14:creationId xmlns:p14="http://schemas.microsoft.com/office/powerpoint/2010/main" val="2519633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0DBD4729-DBDF-40A6-9BA4-E4C97EF6DD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73">
            <a:extLst>
              <a:ext uri="{FF2B5EF4-FFF2-40B4-BE49-F238E27FC236}">
                <a16:creationId xmlns:a16="http://schemas.microsoft.com/office/drawing/2014/main" id="{55125130-F4AB-465E-8AE2-E583FCAAB2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75">
            <a:extLst>
              <a:ext uri="{FF2B5EF4-FFF2-40B4-BE49-F238E27FC236}">
                <a16:creationId xmlns:a16="http://schemas.microsoft.com/office/drawing/2014/main" id="{E0BA65A2-0302-4468-ADA7-9EC3F9593F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77">
            <a:extLst>
              <a:ext uri="{FF2B5EF4-FFF2-40B4-BE49-F238E27FC236}">
                <a16:creationId xmlns:a16="http://schemas.microsoft.com/office/drawing/2014/main" id="{2F8F80BB-E8B6-43B3-9462-B4D497D2802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80" name="Rectangle 79">
            <a:extLst>
              <a:ext uri="{FF2B5EF4-FFF2-40B4-BE49-F238E27FC236}">
                <a16:creationId xmlns:a16="http://schemas.microsoft.com/office/drawing/2014/main" id="{942C8AD6-8796-482B-ACC1-6D686B08E7A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457201"/>
            <a:ext cx="930617"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7173" name="Picture 2" descr="Image result for independent vs dependent variable graph">
            <a:extLst>
              <a:ext uri="{FF2B5EF4-FFF2-40B4-BE49-F238E27FC236}">
                <a16:creationId xmlns:a16="http://schemas.microsoft.com/office/drawing/2014/main" id="{1813E522-7B15-446E-8AD1-E0C28B68E4D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20913" y="1365121"/>
            <a:ext cx="6505586" cy="4037341"/>
          </a:xfrm>
          <a:prstGeom prst="rect">
            <a:avLst/>
          </a:prstGeom>
          <a:noFill/>
          <a:extLst>
            <a:ext uri="{909E8E84-426E-40DD-AFC4-6F175D3DCCD1}">
              <a14:hiddenFill xmlns:a14="http://schemas.microsoft.com/office/drawing/2010/main">
                <a:solidFill>
                  <a:srgbClr val="FFFFFF"/>
                </a:solidFill>
              </a14:hiddenFill>
            </a:ext>
          </a:extLst>
        </p:spPr>
      </p:pic>
      <p:sp>
        <p:nvSpPr>
          <p:cNvPr id="82" name="Rectangle 81">
            <a:extLst>
              <a:ext uri="{FF2B5EF4-FFF2-40B4-BE49-F238E27FC236}">
                <a16:creationId xmlns:a16="http://schemas.microsoft.com/office/drawing/2014/main" id="{B6B3BF72-6DFA-42DA-A667-9E3A1BCFF7E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31294" y="457202"/>
            <a:ext cx="7477805" cy="5856457"/>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14250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56057-3F98-4A2C-97EB-97A5CB8ED71D}"/>
              </a:ext>
            </a:extLst>
          </p:cNvPr>
          <p:cNvSpPr>
            <a:spLocks noGrp="1"/>
          </p:cNvSpPr>
          <p:nvPr>
            <p:ph type="title"/>
          </p:nvPr>
        </p:nvSpPr>
        <p:spPr/>
        <p:txBody>
          <a:bodyPr anchor="ctr">
            <a:normAutofit/>
          </a:bodyPr>
          <a:lstStyle/>
          <a:p>
            <a:pPr algn="ctr"/>
            <a:r>
              <a:rPr lang="en-US" sz="3600" dirty="0"/>
              <a:t>More detail:  Appropriate Scales</a:t>
            </a:r>
          </a:p>
        </p:txBody>
      </p:sp>
      <p:sp>
        <p:nvSpPr>
          <p:cNvPr id="3" name="Content Placeholder 2">
            <a:extLst>
              <a:ext uri="{FF2B5EF4-FFF2-40B4-BE49-F238E27FC236}">
                <a16:creationId xmlns:a16="http://schemas.microsoft.com/office/drawing/2014/main" id="{9B49E4FC-14A8-456C-A678-003514E67AE6}"/>
              </a:ext>
            </a:extLst>
          </p:cNvPr>
          <p:cNvSpPr>
            <a:spLocks noGrp="1"/>
          </p:cNvSpPr>
          <p:nvPr>
            <p:ph idx="1"/>
          </p:nvPr>
        </p:nvSpPr>
        <p:spPr>
          <a:xfrm>
            <a:off x="313151" y="1903957"/>
            <a:ext cx="8257793" cy="4647156"/>
          </a:xfrm>
        </p:spPr>
        <p:txBody>
          <a:bodyPr anchor="t">
            <a:normAutofit/>
          </a:bodyPr>
          <a:lstStyle/>
          <a:p>
            <a:pPr lvl="0"/>
            <a:r>
              <a:rPr lang="en-US" sz="2200" dirty="0"/>
              <a:t>Scale your axes so that the data is spread out across the </a:t>
            </a:r>
            <a:r>
              <a:rPr lang="en-US" sz="2200" b="1" i="1" dirty="0"/>
              <a:t>whole grid</a:t>
            </a:r>
          </a:p>
          <a:p>
            <a:pPr lvl="0"/>
            <a:r>
              <a:rPr lang="en-US" sz="2200" dirty="0"/>
              <a:t>The graph given below has an </a:t>
            </a:r>
            <a:r>
              <a:rPr lang="en-US" sz="2200" b="1" i="1" dirty="0"/>
              <a:t>badly</a:t>
            </a:r>
            <a:r>
              <a:rPr lang="en-US" sz="2200" dirty="0"/>
              <a:t> scaled y axis</a:t>
            </a:r>
          </a:p>
          <a:p>
            <a:pPr lvl="2"/>
            <a:r>
              <a:rPr lang="en-US" sz="1800" dirty="0"/>
              <a:t>scale of the y-axis should only include values between 50-70*F</a:t>
            </a:r>
          </a:p>
          <a:p>
            <a:r>
              <a:rPr lang="en-US" sz="2200" dirty="0"/>
              <a:t>When creating your scale, you must write values along the </a:t>
            </a:r>
            <a:r>
              <a:rPr lang="en-US" sz="2200" b="1" dirty="0"/>
              <a:t>entire axis!  </a:t>
            </a:r>
            <a:endParaRPr lang="en-US" sz="2200" dirty="0"/>
          </a:p>
          <a:p>
            <a:endParaRPr lang="en-US" sz="2200" dirty="0"/>
          </a:p>
          <a:p>
            <a:pPr lvl="0"/>
            <a:endParaRPr lang="en-US" dirty="0"/>
          </a:p>
          <a:p>
            <a:pPr lvl="0"/>
            <a:endParaRPr lang="en-US" dirty="0"/>
          </a:p>
          <a:p>
            <a:pPr lvl="0"/>
            <a:endParaRPr lang="en-US" dirty="0"/>
          </a:p>
          <a:p>
            <a:pPr marL="0" lvl="0" indent="0">
              <a:buNone/>
            </a:pPr>
            <a:endParaRPr lang="en-US" dirty="0"/>
          </a:p>
          <a:p>
            <a:pPr marL="0" lvl="0" indent="0">
              <a:buNone/>
            </a:pPr>
            <a:endParaRPr lang="en-US" dirty="0"/>
          </a:p>
          <a:p>
            <a:pPr marL="0" lvl="0" indent="0">
              <a:buNone/>
            </a:pPr>
            <a:endParaRPr lang="en-US" dirty="0"/>
          </a:p>
        </p:txBody>
      </p:sp>
      <p:pic>
        <p:nvPicPr>
          <p:cNvPr id="4" name="Picture 3" descr="Image result for properly or improperly scaled graph">
            <a:extLst>
              <a:ext uri="{FF2B5EF4-FFF2-40B4-BE49-F238E27FC236}">
                <a16:creationId xmlns:a16="http://schemas.microsoft.com/office/drawing/2014/main" id="{B267BA04-3FE5-4DFE-B7E3-4FA542A109B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142331" y="3591836"/>
            <a:ext cx="4496463" cy="3110130"/>
          </a:xfrm>
          <a:prstGeom prst="rect">
            <a:avLst/>
          </a:prstGeom>
          <a:noFill/>
          <a:ln>
            <a:noFill/>
          </a:ln>
        </p:spPr>
      </p:pic>
    </p:spTree>
    <p:extLst>
      <p:ext uri="{BB962C8B-B14F-4D97-AF65-F5344CB8AC3E}">
        <p14:creationId xmlns:p14="http://schemas.microsoft.com/office/powerpoint/2010/main" val="43515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939FB-B8CF-4D53-8E6C-1D670F13C6C5}"/>
              </a:ext>
            </a:extLst>
          </p:cNvPr>
          <p:cNvSpPr>
            <a:spLocks noGrp="1"/>
          </p:cNvSpPr>
          <p:nvPr>
            <p:ph type="title"/>
          </p:nvPr>
        </p:nvSpPr>
        <p:spPr>
          <a:xfrm>
            <a:off x="581192" y="687474"/>
            <a:ext cx="7989752" cy="1083329"/>
          </a:xfrm>
        </p:spPr>
        <p:txBody>
          <a:bodyPr anchor="ctr">
            <a:normAutofit/>
          </a:bodyPr>
          <a:lstStyle/>
          <a:p>
            <a:pPr algn="ctr"/>
            <a:r>
              <a:rPr lang="en-US" sz="3600" dirty="0"/>
              <a:t>More detail:  Key / legend</a:t>
            </a:r>
          </a:p>
        </p:txBody>
      </p:sp>
      <p:sp>
        <p:nvSpPr>
          <p:cNvPr id="3" name="Content Placeholder 2">
            <a:extLst>
              <a:ext uri="{FF2B5EF4-FFF2-40B4-BE49-F238E27FC236}">
                <a16:creationId xmlns:a16="http://schemas.microsoft.com/office/drawing/2014/main" id="{B7940338-70F4-4319-8602-E96FE4C1C0E5}"/>
              </a:ext>
            </a:extLst>
          </p:cNvPr>
          <p:cNvSpPr>
            <a:spLocks noGrp="1"/>
          </p:cNvSpPr>
          <p:nvPr>
            <p:ph idx="1"/>
          </p:nvPr>
        </p:nvSpPr>
        <p:spPr>
          <a:xfrm>
            <a:off x="316291" y="1846148"/>
            <a:ext cx="8605381" cy="3766951"/>
          </a:xfrm>
        </p:spPr>
        <p:txBody>
          <a:bodyPr anchor="t"/>
          <a:lstStyle/>
          <a:p>
            <a:r>
              <a:rPr lang="en-US" sz="2600" dirty="0"/>
              <a:t>Two different sets of data can be plotted on the same graph to compare them to each other.</a:t>
            </a:r>
          </a:p>
          <a:p>
            <a:pPr lvl="1"/>
            <a:r>
              <a:rPr lang="en-US" sz="2200" dirty="0"/>
              <a:t>Must include a </a:t>
            </a:r>
            <a:r>
              <a:rPr lang="en-US" sz="2200" b="1" i="1" dirty="0"/>
              <a:t>key/legend</a:t>
            </a:r>
            <a:r>
              <a:rPr lang="en-US" sz="2200" dirty="0"/>
              <a:t> to distinguish between the different lines. </a:t>
            </a:r>
          </a:p>
          <a:p>
            <a:endParaRPr lang="en-US" dirty="0"/>
          </a:p>
        </p:txBody>
      </p:sp>
      <p:pic>
        <p:nvPicPr>
          <p:cNvPr id="4" name="Picture 3" descr="Image result for double line graph">
            <a:extLst>
              <a:ext uri="{FF2B5EF4-FFF2-40B4-BE49-F238E27FC236}">
                <a16:creationId xmlns:a16="http://schemas.microsoft.com/office/drawing/2014/main" id="{FD394C0C-119E-4665-902B-FC5EA32660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0208" y="3429000"/>
            <a:ext cx="4602758" cy="3222321"/>
          </a:xfrm>
          <a:prstGeom prst="rect">
            <a:avLst/>
          </a:prstGeom>
          <a:noFill/>
          <a:ln>
            <a:noFill/>
          </a:ln>
        </p:spPr>
      </p:pic>
      <p:pic>
        <p:nvPicPr>
          <p:cNvPr id="6" name="Picture 5" descr="Image result for double bar graph">
            <a:extLst>
              <a:ext uri="{FF2B5EF4-FFF2-40B4-BE49-F238E27FC236}">
                <a16:creationId xmlns:a16="http://schemas.microsoft.com/office/drawing/2014/main" id="{F0AD19B8-9175-44E9-B447-3D036198F584}"/>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053694" y="3729624"/>
            <a:ext cx="3867978" cy="2953283"/>
          </a:xfrm>
          <a:prstGeom prst="rect">
            <a:avLst/>
          </a:prstGeom>
          <a:noFill/>
          <a:ln>
            <a:noFill/>
          </a:ln>
        </p:spPr>
      </p:pic>
    </p:spTree>
    <p:extLst>
      <p:ext uri="{BB962C8B-B14F-4D97-AF65-F5344CB8AC3E}">
        <p14:creationId xmlns:p14="http://schemas.microsoft.com/office/powerpoint/2010/main" val="32567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55AA5-6C3E-4B35-BEA6-B873B12E1FB2}"/>
              </a:ext>
            </a:extLst>
          </p:cNvPr>
          <p:cNvSpPr>
            <a:spLocks noGrp="1"/>
          </p:cNvSpPr>
          <p:nvPr>
            <p:ph type="title"/>
          </p:nvPr>
        </p:nvSpPr>
        <p:spPr/>
        <p:txBody>
          <a:bodyPr anchor="ctr">
            <a:normAutofit/>
          </a:bodyPr>
          <a:lstStyle/>
          <a:p>
            <a:r>
              <a:rPr lang="en-US" sz="3600" dirty="0"/>
              <a:t>Practice graph #1:</a:t>
            </a:r>
          </a:p>
        </p:txBody>
      </p:sp>
      <p:sp>
        <p:nvSpPr>
          <p:cNvPr id="3" name="Content Placeholder 2">
            <a:extLst>
              <a:ext uri="{FF2B5EF4-FFF2-40B4-BE49-F238E27FC236}">
                <a16:creationId xmlns:a16="http://schemas.microsoft.com/office/drawing/2014/main" id="{651C2B20-BE78-4596-B9C7-24243B4BBC6C}"/>
              </a:ext>
            </a:extLst>
          </p:cNvPr>
          <p:cNvSpPr>
            <a:spLocks noGrp="1"/>
          </p:cNvSpPr>
          <p:nvPr>
            <p:ph idx="1"/>
          </p:nvPr>
        </p:nvSpPr>
        <p:spPr>
          <a:xfrm>
            <a:off x="288099" y="2004165"/>
            <a:ext cx="8668011" cy="3854634"/>
          </a:xfrm>
        </p:spPr>
        <p:txBody>
          <a:bodyPr anchor="t"/>
          <a:lstStyle/>
          <a:p>
            <a:r>
              <a:rPr lang="en-US" sz="2200" dirty="0"/>
              <a:t>Let’s say scientists were attempting to determine the effect of changing pH levels (a measure of acidity) in a pond on the number of surviving tadpoles.  They counted the number of tadpoles found in ponds at various pH levels.  Their data is given below.</a:t>
            </a:r>
            <a:r>
              <a:rPr lang="en-US" sz="2200" b="1" dirty="0"/>
              <a:t>  </a:t>
            </a:r>
            <a:r>
              <a:rPr lang="en-US" sz="2200" dirty="0"/>
              <a:t>Please graph the data on the next page—making sure to include all the elements of a “proper scientific graph”—and answer the questions on your notes. </a:t>
            </a:r>
          </a:p>
          <a:p>
            <a:endParaRPr lang="en-US" dirty="0"/>
          </a:p>
        </p:txBody>
      </p:sp>
      <p:pic>
        <p:nvPicPr>
          <p:cNvPr id="7" name="Picture 6">
            <a:extLst>
              <a:ext uri="{FF2B5EF4-FFF2-40B4-BE49-F238E27FC236}">
                <a16:creationId xmlns:a16="http://schemas.microsoft.com/office/drawing/2014/main" id="{395DF872-AEE0-47F5-A297-C4BD105CCCF4}"/>
              </a:ext>
            </a:extLst>
          </p:cNvPr>
          <p:cNvPicPr/>
          <p:nvPr/>
        </p:nvPicPr>
        <p:blipFill>
          <a:blip r:embed="rId2"/>
          <a:stretch>
            <a:fillRect/>
          </a:stretch>
        </p:blipFill>
        <p:spPr>
          <a:xfrm>
            <a:off x="2256411" y="4181186"/>
            <a:ext cx="4432488" cy="2532764"/>
          </a:xfrm>
          <a:prstGeom prst="rect">
            <a:avLst/>
          </a:prstGeom>
        </p:spPr>
      </p:pic>
    </p:spTree>
    <p:extLst>
      <p:ext uri="{BB962C8B-B14F-4D97-AF65-F5344CB8AC3E}">
        <p14:creationId xmlns:p14="http://schemas.microsoft.com/office/powerpoint/2010/main" val="109646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1DEF4-BB7C-48DE-8E4D-0ACDE6E57142}"/>
              </a:ext>
            </a:extLst>
          </p:cNvPr>
          <p:cNvSpPr>
            <a:spLocks noGrp="1"/>
          </p:cNvSpPr>
          <p:nvPr>
            <p:ph type="title"/>
          </p:nvPr>
        </p:nvSpPr>
        <p:spPr>
          <a:xfrm>
            <a:off x="581192" y="687474"/>
            <a:ext cx="7989752" cy="1083329"/>
          </a:xfrm>
        </p:spPr>
        <p:txBody>
          <a:bodyPr/>
          <a:lstStyle/>
          <a:p>
            <a:endParaRPr lang="en-US"/>
          </a:p>
        </p:txBody>
      </p:sp>
      <p:pic>
        <p:nvPicPr>
          <p:cNvPr id="4" name="Picture 3" descr="http://img.docstoccdn.com/thumb/orig/894995.png">
            <a:extLst>
              <a:ext uri="{FF2B5EF4-FFF2-40B4-BE49-F238E27FC236}">
                <a16:creationId xmlns:a16="http://schemas.microsoft.com/office/drawing/2014/main" id="{FF5B1386-E789-48A9-A433-0B035B3C45A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09483" y="1279242"/>
            <a:ext cx="7157486" cy="4629660"/>
          </a:xfrm>
          <a:prstGeom prst="rect">
            <a:avLst/>
          </a:prstGeom>
          <a:noFill/>
          <a:ln>
            <a:noFill/>
          </a:ln>
        </p:spPr>
      </p:pic>
      <p:pic>
        <p:nvPicPr>
          <p:cNvPr id="5" name="Picture 4">
            <a:extLst>
              <a:ext uri="{FF2B5EF4-FFF2-40B4-BE49-F238E27FC236}">
                <a16:creationId xmlns:a16="http://schemas.microsoft.com/office/drawing/2014/main" id="{A36834B1-5A2C-4938-843A-DBD55FD98312}"/>
              </a:ext>
            </a:extLst>
          </p:cNvPr>
          <p:cNvPicPr/>
          <p:nvPr/>
        </p:nvPicPr>
        <p:blipFill>
          <a:blip r:embed="rId3"/>
          <a:stretch>
            <a:fillRect/>
          </a:stretch>
        </p:blipFill>
        <p:spPr>
          <a:xfrm>
            <a:off x="5799550" y="-132777"/>
            <a:ext cx="3344449" cy="1911049"/>
          </a:xfrm>
          <a:prstGeom prst="rect">
            <a:avLst/>
          </a:prstGeom>
        </p:spPr>
      </p:pic>
      <p:sp>
        <p:nvSpPr>
          <p:cNvPr id="6" name="Content Placeholder 5">
            <a:extLst>
              <a:ext uri="{FF2B5EF4-FFF2-40B4-BE49-F238E27FC236}">
                <a16:creationId xmlns:a16="http://schemas.microsoft.com/office/drawing/2014/main" id="{A53CDC12-75FF-4078-8E11-71BD84148E0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929565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6191A-E605-4516-8953-515CD090A88F}"/>
              </a:ext>
            </a:extLst>
          </p:cNvPr>
          <p:cNvSpPr>
            <a:spLocks noGrp="1"/>
          </p:cNvSpPr>
          <p:nvPr>
            <p:ph type="title"/>
          </p:nvPr>
        </p:nvSpPr>
        <p:spPr/>
        <p:txBody>
          <a:bodyPr anchor="ctr">
            <a:noAutofit/>
          </a:bodyPr>
          <a:lstStyle/>
          <a:p>
            <a:pPr algn="ctr"/>
            <a:r>
              <a:rPr lang="en-US" sz="3800" dirty="0"/>
              <a:t>Organizing data collection</a:t>
            </a:r>
          </a:p>
        </p:txBody>
      </p:sp>
      <p:sp>
        <p:nvSpPr>
          <p:cNvPr id="3" name="Content Placeholder 2">
            <a:extLst>
              <a:ext uri="{FF2B5EF4-FFF2-40B4-BE49-F238E27FC236}">
                <a16:creationId xmlns:a16="http://schemas.microsoft.com/office/drawing/2014/main" id="{F8552479-8E50-49BC-892F-F343F1C539D2}"/>
              </a:ext>
            </a:extLst>
          </p:cNvPr>
          <p:cNvSpPr>
            <a:spLocks noGrp="1"/>
          </p:cNvSpPr>
          <p:nvPr>
            <p:ph idx="1"/>
          </p:nvPr>
        </p:nvSpPr>
        <p:spPr>
          <a:xfrm>
            <a:off x="125261" y="2228003"/>
            <a:ext cx="8542750" cy="4197849"/>
          </a:xfrm>
        </p:spPr>
        <p:txBody>
          <a:bodyPr anchor="t">
            <a:normAutofit/>
          </a:bodyPr>
          <a:lstStyle/>
          <a:p>
            <a:pPr lvl="0"/>
            <a:r>
              <a:rPr lang="en-US" sz="2800" dirty="0"/>
              <a:t>During an experiment, scientists </a:t>
            </a:r>
            <a:r>
              <a:rPr lang="en-US" sz="2800" dirty="0" smtClean="0"/>
              <a:t>use data tables (charts) to record their data. </a:t>
            </a:r>
            <a:endParaRPr lang="en-US" sz="1000" dirty="0"/>
          </a:p>
          <a:p>
            <a:pPr marL="1201738" lvl="0" indent="-304800">
              <a:buFont typeface="Wingdings" panose="05000000000000000000" pitchFamily="2" charset="2"/>
              <a:buChar char="Ø"/>
            </a:pPr>
            <a:r>
              <a:rPr lang="en-US" sz="2400" dirty="0"/>
              <a:t>Data tables include vertical</a:t>
            </a:r>
            <a:r>
              <a:rPr lang="en-US" sz="2400" b="1" i="1" dirty="0"/>
              <a:t> columns</a:t>
            </a:r>
            <a:r>
              <a:rPr lang="en-US" sz="2400" dirty="0"/>
              <a:t> and horizontal</a:t>
            </a:r>
            <a:r>
              <a:rPr lang="en-US" sz="2400" b="1" i="1" dirty="0"/>
              <a:t> rows</a:t>
            </a:r>
            <a:r>
              <a:rPr lang="en-US" sz="2400" dirty="0"/>
              <a:t>.  </a:t>
            </a:r>
          </a:p>
          <a:p>
            <a:pPr marL="1201738" lvl="0" indent="-304800">
              <a:buFont typeface="Wingdings" panose="05000000000000000000" pitchFamily="2" charset="2"/>
              <a:buChar char="Ø"/>
            </a:pPr>
            <a:r>
              <a:rPr lang="en-US" sz="2400" dirty="0"/>
              <a:t>Each column and row should be labeled so you know what each number or description “means.” </a:t>
            </a:r>
          </a:p>
          <a:p>
            <a:pPr marL="1201738" lvl="0" indent="-304800">
              <a:buFont typeface="Wingdings" panose="05000000000000000000" pitchFamily="2" charset="2"/>
              <a:buChar char="Ø"/>
            </a:pPr>
            <a:r>
              <a:rPr lang="en-US" sz="2400" dirty="0"/>
              <a:t>Should have a title that fully communicates what information is displayed in the table (this could be the same as your graph title)</a:t>
            </a:r>
          </a:p>
        </p:txBody>
      </p:sp>
    </p:spTree>
    <p:extLst>
      <p:ext uri="{BB962C8B-B14F-4D97-AF65-F5344CB8AC3E}">
        <p14:creationId xmlns:p14="http://schemas.microsoft.com/office/powerpoint/2010/main" val="11842382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74A72-0013-4AE0-8A38-441EC8496BBB}"/>
              </a:ext>
            </a:extLst>
          </p:cNvPr>
          <p:cNvSpPr>
            <a:spLocks noGrp="1"/>
          </p:cNvSpPr>
          <p:nvPr>
            <p:ph type="title"/>
          </p:nvPr>
        </p:nvSpPr>
        <p:spPr/>
        <p:txBody>
          <a:bodyPr anchor="ctr">
            <a:normAutofit/>
          </a:bodyPr>
          <a:lstStyle/>
          <a:p>
            <a:pPr algn="ctr"/>
            <a:r>
              <a:rPr lang="en-US" sz="3600" dirty="0"/>
              <a:t>Graph analysis questions</a:t>
            </a:r>
          </a:p>
        </p:txBody>
      </p:sp>
      <p:sp>
        <p:nvSpPr>
          <p:cNvPr id="4" name="Content Placeholder 2">
            <a:extLst>
              <a:ext uri="{FF2B5EF4-FFF2-40B4-BE49-F238E27FC236}">
                <a16:creationId xmlns:a16="http://schemas.microsoft.com/office/drawing/2014/main" id="{D3374BB3-B91D-474A-BFFE-1C3D107B97CF}"/>
              </a:ext>
            </a:extLst>
          </p:cNvPr>
          <p:cNvSpPr>
            <a:spLocks noGrp="1"/>
          </p:cNvSpPr>
          <p:nvPr>
            <p:ph idx="1"/>
          </p:nvPr>
        </p:nvSpPr>
        <p:spPr>
          <a:xfrm>
            <a:off x="290512" y="2189685"/>
            <a:ext cx="8562975" cy="3632200"/>
          </a:xfrm>
        </p:spPr>
        <p:txBody>
          <a:bodyPr>
            <a:noAutofit/>
          </a:bodyPr>
          <a:lstStyle/>
          <a:p>
            <a:pPr marL="342900" indent="-342900">
              <a:buFont typeface="+mj-lt"/>
              <a:buAutoNum type="arabicPeriod"/>
            </a:pPr>
            <a:r>
              <a:rPr lang="en-US" sz="2800" dirty="0"/>
              <a:t>What kind of graph did you use to plot the data and why?</a:t>
            </a:r>
          </a:p>
          <a:p>
            <a:pPr marL="342900" indent="-342900">
              <a:buFont typeface="+mj-lt"/>
              <a:buAutoNum type="arabicPeriod"/>
            </a:pPr>
            <a:r>
              <a:rPr lang="en-US" sz="2800" dirty="0"/>
              <a:t>	What is the I.V.?</a:t>
            </a:r>
          </a:p>
          <a:p>
            <a:pPr marL="342900" indent="-342900">
              <a:buFont typeface="+mj-lt"/>
              <a:buAutoNum type="arabicPeriod"/>
            </a:pPr>
            <a:r>
              <a:rPr lang="en-US" sz="2800" dirty="0"/>
              <a:t>What is the D. V.?</a:t>
            </a:r>
          </a:p>
          <a:p>
            <a:pPr marL="342900" indent="-342900">
              <a:buFont typeface="+mj-lt"/>
              <a:buAutoNum type="arabicPeriod"/>
            </a:pPr>
            <a:r>
              <a:rPr lang="en-US" sz="2800" dirty="0"/>
              <a:t> What is the OPTIMUM water pH for tadpole survival?</a:t>
            </a:r>
          </a:p>
        </p:txBody>
      </p:sp>
    </p:spTree>
    <p:extLst>
      <p:ext uri="{BB962C8B-B14F-4D97-AF65-F5344CB8AC3E}">
        <p14:creationId xmlns:p14="http://schemas.microsoft.com/office/powerpoint/2010/main" val="6864693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8F868-8F19-4A2D-BA9F-122E2329A50F}"/>
              </a:ext>
            </a:extLst>
          </p:cNvPr>
          <p:cNvSpPr>
            <a:spLocks noGrp="1"/>
          </p:cNvSpPr>
          <p:nvPr>
            <p:ph type="title"/>
          </p:nvPr>
        </p:nvSpPr>
        <p:spPr/>
        <p:txBody>
          <a:bodyPr anchor="ctr">
            <a:normAutofit/>
          </a:bodyPr>
          <a:lstStyle/>
          <a:p>
            <a:pPr algn="ctr"/>
            <a:r>
              <a:rPr lang="en-US" sz="3600" dirty="0"/>
              <a:t>How do I analyze a graph?</a:t>
            </a:r>
          </a:p>
        </p:txBody>
      </p:sp>
      <p:sp>
        <p:nvSpPr>
          <p:cNvPr id="3" name="Content Placeholder 2">
            <a:extLst>
              <a:ext uri="{FF2B5EF4-FFF2-40B4-BE49-F238E27FC236}">
                <a16:creationId xmlns:a16="http://schemas.microsoft.com/office/drawing/2014/main" id="{6B87DC20-E4D8-4DEC-8D68-D8B412CA05DE}"/>
              </a:ext>
            </a:extLst>
          </p:cNvPr>
          <p:cNvSpPr>
            <a:spLocks noGrp="1"/>
          </p:cNvSpPr>
          <p:nvPr>
            <p:ph idx="1"/>
          </p:nvPr>
        </p:nvSpPr>
        <p:spPr>
          <a:xfrm>
            <a:off x="475989" y="2079321"/>
            <a:ext cx="8442543" cy="4221271"/>
          </a:xfrm>
        </p:spPr>
        <p:txBody>
          <a:bodyPr>
            <a:normAutofit/>
          </a:bodyPr>
          <a:lstStyle/>
          <a:p>
            <a:pPr marL="342900" lvl="0" indent="-342900">
              <a:buFont typeface="+mj-lt"/>
              <a:buAutoNum type="arabicPeriod"/>
            </a:pPr>
            <a:r>
              <a:rPr lang="en-US" sz="2400" b="1" dirty="0">
                <a:solidFill>
                  <a:schemeClr val="accent1">
                    <a:lumMod val="75000"/>
                  </a:schemeClr>
                </a:solidFill>
              </a:rPr>
              <a:t>Read the title and axis labels </a:t>
            </a:r>
            <a:r>
              <a:rPr lang="en-US" sz="2400" dirty="0"/>
              <a:t>for a graph or the title and all headings for a chart.</a:t>
            </a:r>
          </a:p>
          <a:p>
            <a:pPr marL="342900" lvl="0" indent="-342900">
              <a:buFont typeface="+mj-lt"/>
              <a:buAutoNum type="arabicPeriod"/>
            </a:pPr>
            <a:r>
              <a:rPr lang="en-US" sz="2400" dirty="0"/>
              <a:t>Try to </a:t>
            </a:r>
            <a:r>
              <a:rPr lang="en-US" sz="2400" dirty="0">
                <a:solidFill>
                  <a:schemeClr val="accent1">
                    <a:lumMod val="75000"/>
                  </a:schemeClr>
                </a:solidFill>
              </a:rPr>
              <a:t>identify the </a:t>
            </a:r>
            <a:r>
              <a:rPr lang="en-US" sz="2400" b="1" dirty="0">
                <a:solidFill>
                  <a:schemeClr val="accent1">
                    <a:lumMod val="75000"/>
                  </a:schemeClr>
                </a:solidFill>
              </a:rPr>
              <a:t>independent and dependent variables</a:t>
            </a:r>
            <a:r>
              <a:rPr lang="en-US" sz="2400" dirty="0"/>
              <a:t>. </a:t>
            </a:r>
          </a:p>
          <a:p>
            <a:pPr marL="342900" lvl="0" indent="-342900">
              <a:buFont typeface="+mj-lt"/>
              <a:buAutoNum type="arabicPeriod"/>
            </a:pPr>
            <a:r>
              <a:rPr lang="en-US" sz="2200" dirty="0"/>
              <a:t>Some people choose to read the question before completing steps 1 and 2, and some people choose to complete steps 1 and 2 before reading the question. </a:t>
            </a:r>
          </a:p>
          <a:p>
            <a:pPr marL="342900" lvl="0" indent="-342900">
              <a:buFont typeface="+mj-lt"/>
              <a:buAutoNum type="arabicPeriod"/>
            </a:pPr>
            <a:r>
              <a:rPr lang="en-US" sz="2400" dirty="0"/>
              <a:t>Some terms you may want to know…</a:t>
            </a:r>
          </a:p>
          <a:p>
            <a:pPr lvl="1"/>
            <a:r>
              <a:rPr lang="en-US" sz="2000" b="1" dirty="0">
                <a:solidFill>
                  <a:schemeClr val="accent1">
                    <a:lumMod val="75000"/>
                  </a:schemeClr>
                </a:solidFill>
              </a:rPr>
              <a:t>Maximum / optimum  </a:t>
            </a:r>
            <a:r>
              <a:rPr lang="en-US" sz="2000" dirty="0"/>
              <a:t>=  the highest / best value	</a:t>
            </a:r>
          </a:p>
          <a:p>
            <a:pPr lvl="1"/>
            <a:r>
              <a:rPr lang="en-US" sz="2000" b="1" dirty="0">
                <a:solidFill>
                  <a:schemeClr val="accent1">
                    <a:lumMod val="75000"/>
                  </a:schemeClr>
                </a:solidFill>
              </a:rPr>
              <a:t>Minimum</a:t>
            </a:r>
            <a:r>
              <a:rPr lang="en-US" sz="2000" dirty="0"/>
              <a:t> = the lowest value</a:t>
            </a:r>
            <a:endParaRPr lang="en-US" dirty="0"/>
          </a:p>
          <a:p>
            <a:endParaRPr lang="en-US" dirty="0"/>
          </a:p>
        </p:txBody>
      </p:sp>
    </p:spTree>
    <p:extLst>
      <p:ext uri="{BB962C8B-B14F-4D97-AF65-F5344CB8AC3E}">
        <p14:creationId xmlns:p14="http://schemas.microsoft.com/office/powerpoint/2010/main" val="7455854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D0CBC-7987-4B4F-B897-93BF5F4DCA22}"/>
              </a:ext>
            </a:extLst>
          </p:cNvPr>
          <p:cNvSpPr>
            <a:spLocks noGrp="1"/>
          </p:cNvSpPr>
          <p:nvPr>
            <p:ph type="title"/>
          </p:nvPr>
        </p:nvSpPr>
        <p:spPr>
          <a:xfrm>
            <a:off x="581192" y="687474"/>
            <a:ext cx="7989752" cy="1083329"/>
          </a:xfrm>
        </p:spPr>
        <p:txBody>
          <a:bodyPr anchor="ctr">
            <a:normAutofit/>
          </a:bodyPr>
          <a:lstStyle/>
          <a:p>
            <a:r>
              <a:rPr lang="en-US" sz="3600" dirty="0"/>
              <a:t>Practice problem #1</a:t>
            </a:r>
          </a:p>
        </p:txBody>
      </p:sp>
      <p:sp>
        <p:nvSpPr>
          <p:cNvPr id="3" name="Content Placeholder 2">
            <a:extLst>
              <a:ext uri="{FF2B5EF4-FFF2-40B4-BE49-F238E27FC236}">
                <a16:creationId xmlns:a16="http://schemas.microsoft.com/office/drawing/2014/main" id="{68E18B85-DBBD-4535-919D-3D1666E71987}"/>
              </a:ext>
            </a:extLst>
          </p:cNvPr>
          <p:cNvSpPr>
            <a:spLocks noGrp="1"/>
          </p:cNvSpPr>
          <p:nvPr>
            <p:ph idx="1"/>
          </p:nvPr>
        </p:nvSpPr>
        <p:spPr>
          <a:xfrm>
            <a:off x="137786" y="2091847"/>
            <a:ext cx="4070960" cy="3766951"/>
          </a:xfrm>
        </p:spPr>
        <p:txBody>
          <a:bodyPr anchor="t">
            <a:normAutofit lnSpcReduction="10000"/>
          </a:bodyPr>
          <a:lstStyle/>
          <a:p>
            <a:pPr marL="0" indent="0">
              <a:buNone/>
            </a:pPr>
            <a:r>
              <a:rPr lang="en-US" sz="2800" dirty="0"/>
              <a:t>Based on the data in the graph to the right, the temperature of water at 25 minutes is </a:t>
            </a:r>
          </a:p>
          <a:p>
            <a:pPr marL="0" indent="0">
              <a:buNone/>
            </a:pPr>
            <a:r>
              <a:rPr lang="en-US" dirty="0"/>
              <a:t>	</a:t>
            </a:r>
            <a:r>
              <a:rPr lang="en-US" sz="2600" dirty="0"/>
              <a:t>a) 15˚F</a:t>
            </a:r>
          </a:p>
          <a:p>
            <a:pPr marL="0" indent="0">
              <a:buNone/>
            </a:pPr>
            <a:r>
              <a:rPr lang="en-US" sz="2600" dirty="0"/>
              <a:t>	b) 15˚C</a:t>
            </a:r>
          </a:p>
          <a:p>
            <a:pPr marL="0" indent="0">
              <a:buNone/>
            </a:pPr>
            <a:r>
              <a:rPr lang="en-US" sz="2600" dirty="0"/>
              <a:t>	c) 45˚F</a:t>
            </a:r>
          </a:p>
          <a:p>
            <a:pPr marL="0" indent="0">
              <a:buNone/>
            </a:pPr>
            <a:r>
              <a:rPr lang="en-US" sz="2600" dirty="0"/>
              <a:t>	d) 45˚C</a:t>
            </a:r>
          </a:p>
          <a:p>
            <a:endParaRPr lang="en-US" dirty="0"/>
          </a:p>
        </p:txBody>
      </p:sp>
      <p:pic>
        <p:nvPicPr>
          <p:cNvPr id="4" name="Picture 3" descr="F4BB65AC">
            <a:extLst>
              <a:ext uri="{FF2B5EF4-FFF2-40B4-BE49-F238E27FC236}">
                <a16:creationId xmlns:a16="http://schemas.microsoft.com/office/drawing/2014/main" id="{791B5C17-8B8F-43CD-ABCB-A82CBE943F1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987263" y="2061537"/>
            <a:ext cx="5156737" cy="3766951"/>
          </a:xfrm>
          <a:prstGeom prst="rect">
            <a:avLst/>
          </a:prstGeom>
          <a:noFill/>
          <a:ln>
            <a:noFill/>
          </a:ln>
        </p:spPr>
      </p:pic>
    </p:spTree>
    <p:extLst>
      <p:ext uri="{BB962C8B-B14F-4D97-AF65-F5344CB8AC3E}">
        <p14:creationId xmlns:p14="http://schemas.microsoft.com/office/powerpoint/2010/main" val="2128555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27B7B-BABA-46CC-9286-44EE7CE61554}"/>
              </a:ext>
            </a:extLst>
          </p:cNvPr>
          <p:cNvSpPr>
            <a:spLocks noGrp="1"/>
          </p:cNvSpPr>
          <p:nvPr>
            <p:ph type="title"/>
          </p:nvPr>
        </p:nvSpPr>
        <p:spPr>
          <a:xfrm>
            <a:off x="581192" y="687474"/>
            <a:ext cx="7989752" cy="1083329"/>
          </a:xfrm>
        </p:spPr>
        <p:txBody>
          <a:bodyPr anchor="ctr">
            <a:normAutofit/>
          </a:bodyPr>
          <a:lstStyle/>
          <a:p>
            <a:r>
              <a:rPr lang="en-US" sz="3600" dirty="0"/>
              <a:t>Practice problem #2</a:t>
            </a:r>
          </a:p>
        </p:txBody>
      </p:sp>
      <p:sp>
        <p:nvSpPr>
          <p:cNvPr id="3" name="Content Placeholder 2">
            <a:extLst>
              <a:ext uri="{FF2B5EF4-FFF2-40B4-BE49-F238E27FC236}">
                <a16:creationId xmlns:a16="http://schemas.microsoft.com/office/drawing/2014/main" id="{867DC85A-A2D1-4A7E-8D7A-EA206EE4464C}"/>
              </a:ext>
            </a:extLst>
          </p:cNvPr>
          <p:cNvSpPr>
            <a:spLocks noGrp="1"/>
          </p:cNvSpPr>
          <p:nvPr>
            <p:ph idx="1"/>
          </p:nvPr>
        </p:nvSpPr>
        <p:spPr>
          <a:xfrm>
            <a:off x="248359" y="2228003"/>
            <a:ext cx="4036405" cy="4119389"/>
          </a:xfrm>
        </p:spPr>
        <p:txBody>
          <a:bodyPr anchor="t">
            <a:normAutofit/>
          </a:bodyPr>
          <a:lstStyle/>
          <a:p>
            <a:pPr marL="0" indent="0">
              <a:buNone/>
            </a:pPr>
            <a:r>
              <a:rPr lang="en-US" sz="2200" dirty="0"/>
              <a:t>The information to the right was collected in the field while studying the effect of pH on the growth of the duckweed plant. The data shows that duckweed has optimum growth at a pH of:</a:t>
            </a:r>
          </a:p>
          <a:p>
            <a:pPr marL="0" indent="0">
              <a:buNone/>
            </a:pPr>
            <a:r>
              <a:rPr lang="en-US" sz="2200" dirty="0"/>
              <a:t>	a) 4 </a:t>
            </a:r>
          </a:p>
          <a:p>
            <a:pPr marL="0" indent="0">
              <a:buNone/>
            </a:pPr>
            <a:r>
              <a:rPr lang="en-US" sz="2200" dirty="0"/>
              <a:t>	b) 6 </a:t>
            </a:r>
          </a:p>
          <a:p>
            <a:pPr marL="0" indent="0">
              <a:buNone/>
            </a:pPr>
            <a:r>
              <a:rPr lang="en-US" sz="2200" dirty="0"/>
              <a:t>	c) 8 </a:t>
            </a:r>
          </a:p>
          <a:p>
            <a:pPr marL="0" indent="0">
              <a:buNone/>
            </a:pPr>
            <a:r>
              <a:rPr lang="en-US" sz="2200" dirty="0"/>
              <a:t>	d) 12 </a:t>
            </a:r>
          </a:p>
        </p:txBody>
      </p:sp>
      <p:pic>
        <p:nvPicPr>
          <p:cNvPr id="7" name="Picture 6" descr="http://www.quia.com/files/quia/users/slhsbiology/biology/5-44field.JPG">
            <a:extLst>
              <a:ext uri="{FF2B5EF4-FFF2-40B4-BE49-F238E27FC236}">
                <a16:creationId xmlns:a16="http://schemas.microsoft.com/office/drawing/2014/main" id="{1CCB036E-2B67-4BFB-8ADF-E91ECDCF80BD}"/>
              </a:ext>
            </a:extLst>
          </p:cNvPr>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309018" y="2051137"/>
            <a:ext cx="4586623" cy="4119389"/>
          </a:xfrm>
          <a:prstGeom prst="rect">
            <a:avLst/>
          </a:prstGeom>
          <a:noFill/>
          <a:ln>
            <a:noFill/>
          </a:ln>
        </p:spPr>
      </p:pic>
    </p:spTree>
    <p:extLst>
      <p:ext uri="{BB962C8B-B14F-4D97-AF65-F5344CB8AC3E}">
        <p14:creationId xmlns:p14="http://schemas.microsoft.com/office/powerpoint/2010/main" val="255664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F2583-15AE-443B-89DD-9D3BEA638FE4}"/>
              </a:ext>
            </a:extLst>
          </p:cNvPr>
          <p:cNvSpPr>
            <a:spLocks noGrp="1"/>
          </p:cNvSpPr>
          <p:nvPr>
            <p:ph type="title"/>
          </p:nvPr>
        </p:nvSpPr>
        <p:spPr>
          <a:xfrm>
            <a:off x="2159471" y="1514244"/>
            <a:ext cx="7989752" cy="1083329"/>
          </a:xfrm>
        </p:spPr>
        <p:txBody>
          <a:bodyPr/>
          <a:lstStyle/>
          <a:p>
            <a:endParaRPr lang="en-US"/>
          </a:p>
        </p:txBody>
      </p:sp>
      <p:pic>
        <p:nvPicPr>
          <p:cNvPr id="5" name="Picture 4">
            <a:extLst>
              <a:ext uri="{FF2B5EF4-FFF2-40B4-BE49-F238E27FC236}">
                <a16:creationId xmlns:a16="http://schemas.microsoft.com/office/drawing/2014/main" id="{2F555522-76BC-430D-A1A6-09AC8E1BFC0E}"/>
              </a:ext>
            </a:extLst>
          </p:cNvPr>
          <p:cNvPicPr/>
          <p:nvPr/>
        </p:nvPicPr>
        <p:blipFill>
          <a:blip r:embed="rId2" cstate="print"/>
          <a:stretch>
            <a:fillRect/>
          </a:stretch>
        </p:blipFill>
        <p:spPr>
          <a:xfrm>
            <a:off x="81363" y="199011"/>
            <a:ext cx="3607054" cy="2398562"/>
          </a:xfrm>
          <a:prstGeom prst="rect">
            <a:avLst/>
          </a:prstGeom>
        </p:spPr>
      </p:pic>
      <p:pic>
        <p:nvPicPr>
          <p:cNvPr id="16" name="Picture 15">
            <a:extLst>
              <a:ext uri="{FF2B5EF4-FFF2-40B4-BE49-F238E27FC236}">
                <a16:creationId xmlns:a16="http://schemas.microsoft.com/office/drawing/2014/main" id="{612AE851-347D-4AEC-8AE5-7E2DB6E9EAA2}"/>
              </a:ext>
            </a:extLst>
          </p:cNvPr>
          <p:cNvPicPr/>
          <p:nvPr/>
        </p:nvPicPr>
        <p:blipFill>
          <a:blip r:embed="rId3" cstate="print"/>
          <a:stretch>
            <a:fillRect/>
          </a:stretch>
        </p:blipFill>
        <p:spPr>
          <a:xfrm>
            <a:off x="81362" y="3054772"/>
            <a:ext cx="3671621" cy="3007825"/>
          </a:xfrm>
          <a:prstGeom prst="rect">
            <a:avLst/>
          </a:prstGeom>
        </p:spPr>
      </p:pic>
      <p:pic>
        <p:nvPicPr>
          <p:cNvPr id="18" name="Content Placeholder 17">
            <a:extLst>
              <a:ext uri="{FF2B5EF4-FFF2-40B4-BE49-F238E27FC236}">
                <a16:creationId xmlns:a16="http://schemas.microsoft.com/office/drawing/2014/main" id="{F0E1264B-1879-465D-8EC9-723DEC41881C}"/>
              </a:ext>
            </a:extLst>
          </p:cNvPr>
          <p:cNvPicPr>
            <a:picLocks noGrp="1"/>
          </p:cNvPicPr>
          <p:nvPr>
            <p:ph idx="1"/>
          </p:nvPr>
        </p:nvPicPr>
        <p:blipFill>
          <a:blip r:embed="rId4" cstate="print"/>
          <a:stretch>
            <a:fillRect/>
          </a:stretch>
        </p:blipFill>
        <p:spPr>
          <a:xfrm>
            <a:off x="3785199" y="798767"/>
            <a:ext cx="5358801" cy="4913187"/>
          </a:xfrm>
          <a:prstGeom prst="rect">
            <a:avLst/>
          </a:prstGeom>
        </p:spPr>
      </p:pic>
    </p:spTree>
    <p:extLst>
      <p:ext uri="{BB962C8B-B14F-4D97-AF65-F5344CB8AC3E}">
        <p14:creationId xmlns:p14="http://schemas.microsoft.com/office/powerpoint/2010/main" val="1253730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C7F6E-7134-44C1-8353-367918EF3BA9}"/>
              </a:ext>
            </a:extLst>
          </p:cNvPr>
          <p:cNvSpPr>
            <a:spLocks noGrp="1"/>
          </p:cNvSpPr>
          <p:nvPr>
            <p:ph type="title"/>
          </p:nvPr>
        </p:nvSpPr>
        <p:spPr/>
        <p:txBody>
          <a:bodyPr anchor="ctr">
            <a:normAutofit/>
          </a:bodyPr>
          <a:lstStyle/>
          <a:p>
            <a:r>
              <a:rPr lang="en-US" sz="3600" dirty="0"/>
              <a:t>Why turn a chart into a graph?</a:t>
            </a:r>
          </a:p>
        </p:txBody>
      </p:sp>
      <p:sp>
        <p:nvSpPr>
          <p:cNvPr id="3" name="Content Placeholder 2">
            <a:extLst>
              <a:ext uri="{FF2B5EF4-FFF2-40B4-BE49-F238E27FC236}">
                <a16:creationId xmlns:a16="http://schemas.microsoft.com/office/drawing/2014/main" id="{44E5805F-1EA7-45A6-B5A9-5DF2C02929B0}"/>
              </a:ext>
            </a:extLst>
          </p:cNvPr>
          <p:cNvSpPr>
            <a:spLocks noGrp="1"/>
          </p:cNvSpPr>
          <p:nvPr>
            <p:ph idx="1"/>
          </p:nvPr>
        </p:nvSpPr>
        <p:spPr>
          <a:xfrm>
            <a:off x="338203" y="2228003"/>
            <a:ext cx="8480120" cy="3630795"/>
          </a:xfrm>
        </p:spPr>
        <p:txBody>
          <a:bodyPr anchor="t">
            <a:normAutofit/>
          </a:bodyPr>
          <a:lstStyle/>
          <a:p>
            <a:pPr lvl="0"/>
            <a:r>
              <a:rPr lang="en-US" sz="2800" dirty="0"/>
              <a:t>Visualizes the data (most humans are visual learners)</a:t>
            </a:r>
          </a:p>
          <a:p>
            <a:pPr lvl="0"/>
            <a:r>
              <a:rPr lang="en-US" sz="2800" dirty="0"/>
              <a:t>Easily and quickly identify patterns or trends in the data</a:t>
            </a:r>
          </a:p>
          <a:p>
            <a:pPr marL="0" indent="0">
              <a:buNone/>
            </a:pPr>
            <a:endParaRPr lang="en-US" sz="2800" dirty="0"/>
          </a:p>
          <a:p>
            <a:pPr marL="0" indent="0">
              <a:buNone/>
            </a:pPr>
            <a:endParaRPr lang="en-US" sz="2800" dirty="0"/>
          </a:p>
        </p:txBody>
      </p:sp>
      <p:pic>
        <p:nvPicPr>
          <p:cNvPr id="5122" name="Picture 2" descr="Related image">
            <a:extLst>
              <a:ext uri="{FF2B5EF4-FFF2-40B4-BE49-F238E27FC236}">
                <a16:creationId xmlns:a16="http://schemas.microsoft.com/office/drawing/2014/main" id="{A885598B-B8D4-48AC-B606-364A69DCC4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96875" y="3563273"/>
            <a:ext cx="7253031" cy="2752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551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EE053-503A-475D-B82A-32DAAE196EE9}"/>
              </a:ext>
            </a:extLst>
          </p:cNvPr>
          <p:cNvSpPr>
            <a:spLocks noGrp="1"/>
          </p:cNvSpPr>
          <p:nvPr>
            <p:ph type="title"/>
          </p:nvPr>
        </p:nvSpPr>
        <p:spPr/>
        <p:txBody>
          <a:bodyPr anchor="ctr">
            <a:normAutofit/>
          </a:bodyPr>
          <a:lstStyle/>
          <a:p>
            <a:pPr algn="ctr"/>
            <a:r>
              <a:rPr lang="en-US" sz="4000" dirty="0"/>
              <a:t>Types of graphs</a:t>
            </a:r>
          </a:p>
        </p:txBody>
      </p:sp>
      <p:sp>
        <p:nvSpPr>
          <p:cNvPr id="3" name="Content Placeholder 2">
            <a:extLst>
              <a:ext uri="{FF2B5EF4-FFF2-40B4-BE49-F238E27FC236}">
                <a16:creationId xmlns:a16="http://schemas.microsoft.com/office/drawing/2014/main" id="{5C7B32B2-9ACF-4B7E-B6B2-081A4F97C9AE}"/>
              </a:ext>
            </a:extLst>
          </p:cNvPr>
          <p:cNvSpPr>
            <a:spLocks noGrp="1"/>
          </p:cNvSpPr>
          <p:nvPr>
            <p:ph idx="1"/>
          </p:nvPr>
        </p:nvSpPr>
        <p:spPr>
          <a:xfrm>
            <a:off x="581192" y="4559474"/>
            <a:ext cx="7989752" cy="1299324"/>
          </a:xfrm>
        </p:spPr>
        <p:txBody>
          <a:bodyPr>
            <a:normAutofit/>
          </a:bodyPr>
          <a:lstStyle/>
          <a:p>
            <a:pPr marL="0" indent="0">
              <a:buNone/>
            </a:pPr>
            <a:r>
              <a:rPr lang="en-US" sz="2800" dirty="0"/>
              <a:t>		    Pie		   Bar/Histogram		 Line</a:t>
            </a:r>
          </a:p>
        </p:txBody>
      </p:sp>
      <p:pic>
        <p:nvPicPr>
          <p:cNvPr id="4" name="Picture 3" descr="http://www.bbc.co.uk/schools/gcsebitesize/design/images/gr_charts.gif">
            <a:extLst>
              <a:ext uri="{FF2B5EF4-FFF2-40B4-BE49-F238E27FC236}">
                <a16:creationId xmlns:a16="http://schemas.microsoft.com/office/drawing/2014/main" id="{F7C7168F-D7F1-43E7-8216-6F398FE9BF14}"/>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252010" y="2122242"/>
            <a:ext cx="6639980" cy="2349550"/>
          </a:xfrm>
          <a:prstGeom prst="rect">
            <a:avLst/>
          </a:prstGeom>
          <a:noFill/>
          <a:ln>
            <a:noFill/>
          </a:ln>
        </p:spPr>
      </p:pic>
    </p:spTree>
    <p:extLst>
      <p:ext uri="{BB962C8B-B14F-4D97-AF65-F5344CB8AC3E}">
        <p14:creationId xmlns:p14="http://schemas.microsoft.com/office/powerpoint/2010/main" val="38622713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3DD7D-A0E9-4D9C-8FA6-2893835D7E47}"/>
              </a:ext>
            </a:extLst>
          </p:cNvPr>
          <p:cNvSpPr>
            <a:spLocks noGrp="1"/>
          </p:cNvSpPr>
          <p:nvPr>
            <p:ph type="title"/>
          </p:nvPr>
        </p:nvSpPr>
        <p:spPr/>
        <p:txBody>
          <a:bodyPr anchor="ctr">
            <a:normAutofit/>
          </a:bodyPr>
          <a:lstStyle/>
          <a:p>
            <a:pPr algn="ctr"/>
            <a:r>
              <a:rPr lang="en-US" sz="4000" dirty="0"/>
              <a:t>Line graph </a:t>
            </a:r>
          </a:p>
        </p:txBody>
      </p:sp>
      <p:sp>
        <p:nvSpPr>
          <p:cNvPr id="3" name="Content Placeholder 2">
            <a:extLst>
              <a:ext uri="{FF2B5EF4-FFF2-40B4-BE49-F238E27FC236}">
                <a16:creationId xmlns:a16="http://schemas.microsoft.com/office/drawing/2014/main" id="{523D4CC2-90F7-46A5-910A-B9E8A20B57A5}"/>
              </a:ext>
            </a:extLst>
          </p:cNvPr>
          <p:cNvSpPr>
            <a:spLocks noGrp="1"/>
          </p:cNvSpPr>
          <p:nvPr>
            <p:ph idx="1"/>
          </p:nvPr>
        </p:nvSpPr>
        <p:spPr>
          <a:xfrm>
            <a:off x="425884" y="1941534"/>
            <a:ext cx="8542751" cy="4534421"/>
          </a:xfrm>
        </p:spPr>
        <p:txBody>
          <a:bodyPr anchor="t">
            <a:normAutofit lnSpcReduction="10000"/>
          </a:bodyPr>
          <a:lstStyle/>
          <a:p>
            <a:pPr lvl="0"/>
            <a:r>
              <a:rPr lang="en-US" sz="2600" dirty="0"/>
              <a:t>Both variables on the x (horizontal) and y (vertical) axes are quantitative / numerical</a:t>
            </a:r>
          </a:p>
          <a:p>
            <a:pPr lvl="1"/>
            <a:r>
              <a:rPr lang="en-US" sz="2200" dirty="0"/>
              <a:t>Often (but not always), the variable on the x axis is time (measured in days, months, years, etc.).  </a:t>
            </a:r>
          </a:p>
          <a:p>
            <a:pPr marL="0" indent="0">
              <a:buNone/>
            </a:pPr>
            <a:endParaRPr lang="en-US" sz="1000" dirty="0"/>
          </a:p>
          <a:p>
            <a:r>
              <a:rPr lang="en-US" sz="2600" dirty="0"/>
              <a:t>Connected points allow us to see an overall trend in the data. </a:t>
            </a:r>
          </a:p>
          <a:p>
            <a:endParaRPr lang="en-US" sz="1100" dirty="0"/>
          </a:p>
          <a:p>
            <a:r>
              <a:rPr lang="en-US" sz="2600" b="1" i="1" dirty="0"/>
              <a:t>Extrapolation: </a:t>
            </a:r>
            <a:r>
              <a:rPr lang="en-US" sz="2600" dirty="0"/>
              <a:t>when we estimate </a:t>
            </a:r>
          </a:p>
          <a:p>
            <a:pPr marL="0" indent="0">
              <a:buNone/>
            </a:pPr>
            <a:r>
              <a:rPr lang="en-US" sz="2600" dirty="0"/>
              <a:t>values beyond our given data points on </a:t>
            </a:r>
          </a:p>
          <a:p>
            <a:pPr marL="0" indent="0">
              <a:buNone/>
            </a:pPr>
            <a:r>
              <a:rPr lang="en-US" sz="2600" dirty="0"/>
              <a:t>the x axis.</a:t>
            </a:r>
          </a:p>
        </p:txBody>
      </p:sp>
      <p:pic>
        <p:nvPicPr>
          <p:cNvPr id="4" name="Picture 3" descr="Image result for line graph">
            <a:extLst>
              <a:ext uri="{FF2B5EF4-FFF2-40B4-BE49-F238E27FC236}">
                <a16:creationId xmlns:a16="http://schemas.microsoft.com/office/drawing/2014/main" id="{C39E015E-7DB2-4EED-B095-0FA3B27F6CBD}"/>
              </a:ext>
            </a:extLst>
          </p:cNvPr>
          <p:cNvPicPr/>
          <p:nvPr/>
        </p:nvPicPr>
        <p:blipFill>
          <a:blip r:embed="rId2" cstate="print"/>
          <a:srcRect/>
          <a:stretch>
            <a:fillRect/>
          </a:stretch>
        </p:blipFill>
        <p:spPr bwMode="auto">
          <a:xfrm>
            <a:off x="5992238" y="4208744"/>
            <a:ext cx="2976397" cy="2588107"/>
          </a:xfrm>
          <a:prstGeom prst="rect">
            <a:avLst/>
          </a:prstGeom>
          <a:noFill/>
          <a:ln w="9525">
            <a:noFill/>
            <a:miter lim="800000"/>
            <a:headEnd/>
            <a:tailEnd/>
          </a:ln>
        </p:spPr>
      </p:pic>
    </p:spTree>
    <p:extLst>
      <p:ext uri="{BB962C8B-B14F-4D97-AF65-F5344CB8AC3E}">
        <p14:creationId xmlns:p14="http://schemas.microsoft.com/office/powerpoint/2010/main" val="1181566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76DF-91E3-4F22-8D07-41AF06700F07}"/>
              </a:ext>
            </a:extLst>
          </p:cNvPr>
          <p:cNvSpPr>
            <a:spLocks noGrp="1"/>
          </p:cNvSpPr>
          <p:nvPr>
            <p:ph type="title"/>
          </p:nvPr>
        </p:nvSpPr>
        <p:spPr/>
        <p:txBody>
          <a:bodyPr anchor="ctr">
            <a:normAutofit/>
          </a:bodyPr>
          <a:lstStyle/>
          <a:p>
            <a:pPr algn="ctr"/>
            <a:r>
              <a:rPr lang="en-US" sz="4000" dirty="0"/>
              <a:t>Bar graph</a:t>
            </a:r>
          </a:p>
        </p:txBody>
      </p:sp>
      <p:sp>
        <p:nvSpPr>
          <p:cNvPr id="3" name="Content Placeholder 2">
            <a:extLst>
              <a:ext uri="{FF2B5EF4-FFF2-40B4-BE49-F238E27FC236}">
                <a16:creationId xmlns:a16="http://schemas.microsoft.com/office/drawing/2014/main" id="{C1F0AA46-4881-43D4-8356-E850A1260BE3}"/>
              </a:ext>
            </a:extLst>
          </p:cNvPr>
          <p:cNvSpPr>
            <a:spLocks noGrp="1"/>
          </p:cNvSpPr>
          <p:nvPr>
            <p:ph idx="1"/>
          </p:nvPr>
        </p:nvSpPr>
        <p:spPr>
          <a:xfrm>
            <a:off x="463462" y="2041743"/>
            <a:ext cx="8517699" cy="3817056"/>
          </a:xfrm>
        </p:spPr>
        <p:txBody>
          <a:bodyPr anchor="t">
            <a:normAutofit/>
          </a:bodyPr>
          <a:lstStyle/>
          <a:p>
            <a:r>
              <a:rPr lang="en-US" sz="2600" dirty="0"/>
              <a:t>Used to</a:t>
            </a:r>
            <a:r>
              <a:rPr lang="en-US" sz="2600" b="1" i="1" dirty="0"/>
              <a:t> compare </a:t>
            </a:r>
            <a:r>
              <a:rPr lang="en-US" sz="2600" dirty="0"/>
              <a:t>values from different “categories”</a:t>
            </a:r>
          </a:p>
          <a:p>
            <a:r>
              <a:rPr lang="en-US" sz="2600" dirty="0"/>
              <a:t>One variable on the x axis that is typically QUALITATIVE </a:t>
            </a:r>
          </a:p>
          <a:p>
            <a:r>
              <a:rPr lang="en-US" sz="2600" dirty="0"/>
              <a:t>One variable on the y axis that IS QUANTITATIVE</a:t>
            </a:r>
          </a:p>
        </p:txBody>
      </p:sp>
      <p:pic>
        <p:nvPicPr>
          <p:cNvPr id="4" name="Picture 3" descr="Image result for bar graph">
            <a:extLst>
              <a:ext uri="{FF2B5EF4-FFF2-40B4-BE49-F238E27FC236}">
                <a16:creationId xmlns:a16="http://schemas.microsoft.com/office/drawing/2014/main" id="{DC152762-A4D3-4115-AA88-F5C021AA021F}"/>
              </a:ext>
            </a:extLst>
          </p:cNvPr>
          <p:cNvPicPr/>
          <p:nvPr/>
        </p:nvPicPr>
        <p:blipFill>
          <a:blip r:embed="rId2" cstate="print"/>
          <a:srcRect/>
          <a:stretch>
            <a:fillRect/>
          </a:stretch>
        </p:blipFill>
        <p:spPr bwMode="auto">
          <a:xfrm>
            <a:off x="463461" y="3761418"/>
            <a:ext cx="3507289" cy="2657523"/>
          </a:xfrm>
          <a:prstGeom prst="rect">
            <a:avLst/>
          </a:prstGeom>
          <a:noFill/>
          <a:ln w="9525">
            <a:noFill/>
            <a:miter lim="800000"/>
            <a:headEnd/>
            <a:tailEnd/>
          </a:ln>
        </p:spPr>
      </p:pic>
      <p:pic>
        <p:nvPicPr>
          <p:cNvPr id="5" name="Picture 4">
            <a:extLst>
              <a:ext uri="{FF2B5EF4-FFF2-40B4-BE49-F238E27FC236}">
                <a16:creationId xmlns:a16="http://schemas.microsoft.com/office/drawing/2014/main" id="{EFEEB4D5-E21B-4ACE-9843-2960E3FFA2F5}"/>
              </a:ext>
            </a:extLst>
          </p:cNvPr>
          <p:cNvPicPr/>
          <p:nvPr/>
        </p:nvPicPr>
        <p:blipFill>
          <a:blip r:embed="rId3" cstate="print"/>
          <a:srcRect/>
          <a:stretch>
            <a:fillRect/>
          </a:stretch>
        </p:blipFill>
        <p:spPr bwMode="auto">
          <a:xfrm>
            <a:off x="4572000" y="3750723"/>
            <a:ext cx="2993721" cy="3008496"/>
          </a:xfrm>
          <a:prstGeom prst="rect">
            <a:avLst/>
          </a:prstGeom>
          <a:noFill/>
          <a:ln w="9525">
            <a:noFill/>
            <a:miter lim="800000"/>
            <a:headEnd/>
            <a:tailEnd/>
          </a:ln>
        </p:spPr>
      </p:pic>
    </p:spTree>
    <p:extLst>
      <p:ext uri="{BB962C8B-B14F-4D97-AF65-F5344CB8AC3E}">
        <p14:creationId xmlns:p14="http://schemas.microsoft.com/office/powerpoint/2010/main" val="690942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CB10E-9F0B-4DB7-AB77-37D27A603D39}"/>
              </a:ext>
            </a:extLst>
          </p:cNvPr>
          <p:cNvSpPr>
            <a:spLocks noGrp="1"/>
          </p:cNvSpPr>
          <p:nvPr>
            <p:ph type="title"/>
          </p:nvPr>
        </p:nvSpPr>
        <p:spPr>
          <a:xfrm>
            <a:off x="581192" y="687474"/>
            <a:ext cx="7989752" cy="1083329"/>
          </a:xfrm>
        </p:spPr>
        <p:txBody>
          <a:bodyPr anchor="ctr">
            <a:normAutofit/>
          </a:bodyPr>
          <a:lstStyle/>
          <a:p>
            <a:pPr algn="ctr"/>
            <a:r>
              <a:rPr lang="en-US" sz="4000" dirty="0"/>
              <a:t>histogram</a:t>
            </a:r>
          </a:p>
        </p:txBody>
      </p:sp>
      <p:sp>
        <p:nvSpPr>
          <p:cNvPr id="3" name="Content Placeholder 2">
            <a:extLst>
              <a:ext uri="{FF2B5EF4-FFF2-40B4-BE49-F238E27FC236}">
                <a16:creationId xmlns:a16="http://schemas.microsoft.com/office/drawing/2014/main" id="{51E9F41A-06A1-4766-B116-03D5BAA74418}"/>
              </a:ext>
            </a:extLst>
          </p:cNvPr>
          <p:cNvSpPr>
            <a:spLocks noGrp="1"/>
          </p:cNvSpPr>
          <p:nvPr>
            <p:ph idx="1"/>
          </p:nvPr>
        </p:nvSpPr>
        <p:spPr>
          <a:xfrm>
            <a:off x="375781" y="2041742"/>
            <a:ext cx="8592855" cy="4371583"/>
          </a:xfrm>
        </p:spPr>
        <p:txBody>
          <a:bodyPr anchor="t">
            <a:normAutofit fontScale="92500" lnSpcReduction="10000"/>
          </a:bodyPr>
          <a:lstStyle/>
          <a:p>
            <a:pPr lvl="0"/>
            <a:r>
              <a:rPr lang="en-US" sz="2800" dirty="0"/>
              <a:t>Similar to a bar graph. </a:t>
            </a:r>
          </a:p>
          <a:p>
            <a:pPr lvl="0"/>
            <a:r>
              <a:rPr lang="en-US" sz="2800" dirty="0"/>
              <a:t>Compares numerical ranges, </a:t>
            </a:r>
          </a:p>
          <a:p>
            <a:pPr marL="0" lvl="0" indent="0">
              <a:buNone/>
            </a:pPr>
            <a:r>
              <a:rPr lang="en-US" sz="2800" dirty="0"/>
              <a:t>	rather than “categories.”  </a:t>
            </a:r>
          </a:p>
          <a:p>
            <a:pPr marL="0" indent="0">
              <a:buNone/>
            </a:pPr>
            <a:endParaRPr lang="en-US" sz="1000" dirty="0"/>
          </a:p>
          <a:p>
            <a:pPr marL="0" indent="0">
              <a:buNone/>
            </a:pPr>
            <a:endParaRPr lang="en-US" sz="1000" dirty="0"/>
          </a:p>
          <a:p>
            <a:pPr marL="0" indent="0">
              <a:buNone/>
            </a:pPr>
            <a:endParaRPr lang="en-US" sz="1000" dirty="0"/>
          </a:p>
          <a:p>
            <a:pPr marL="0" indent="0">
              <a:buNone/>
            </a:pPr>
            <a:endParaRPr lang="en-US" sz="1000" dirty="0"/>
          </a:p>
          <a:p>
            <a:pPr marL="0" indent="0">
              <a:buNone/>
            </a:pPr>
            <a:r>
              <a:rPr lang="en-US" sz="1000" dirty="0"/>
              <a:t>‘</a:t>
            </a:r>
          </a:p>
          <a:p>
            <a:pPr marL="0" indent="0">
              <a:buNone/>
            </a:pPr>
            <a:endParaRPr lang="en-US" sz="1000" dirty="0"/>
          </a:p>
          <a:p>
            <a:r>
              <a:rPr lang="en-US" sz="2200" i="1" dirty="0"/>
              <a:t>Example:</a:t>
            </a:r>
            <a:r>
              <a:rPr lang="en-US" sz="2200" dirty="0"/>
              <a:t> the number of people within various age ranges who consider M&amp;M’s to be their favorite candy at various age is depicted in the histogram shown below.  Notice that the bars are not spaced apart like in a bar graph.  Instead, they are connected.  </a:t>
            </a:r>
          </a:p>
          <a:p>
            <a:endParaRPr lang="en-US" dirty="0"/>
          </a:p>
        </p:txBody>
      </p:sp>
      <p:pic>
        <p:nvPicPr>
          <p:cNvPr id="4" name="Picture 3" descr="Image result for histogram">
            <a:extLst>
              <a:ext uri="{FF2B5EF4-FFF2-40B4-BE49-F238E27FC236}">
                <a16:creationId xmlns:a16="http://schemas.microsoft.com/office/drawing/2014/main" id="{16E7F907-E066-4230-83DB-2AF12D5A4364}"/>
              </a:ext>
            </a:extLst>
          </p:cNvPr>
          <p:cNvPicPr/>
          <p:nvPr/>
        </p:nvPicPr>
        <p:blipFill>
          <a:blip r:embed="rId2" cstate="print"/>
          <a:srcRect/>
          <a:stretch>
            <a:fillRect/>
          </a:stretch>
        </p:blipFill>
        <p:spPr bwMode="auto">
          <a:xfrm>
            <a:off x="4828782" y="1770803"/>
            <a:ext cx="3939437" cy="2954578"/>
          </a:xfrm>
          <a:prstGeom prst="rect">
            <a:avLst/>
          </a:prstGeom>
          <a:noFill/>
          <a:ln w="9525">
            <a:noFill/>
            <a:miter lim="800000"/>
            <a:headEnd/>
            <a:tailEnd/>
          </a:ln>
        </p:spPr>
      </p:pic>
    </p:spTree>
    <p:extLst>
      <p:ext uri="{BB962C8B-B14F-4D97-AF65-F5344CB8AC3E}">
        <p14:creationId xmlns:p14="http://schemas.microsoft.com/office/powerpoint/2010/main" val="144139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DBD4729-DBDF-40A6-9BA4-E4C97EF6DD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55125130-F4AB-465E-8AE2-E583FCAAB2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14">
            <a:extLst>
              <a:ext uri="{FF2B5EF4-FFF2-40B4-BE49-F238E27FC236}">
                <a16:creationId xmlns:a16="http://schemas.microsoft.com/office/drawing/2014/main" id="{E0BA65A2-0302-4468-ADA7-9EC3F9593F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1372"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16">
            <a:extLst>
              <a:ext uri="{FF2B5EF4-FFF2-40B4-BE49-F238E27FC236}">
                <a16:creationId xmlns:a16="http://schemas.microsoft.com/office/drawing/2014/main" id="{8C266B9D-DC87-430A-8D3A-2E83639A17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9282F36-261B-49B3-8CA9-FB857C475A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900" y="455422"/>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0">
            <a:extLst>
              <a:ext uri="{FF2B5EF4-FFF2-40B4-BE49-F238E27FC236}">
                <a16:creationId xmlns:a16="http://schemas.microsoft.com/office/drawing/2014/main" id="{B87215C3-3B83-4BE7-9213-26E084BD615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83255"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2">
            <a:extLst>
              <a:ext uri="{FF2B5EF4-FFF2-40B4-BE49-F238E27FC236}">
                <a16:creationId xmlns:a16="http://schemas.microsoft.com/office/drawing/2014/main" id="{13A105D4-2907-419E-8223-4C266BA1E5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pic>
        <p:nvPicPr>
          <p:cNvPr id="8" name="Content Placeholder 4" descr="A screenshot of a cell phone&#10;&#10;Description generated with very high confidence">
            <a:extLst>
              <a:ext uri="{FF2B5EF4-FFF2-40B4-BE49-F238E27FC236}">
                <a16:creationId xmlns:a16="http://schemas.microsoft.com/office/drawing/2014/main" id="{F6499409-A981-475F-9C53-FC56D6017280}"/>
              </a:ext>
            </a:extLst>
          </p:cNvPr>
          <p:cNvPicPr>
            <a:picLocks noGrp="1"/>
          </p:cNvPicPr>
          <p:nvPr>
            <p:ph idx="1"/>
          </p:nvPr>
        </p:nvPicPr>
        <p:blipFill>
          <a:blip r:embed="rId2" cstate="print"/>
          <a:srcRect/>
          <a:stretch>
            <a:fillRect/>
          </a:stretch>
        </p:blipFill>
        <p:spPr bwMode="auto">
          <a:xfrm>
            <a:off x="334899" y="892053"/>
            <a:ext cx="8469107" cy="4615663"/>
          </a:xfrm>
          <a:prstGeom prst="rect">
            <a:avLst/>
          </a:prstGeom>
          <a:noFill/>
        </p:spPr>
      </p:pic>
      <p:sp>
        <p:nvSpPr>
          <p:cNvPr id="25" name="Rectangle 24">
            <a:extLst>
              <a:ext uri="{FF2B5EF4-FFF2-40B4-BE49-F238E27FC236}">
                <a16:creationId xmlns:a16="http://schemas.microsoft.com/office/drawing/2014/main" id="{1EEE7F17-8E08-4C69-8E22-661908E6DF7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4899" y="5873675"/>
            <a:ext cx="8472550" cy="51689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899626874"/>
      </p:ext>
    </p:extLst>
  </p:cSld>
  <p:clrMapOvr>
    <a:masterClrMapping/>
  </p:clrMapOvr>
</p:sld>
</file>

<file path=ppt/theme/theme1.xml><?xml version="1.0" encoding="utf-8"?>
<a:theme xmlns:a="http://schemas.openxmlformats.org/drawingml/2006/main" name="Dividend">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283</TotalTime>
  <Words>826</Words>
  <Application>Microsoft Office PowerPoint</Application>
  <PresentationFormat>On-screen Show (4:3)</PresentationFormat>
  <Paragraphs>114</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Gill Sans MT</vt:lpstr>
      <vt:lpstr>Wingdings</vt:lpstr>
      <vt:lpstr>Wingdings 2</vt:lpstr>
      <vt:lpstr>Dividend</vt:lpstr>
      <vt:lpstr>DATA ANALYSIS</vt:lpstr>
      <vt:lpstr>Organizing data collection</vt:lpstr>
      <vt:lpstr>PowerPoint Presentation</vt:lpstr>
      <vt:lpstr>Why turn a chart into a graph?</vt:lpstr>
      <vt:lpstr>Types of graphs</vt:lpstr>
      <vt:lpstr>Line graph </vt:lpstr>
      <vt:lpstr>Bar graph</vt:lpstr>
      <vt:lpstr>histogram</vt:lpstr>
      <vt:lpstr>PowerPoint Presentation</vt:lpstr>
      <vt:lpstr>Pie graph (chart)</vt:lpstr>
      <vt:lpstr>Review:  qualitative   vs.  quantitative</vt:lpstr>
      <vt:lpstr>scientific graphs must include:</vt:lpstr>
      <vt:lpstr>More detail:  Title</vt:lpstr>
      <vt:lpstr>More detail: Variables labeled on the correct axes</vt:lpstr>
      <vt:lpstr>PowerPoint Presentation</vt:lpstr>
      <vt:lpstr>More detail:  Appropriate Scales</vt:lpstr>
      <vt:lpstr>More detail:  Key / legend</vt:lpstr>
      <vt:lpstr>Practice graph #1:</vt:lpstr>
      <vt:lpstr>PowerPoint Presentation</vt:lpstr>
      <vt:lpstr>Graph analysis questions</vt:lpstr>
      <vt:lpstr>How do I analyze a graph?</vt:lpstr>
      <vt:lpstr>Practice problem #1</vt:lpstr>
      <vt:lpstr>Practice problem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dc:title>
  <dc:creator>Blaine</dc:creator>
  <cp:lastModifiedBy>Olivia Jensen</cp:lastModifiedBy>
  <cp:revision>13</cp:revision>
  <dcterms:created xsi:type="dcterms:W3CDTF">2018-08-04T02:21:16Z</dcterms:created>
  <dcterms:modified xsi:type="dcterms:W3CDTF">2018-08-21T19:14:23Z</dcterms:modified>
</cp:coreProperties>
</file>