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40" d="100"/>
          <a:sy n="40" d="100"/>
        </p:scale>
        <p:origin x="72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88D70-9E6A-456E-A657-7C0C6582B7F6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870C0-ED15-422E-B11A-0A429AF4E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41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35B0E5-3BB8-4971-8C8F-3059D7D3CE0A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05016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7FB28FF-3812-46FF-B976-464335858C48}" type="slidenum">
              <a:rPr lang="en-US" altLang="en-US" sz="1200" smtClean="0"/>
              <a:pPr eaLnBrk="1" hangingPunct="1"/>
              <a:t>36</a:t>
            </a:fld>
            <a:endParaRPr lang="en-US" altLang="en-US" sz="12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10031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425FFBF-FF04-490E-900E-B45AD42771EE}" type="slidenum">
              <a:rPr lang="en-US" altLang="en-US" sz="1200" smtClean="0"/>
              <a:pPr eaLnBrk="1" hangingPunct="1"/>
              <a:t>37</a:t>
            </a:fld>
            <a:endParaRPr lang="en-US" altLang="en-US" sz="120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49817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116882-83B6-45A3-8275-3F609D355555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41184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DEC04D-1A10-4194-9BD0-96969EA3A37C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620443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29CBEF-B7E0-4537-8EB5-0BBF498A7FBE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15224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00134A-E68C-40CB-AE05-F1A15800EBD7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32285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6E39BC-FE69-4092-9AB2-4F8137C4CC58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30978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E3C2D1-BAE1-4196-ABE4-75DA341C6463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201866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EBFBFB-90A4-41FA-9658-555278C440CE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60626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09D6D3-96EF-482E-8143-CEF8F6C069C3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70756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79FC79-84DF-4019-9AEB-FE29B2F523E9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32301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E3B3B2-E78A-4D2F-B45D-94F989695225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446129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B9720A-A214-474B-95C5-22A008942036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78089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94362D-15F9-4DAE-A4DD-28F0BB883325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72353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434DFAA-E248-4276-BADD-86D1A40808F2}" type="slidenum">
              <a:rPr lang="en-US" altLang="en-US" sz="1200" smtClean="0"/>
              <a:pPr eaLnBrk="1" hangingPunct="1"/>
              <a:t>7</a:t>
            </a:fld>
            <a:endParaRPr lang="en-US" altLang="en-US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08046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46798E-9A9F-4A3A-9C9B-5E159DAAA861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85804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3D4E78-27FA-43C8-94CB-EDA4C8B4193D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43550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1BE62F-65A9-4B97-9345-F0E95D1B0B3A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42135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074FAC-9EB5-4A51-8EAB-79CD3DE9B3D9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41769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7E4DF6-0C6C-4DCF-A108-9D202A684087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21442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40F3255-F90C-4D22-901E-76F672DE1A1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228600"/>
            <a:ext cx="9144000" cy="5181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8500" b="1" dirty="0">
                <a:latin typeface="Bradley Hand ITC" panose="03070402050302030203" pitchFamily="66" charset="0"/>
              </a:rPr>
              <a:t>Unit 6</a:t>
            </a:r>
            <a:r>
              <a:rPr lang="en-US" sz="8000" b="1" dirty="0">
                <a:latin typeface="Bradley Hand ITC" panose="03070402050302030203" pitchFamily="66" charset="0"/>
              </a:rPr>
              <a:t/>
            </a:r>
            <a:br>
              <a:rPr lang="en-US" sz="8000" b="1" dirty="0">
                <a:latin typeface="Bradley Hand ITC" panose="03070402050302030203" pitchFamily="66" charset="0"/>
              </a:rPr>
            </a:br>
            <a:r>
              <a:rPr lang="en-US" sz="6000" b="1" dirty="0">
                <a:latin typeface="Bradley Hand ITC" panose="03070402050302030203" pitchFamily="66" charset="0"/>
              </a:rPr>
              <a:t>DNA, RNA, and Protein Synthesis</a:t>
            </a:r>
          </a:p>
        </p:txBody>
      </p:sp>
    </p:spTree>
    <p:extLst>
      <p:ext uri="{BB962C8B-B14F-4D97-AF65-F5344CB8AC3E}">
        <p14:creationId xmlns:p14="http://schemas.microsoft.com/office/powerpoint/2010/main" val="227986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932" y="778057"/>
            <a:ext cx="8943975" cy="50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1693817" y="4419600"/>
            <a:ext cx="1600200" cy="1600200"/>
          </a:xfrm>
          <a:prstGeom prst="smileyFace">
            <a:avLst>
              <a:gd name="adj" fmla="val -4653"/>
            </a:avLst>
          </a:prstGeom>
          <a:noFill/>
          <a:ln w="57150">
            <a:solidFill>
              <a:srgbClr val="EF1F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EF1F1D"/>
              </a:solidFill>
              <a:ea typeface="ＭＳ Ｐゴシック" charset="0"/>
            </a:endParaRPr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3429772" y="4419600"/>
            <a:ext cx="1600200" cy="1600200"/>
          </a:xfrm>
          <a:prstGeom prst="smileyFace">
            <a:avLst>
              <a:gd name="adj" fmla="val 4653"/>
            </a:avLst>
          </a:prstGeom>
          <a:noFill/>
          <a:ln w="57150">
            <a:solidFill>
              <a:srgbClr val="2F8B2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2F8B20"/>
              </a:solidFill>
              <a:ea typeface="ＭＳ Ｐゴシック" charset="0"/>
            </a:endParaRPr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5257800" y="4419600"/>
            <a:ext cx="1600200" cy="1600200"/>
          </a:xfrm>
          <a:prstGeom prst="smileyFace">
            <a:avLst>
              <a:gd name="adj" fmla="val 4653"/>
            </a:avLst>
          </a:prstGeom>
          <a:noFill/>
          <a:ln w="57150">
            <a:solidFill>
              <a:srgbClr val="2F8B2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2F8B20"/>
              </a:solidFill>
              <a:ea typeface="ＭＳ Ｐゴシック" charset="0"/>
            </a:endParaRPr>
          </a:p>
        </p:txBody>
      </p:sp>
      <p:sp>
        <p:nvSpPr>
          <p:cNvPr id="19466" name="AutoShape 10"/>
          <p:cNvSpPr>
            <a:spLocks noChangeArrowheads="1"/>
          </p:cNvSpPr>
          <p:nvPr/>
        </p:nvSpPr>
        <p:spPr bwMode="auto">
          <a:xfrm>
            <a:off x="7553325" y="4572000"/>
            <a:ext cx="1600200" cy="1600200"/>
          </a:xfrm>
          <a:prstGeom prst="smileyFace">
            <a:avLst>
              <a:gd name="adj" fmla="val -4653"/>
            </a:avLst>
          </a:prstGeom>
          <a:noFill/>
          <a:ln w="57150">
            <a:solidFill>
              <a:srgbClr val="EF1F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2F8B2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78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nimBg="1" autoUpdateAnimBg="0"/>
      <p:bldP spid="19464" grpId="0" animBg="1" autoUpdateAnimBg="0"/>
      <p:bldP spid="19465" grpId="0" animBg="1" autoUpdateAnimBg="0"/>
      <p:bldP spid="19466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39240" y="1524000"/>
            <a:ext cx="9128760" cy="4948646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3800" dirty="0">
                <a:latin typeface="Times New Roman" charset="0"/>
              </a:rPr>
              <a:t>   </a:t>
            </a:r>
          </a:p>
          <a:p>
            <a:pPr lvl="1">
              <a:defRPr/>
            </a:pPr>
            <a:r>
              <a:rPr lang="en-US" sz="3800" dirty="0">
                <a:latin typeface="Times New Roman" charset="0"/>
              </a:rPr>
              <a:t> </a:t>
            </a:r>
            <a:r>
              <a:rPr lang="en-US" sz="3800" b="1" dirty="0">
                <a:solidFill>
                  <a:srgbClr val="EF1F1D"/>
                </a:solidFill>
                <a:latin typeface="Times New Roman" charset="0"/>
              </a:rPr>
              <a:t>living</a:t>
            </a:r>
            <a:r>
              <a:rPr lang="en-US" sz="3800" dirty="0">
                <a:latin typeface="Times New Roman" charset="0"/>
              </a:rPr>
              <a:t> </a:t>
            </a:r>
            <a:r>
              <a:rPr lang="en-US" sz="3800" b="1" dirty="0">
                <a:solidFill>
                  <a:srgbClr val="EF1F1D"/>
                </a:solidFill>
                <a:latin typeface="Times New Roman" charset="0"/>
              </a:rPr>
              <a:t>virulent</a:t>
            </a:r>
            <a:r>
              <a:rPr lang="en-US" sz="3800" dirty="0">
                <a:latin typeface="Times New Roman" charset="0"/>
              </a:rPr>
              <a:t> bacteria</a:t>
            </a:r>
          </a:p>
          <a:p>
            <a:pPr lvl="1" eaLnBrk="1" hangingPunct="1">
              <a:defRPr/>
            </a:pPr>
            <a:r>
              <a:rPr lang="en-US" sz="3800" b="1" dirty="0">
                <a:solidFill>
                  <a:srgbClr val="EF1F1D"/>
                </a:solidFill>
                <a:latin typeface="Times New Roman" charset="0"/>
              </a:rPr>
              <a:t>living</a:t>
            </a:r>
            <a:r>
              <a:rPr lang="en-US" sz="3800" dirty="0">
                <a:latin typeface="Times New Roman" charset="0"/>
              </a:rPr>
              <a:t> </a:t>
            </a:r>
            <a:r>
              <a:rPr lang="en-US" sz="3800" b="1" dirty="0">
                <a:solidFill>
                  <a:srgbClr val="2F8B20"/>
                </a:solidFill>
                <a:latin typeface="Times New Roman" charset="0"/>
              </a:rPr>
              <a:t>harmless</a:t>
            </a:r>
            <a:r>
              <a:rPr lang="en-US" sz="3800" dirty="0">
                <a:latin typeface="Times New Roman" charset="0"/>
              </a:rPr>
              <a:t> bacteria</a:t>
            </a:r>
          </a:p>
          <a:p>
            <a:pPr lvl="1" eaLnBrk="1" hangingPunct="1">
              <a:defRPr/>
            </a:pPr>
            <a:r>
              <a:rPr lang="en-US" sz="3800" b="1" dirty="0">
                <a:solidFill>
                  <a:srgbClr val="2F8B20"/>
                </a:solidFill>
                <a:latin typeface="Times New Roman" charset="0"/>
              </a:rPr>
              <a:t>dead</a:t>
            </a:r>
            <a:r>
              <a:rPr lang="en-US" sz="3800" dirty="0">
                <a:solidFill>
                  <a:srgbClr val="EF1F1D"/>
                </a:solidFill>
                <a:latin typeface="Times New Roman" charset="0"/>
              </a:rPr>
              <a:t> </a:t>
            </a:r>
            <a:r>
              <a:rPr lang="en-US" sz="3800" b="1" dirty="0">
                <a:solidFill>
                  <a:srgbClr val="EF1F1D"/>
                </a:solidFill>
                <a:latin typeface="Times New Roman" charset="0"/>
              </a:rPr>
              <a:t>virulent</a:t>
            </a:r>
            <a:r>
              <a:rPr lang="en-US" sz="3800" dirty="0">
                <a:latin typeface="Times New Roman" charset="0"/>
              </a:rPr>
              <a:t> bacteria</a:t>
            </a:r>
          </a:p>
          <a:p>
            <a:pPr lvl="1" eaLnBrk="1" hangingPunct="1">
              <a:defRPr/>
            </a:pPr>
            <a:r>
              <a:rPr lang="en-US" sz="3800" dirty="0">
                <a:latin typeface="Times New Roman" charset="0"/>
              </a:rPr>
              <a:t> </a:t>
            </a:r>
            <a:r>
              <a:rPr lang="en-US" sz="3800" b="1" dirty="0">
                <a:solidFill>
                  <a:srgbClr val="2F8B20"/>
                </a:solidFill>
                <a:latin typeface="Times New Roman" charset="0"/>
              </a:rPr>
              <a:t>dead </a:t>
            </a:r>
            <a:r>
              <a:rPr lang="en-US" sz="3800" b="1" dirty="0">
                <a:solidFill>
                  <a:srgbClr val="EF1F1D"/>
                </a:solidFill>
                <a:latin typeface="Times New Roman" charset="0"/>
              </a:rPr>
              <a:t>virulent</a:t>
            </a:r>
            <a:r>
              <a:rPr lang="en-US" sz="3800" dirty="0">
                <a:latin typeface="Times New Roman" charset="0"/>
              </a:rPr>
              <a:t> + </a:t>
            </a:r>
            <a:r>
              <a:rPr lang="en-US" sz="3800" b="1" dirty="0">
                <a:solidFill>
                  <a:srgbClr val="EF1F1D"/>
                </a:solidFill>
                <a:latin typeface="Times New Roman" charset="0"/>
              </a:rPr>
              <a:t>live</a:t>
            </a:r>
            <a:r>
              <a:rPr lang="en-US" sz="3800" b="1" dirty="0">
                <a:latin typeface="Times New Roman" charset="0"/>
              </a:rPr>
              <a:t> </a:t>
            </a:r>
            <a:r>
              <a:rPr lang="en-US" sz="3800" b="1" dirty="0">
                <a:solidFill>
                  <a:srgbClr val="2F8B20"/>
                </a:solidFill>
                <a:latin typeface="Times New Roman" charset="0"/>
              </a:rPr>
              <a:t>harmless</a:t>
            </a:r>
            <a:endParaRPr lang="en-US" sz="3800" dirty="0"/>
          </a:p>
        </p:txBody>
      </p:sp>
      <p:sp>
        <p:nvSpPr>
          <p:cNvPr id="38917" name="AutoShape 5"/>
          <p:cNvSpPr>
            <a:spLocks noChangeArrowheads="1"/>
          </p:cNvSpPr>
          <p:nvPr/>
        </p:nvSpPr>
        <p:spPr bwMode="auto">
          <a:xfrm>
            <a:off x="1981200" y="2362200"/>
            <a:ext cx="5562600" cy="68580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EF1F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8918" name="AutoShape 6"/>
          <p:cNvSpPr>
            <a:spLocks noChangeArrowheads="1"/>
          </p:cNvSpPr>
          <p:nvPr/>
        </p:nvSpPr>
        <p:spPr bwMode="auto">
          <a:xfrm>
            <a:off x="1981201" y="4724400"/>
            <a:ext cx="6705600" cy="68580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EF1F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Experimental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47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  <p:bldP spid="389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52601"/>
            <a:ext cx="9144000" cy="4525963"/>
          </a:xfrm>
        </p:spPr>
        <p:txBody>
          <a:bodyPr/>
          <a:lstStyle/>
          <a:p>
            <a:pPr>
              <a:defRPr/>
            </a:pPr>
            <a:r>
              <a:rPr lang="en-US" sz="3000" dirty="0">
                <a:solidFill>
                  <a:schemeClr val="accent2"/>
                </a:solidFill>
                <a:latin typeface="Comic Sans MS" panose="030F0702030302020204" pitchFamily="66" charset="0"/>
              </a:rPr>
              <a:t>Living bacteria used the </a:t>
            </a:r>
            <a:r>
              <a:rPr lang="en-US" sz="3000" u="sng" dirty="0">
                <a:solidFill>
                  <a:schemeClr val="accent2"/>
                </a:solidFill>
                <a:latin typeface="Comic Sans MS" panose="030F0702030302020204" pitchFamily="66" charset="0"/>
              </a:rPr>
              <a:t>virulent</a:t>
            </a:r>
            <a:r>
              <a:rPr lang="en-US" sz="3000" dirty="0">
                <a:solidFill>
                  <a:schemeClr val="accent2"/>
                </a:solidFill>
                <a:latin typeface="Comic Sans MS" panose="030F0702030302020204" pitchFamily="66" charset="0"/>
              </a:rPr>
              <a:t> ability of the dead bacteria.</a:t>
            </a:r>
          </a:p>
          <a:p>
            <a:pPr>
              <a:defRPr/>
            </a:pPr>
            <a:r>
              <a:rPr lang="en-US" sz="3000" dirty="0">
                <a:solidFill>
                  <a:schemeClr val="accent2"/>
                </a:solidFill>
                <a:latin typeface="Comic Sans MS" panose="030F0702030302020204" pitchFamily="66" charset="0"/>
              </a:rPr>
              <a:t>The bacteria picked up </a:t>
            </a:r>
            <a:r>
              <a:rPr lang="en-US" sz="3000" u="sng" dirty="0">
                <a:solidFill>
                  <a:schemeClr val="accent2"/>
                </a:solidFill>
                <a:latin typeface="Comic Sans MS" panose="030F0702030302020204" pitchFamily="66" charset="0"/>
              </a:rPr>
              <a:t>DNA</a:t>
            </a:r>
            <a:r>
              <a:rPr lang="en-US" sz="3000" dirty="0">
                <a:solidFill>
                  <a:schemeClr val="accent2"/>
                </a:solidFill>
                <a:latin typeface="Comic Sans MS" panose="030F0702030302020204" pitchFamily="66" charset="0"/>
              </a:rPr>
              <a:t> from their surroundings and used the code to make toxins.</a:t>
            </a:r>
          </a:p>
          <a:p>
            <a:pPr>
              <a:defRPr/>
            </a:pPr>
            <a:r>
              <a:rPr lang="en-US" sz="3000" dirty="0">
                <a:solidFill>
                  <a:schemeClr val="accent2"/>
                </a:solidFill>
                <a:latin typeface="Comic Sans MS" panose="030F0702030302020204" pitchFamily="66" charset="0"/>
              </a:rPr>
              <a:t>This is </a:t>
            </a:r>
            <a:r>
              <a:rPr lang="en-US" sz="3000" u="sng" dirty="0">
                <a:solidFill>
                  <a:schemeClr val="accent2"/>
                </a:solidFill>
                <a:latin typeface="Comic Sans MS" panose="030F0702030302020204" pitchFamily="66" charset="0"/>
              </a:rPr>
              <a:t>DNA transformation</a:t>
            </a:r>
            <a:r>
              <a:rPr lang="en-US" sz="3000" dirty="0">
                <a:solidFill>
                  <a:schemeClr val="accent2"/>
                </a:solidFill>
                <a:latin typeface="Comic Sans MS" panose="030F0702030302020204" pitchFamily="66" charset="0"/>
              </a:rPr>
              <a:t>.</a:t>
            </a:r>
            <a:endParaRPr lang="en-US" sz="3000" dirty="0">
              <a:latin typeface="Comic Sans MS" panose="030F0702030302020204" pitchFamily="66" charset="0"/>
            </a:endParaRPr>
          </a:p>
          <a:p>
            <a:r>
              <a:rPr lang="en-US" sz="3000" dirty="0">
                <a:solidFill>
                  <a:schemeClr val="accent2"/>
                </a:solidFill>
                <a:latin typeface="Comic Sans MS" panose="030F0702030302020204" pitchFamily="66" charset="0"/>
              </a:rPr>
              <a:t>This suggested that DNA is the genetic material that determines traits of an organism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28676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C74DE090-CA63-430F-A1A0-DA71F3E2CF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76601" y="304800"/>
            <a:ext cx="6570663" cy="1049338"/>
          </a:xfrm>
        </p:spPr>
        <p:txBody>
          <a:bodyPr/>
          <a:lstStyle/>
          <a:p>
            <a:pPr algn="ctr">
              <a:defRPr/>
            </a:pPr>
            <a:r>
              <a:rPr lang="en-US" altLang="en-US" dirty="0">
                <a:latin typeface="Bookman Old Style" panose="02050604050505020204" pitchFamily="18" charset="0"/>
              </a:rPr>
              <a:t>Griffith</a:t>
            </a:r>
            <a:r>
              <a:rPr lang="en-US" altLang="en-US" dirty="0">
                <a:latin typeface="Comic Sans MS" panose="030F0702030302020204" pitchFamily="66" charset="0"/>
              </a:rPr>
              <a:t> </a:t>
            </a:r>
            <a:r>
              <a:rPr lang="en-US" altLang="en-US" dirty="0">
                <a:latin typeface="Bookman Old Style" panose="02050604050505020204" pitchFamily="18" charset="0"/>
              </a:rPr>
              <a:t>Experiment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7652" name="Picture 4" descr="figure11_1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90600"/>
            <a:ext cx="8763000" cy="571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98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E02CEDF5-61DC-436D-9653-34C4F00CCD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46400" y="366713"/>
            <a:ext cx="6477000" cy="1066800"/>
          </a:xfrm>
        </p:spPr>
        <p:txBody>
          <a:bodyPr/>
          <a:lstStyle/>
          <a:p>
            <a:pPr algn="ctr">
              <a:defRPr/>
            </a:pPr>
            <a:r>
              <a:rPr lang="en-US" altLang="en-US" sz="4800" dirty="0">
                <a:latin typeface="Bookman Old Style" panose="02050604050505020204" pitchFamily="18" charset="0"/>
              </a:rPr>
              <a:t>History of DNA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16569" y="1981200"/>
            <a:ext cx="8205536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500" b="1" dirty="0">
                <a:solidFill>
                  <a:srgbClr val="A50021"/>
                </a:solidFill>
                <a:latin typeface="Bookman Old Style" panose="02050604050505020204" pitchFamily="18" charset="0"/>
              </a:rPr>
              <a:t>Viruses</a:t>
            </a:r>
            <a:r>
              <a:rPr lang="en-US" altLang="en-US" sz="3500" b="1" dirty="0">
                <a:latin typeface="Bookman Old Style" panose="02050604050505020204" pitchFamily="18" charset="0"/>
              </a:rPr>
              <a:t> are made of DNA in a protein “coat”</a:t>
            </a:r>
          </a:p>
          <a:p>
            <a:pPr eaLnBrk="1" hangingPunct="1"/>
            <a:r>
              <a:rPr lang="en-US" altLang="en-US" sz="3500" b="1" dirty="0">
                <a:latin typeface="Bookman Old Style" panose="02050604050505020204" pitchFamily="18" charset="0"/>
              </a:rPr>
              <a:t>Experiments on viruses by </a:t>
            </a:r>
            <a:r>
              <a:rPr lang="en-US" altLang="en-US" sz="3500" b="1" dirty="0">
                <a:solidFill>
                  <a:srgbClr val="A50021"/>
                </a:solidFill>
                <a:latin typeface="Bookman Old Style" panose="02050604050505020204" pitchFamily="18" charset="0"/>
              </a:rPr>
              <a:t>Hershey &amp; Chase</a:t>
            </a:r>
            <a:r>
              <a:rPr lang="en-US" altLang="en-US" sz="3500" b="1" dirty="0">
                <a:latin typeface="Bookman Old Style" panose="02050604050505020204" pitchFamily="18" charset="0"/>
              </a:rPr>
              <a:t> proved that DNA was the cell’s genetic material</a:t>
            </a:r>
          </a:p>
        </p:txBody>
      </p:sp>
      <p:pic>
        <p:nvPicPr>
          <p:cNvPr id="29700" name="Picture 5" descr="T4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275" y="1952624"/>
            <a:ext cx="2209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3696867" y="5673725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0066"/>
                </a:solidFill>
                <a:latin typeface="Bookman Old Style" panose="02050604050505020204" pitchFamily="18" charset="0"/>
              </a:rPr>
              <a:t>Radioactive DNA was injected into bacteria!</a:t>
            </a:r>
            <a:r>
              <a:rPr lang="en-US" altLang="en-US" sz="2400"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29702" name="Line 8"/>
          <p:cNvSpPr>
            <a:spLocks noChangeShapeType="1"/>
          </p:cNvSpPr>
          <p:nvPr/>
        </p:nvSpPr>
        <p:spPr bwMode="auto">
          <a:xfrm flipV="1">
            <a:off x="8488362" y="2673350"/>
            <a:ext cx="763588" cy="3000375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6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F5EF64D5-D76F-412C-BC58-37D6FA6A7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Basically…</a:t>
            </a:r>
          </a:p>
        </p:txBody>
      </p:sp>
      <p:sp>
        <p:nvSpPr>
          <p:cNvPr id="3174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451579" y="2015732"/>
            <a:ext cx="10411558" cy="345061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i="1" dirty="0"/>
              <a:t>They used </a:t>
            </a:r>
            <a:r>
              <a:rPr lang="en-US" altLang="en-US" sz="4000" i="1" dirty="0">
                <a:solidFill>
                  <a:srgbClr val="00B050"/>
                </a:solidFill>
              </a:rPr>
              <a:t>radioactive</a:t>
            </a:r>
            <a:r>
              <a:rPr lang="en-US" altLang="en-US" sz="4000" i="1" dirty="0"/>
              <a:t> markers on protein and then DNA. The </a:t>
            </a:r>
            <a:r>
              <a:rPr lang="en-US" altLang="en-US" sz="4000" i="1" dirty="0">
                <a:solidFill>
                  <a:srgbClr val="00B050"/>
                </a:solidFill>
              </a:rPr>
              <a:t>radioactive DNA </a:t>
            </a:r>
            <a:r>
              <a:rPr lang="en-US" altLang="en-US" sz="4000" i="1" dirty="0"/>
              <a:t>was transferred to the bacteria, while the protein was not. They concluded DNA is the hereditary material of the cell.</a:t>
            </a:r>
          </a:p>
        </p:txBody>
      </p:sp>
    </p:spTree>
    <p:extLst>
      <p:ext uri="{BB962C8B-B14F-4D97-AF65-F5344CB8AC3E}">
        <p14:creationId xmlns:p14="http://schemas.microsoft.com/office/powerpoint/2010/main" val="54482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82" y="42666"/>
            <a:ext cx="10098505" cy="592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54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9506336-0F25-4557-AD4E-CF04F762A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-41380"/>
            <a:ext cx="7298155" cy="632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89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E5F29209-3BD3-4D2A-BA0D-E09AEFFF97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6506" y="520701"/>
            <a:ext cx="7162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DNA Structure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92506" y="1828800"/>
            <a:ext cx="7868652" cy="4572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b="1" dirty="0">
                <a:solidFill>
                  <a:srgbClr val="A50021"/>
                </a:solidFill>
                <a:latin typeface="Bookman Old Style" panose="02050604050505020204" pitchFamily="18" charset="0"/>
              </a:rPr>
              <a:t>Rosalind Franklin</a:t>
            </a:r>
            <a:r>
              <a:rPr lang="en-US" altLang="en-US" sz="3200" b="1" dirty="0">
                <a:latin typeface="Bookman Old Style" panose="02050604050505020204" pitchFamily="18" charset="0"/>
              </a:rPr>
              <a:t> took diffraction </a:t>
            </a:r>
            <a:r>
              <a:rPr lang="en-US" altLang="en-US" sz="3200" b="1" dirty="0">
                <a:solidFill>
                  <a:srgbClr val="000066"/>
                </a:solidFill>
                <a:latin typeface="Bookman Old Style" panose="02050604050505020204" pitchFamily="18" charset="0"/>
              </a:rPr>
              <a:t>x-ray</a:t>
            </a:r>
            <a:r>
              <a:rPr lang="en-US" altLang="en-US" sz="3200" b="1" dirty="0">
                <a:latin typeface="Bookman Old Style" panose="02050604050505020204" pitchFamily="18" charset="0"/>
              </a:rPr>
              <a:t> photographs of DNA crystals</a:t>
            </a:r>
          </a:p>
          <a:p>
            <a:pPr eaLnBrk="1" hangingPunct="1"/>
            <a:r>
              <a:rPr lang="en-US" altLang="en-US" sz="3200" b="1" dirty="0">
                <a:latin typeface="Bookman Old Style" panose="02050604050505020204" pitchFamily="18" charset="0"/>
              </a:rPr>
              <a:t>In the 1950’s, </a:t>
            </a:r>
            <a:r>
              <a:rPr lang="en-US" altLang="en-US" sz="3200" b="1" dirty="0">
                <a:solidFill>
                  <a:srgbClr val="A50021"/>
                </a:solidFill>
                <a:latin typeface="Bookman Old Style" panose="02050604050505020204" pitchFamily="18" charset="0"/>
              </a:rPr>
              <a:t>Watson &amp; Crick</a:t>
            </a:r>
            <a:r>
              <a:rPr lang="en-US" altLang="en-US" sz="3200" b="1" dirty="0">
                <a:latin typeface="Bookman Old Style" panose="02050604050505020204" pitchFamily="18" charset="0"/>
              </a:rPr>
              <a:t> built the </a:t>
            </a:r>
            <a:r>
              <a:rPr lang="en-US" altLang="en-US" sz="3200" b="1" dirty="0">
                <a:solidFill>
                  <a:srgbClr val="000066"/>
                </a:solidFill>
                <a:latin typeface="Bookman Old Style" panose="02050604050505020204" pitchFamily="18" charset="0"/>
              </a:rPr>
              <a:t>first model (double helix)</a:t>
            </a:r>
            <a:r>
              <a:rPr lang="en-US" altLang="en-US" sz="3200" b="1" dirty="0">
                <a:latin typeface="Bookman Old Style" panose="02050604050505020204" pitchFamily="18" charset="0"/>
              </a:rPr>
              <a:t> of DNA using Franklin’s x-rays</a:t>
            </a:r>
          </a:p>
        </p:txBody>
      </p:sp>
      <p:pic>
        <p:nvPicPr>
          <p:cNvPr id="3482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756" y="64662"/>
            <a:ext cx="3465094" cy="29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755" y="3200399"/>
            <a:ext cx="3465095" cy="259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91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>
            <a:extLst>
              <a:ext uri="{FF2B5EF4-FFF2-40B4-BE49-F238E27FC236}">
                <a16:creationId xmlns:a16="http://schemas.microsoft.com/office/drawing/2014/main" id="{AFCAC57F-27F4-42A5-9B46-D36FEF81F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0" y="381000"/>
            <a:ext cx="6477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800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Rosalind Franklin</a:t>
            </a:r>
          </a:p>
        </p:txBody>
      </p:sp>
      <p:pic>
        <p:nvPicPr>
          <p:cNvPr id="36867" name="Picture 6" descr="franklin_lg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47814"/>
            <a:ext cx="6019800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5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25710-A908-47AE-8EAB-CEEFD9592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10108075" cy="104923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500" dirty="0"/>
              <a:t>Topic 1: DNA History &amp;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3D031-21E7-4786-A028-7298A4B39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3600" i="1" dirty="0"/>
              <a:t>By the end of this topic, you should be able to…</a:t>
            </a:r>
            <a:endParaRPr lang="en-US" sz="3600" dirty="0"/>
          </a:p>
          <a:p>
            <a:pPr>
              <a:defRPr/>
            </a:pPr>
            <a:r>
              <a:rPr lang="en-US" sz="3600" i="1" dirty="0"/>
              <a:t>Identify the experiments and scientists involved in the discovery of DNA</a:t>
            </a:r>
            <a:endParaRPr lang="en-US" sz="3600" dirty="0"/>
          </a:p>
          <a:p>
            <a:pPr>
              <a:defRPr/>
            </a:pPr>
            <a:r>
              <a:rPr lang="en-US" sz="3600" i="1" dirty="0"/>
              <a:t>Describe the structure of the DNA molecule</a:t>
            </a:r>
            <a:endParaRPr lang="en-US" sz="3600" dirty="0"/>
          </a:p>
          <a:p>
            <a:pPr>
              <a:defRPr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0211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764A6037-D03E-4470-949E-0A34EC1960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71800" y="228600"/>
            <a:ext cx="6477000" cy="1143000"/>
          </a:xfrm>
        </p:spPr>
        <p:txBody>
          <a:bodyPr/>
          <a:lstStyle/>
          <a:p>
            <a:pPr algn="ctr">
              <a:defRPr/>
            </a:pPr>
            <a:r>
              <a:rPr lang="en-US" altLang="en-US" dirty="0">
                <a:latin typeface="Bookman Old Style" panose="02050604050505020204" pitchFamily="18" charset="0"/>
              </a:rPr>
              <a:t>Watson and Crick</a:t>
            </a:r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1524000"/>
            <a:ext cx="40068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8213725" y="1752600"/>
            <a:ext cx="2362200" cy="1219200"/>
          </a:xfrm>
          <a:prstGeom prst="wedgeRoundRectCallout">
            <a:avLst>
              <a:gd name="adj1" fmla="val -67139"/>
              <a:gd name="adj2" fmla="val 2877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>
                <a:latin typeface="Comic Sans MS" pitchFamily="66" charset="0"/>
              </a:rPr>
              <a:t>We’re big fat thieves!</a:t>
            </a:r>
          </a:p>
        </p:txBody>
      </p:sp>
    </p:spTree>
    <p:extLst>
      <p:ext uri="{BB962C8B-B14F-4D97-AF65-F5344CB8AC3E}">
        <p14:creationId xmlns:p14="http://schemas.microsoft.com/office/powerpoint/2010/main" val="264302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Now it is your turn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6125"/>
            <a:ext cx="9954358" cy="3449638"/>
          </a:xfrm>
        </p:spPr>
        <p:txBody>
          <a:bodyPr>
            <a:noAutofit/>
          </a:bodyPr>
          <a:lstStyle/>
          <a:p>
            <a:r>
              <a:rPr lang="en-US" sz="3500" dirty="0"/>
              <a:t>You will be reading about several scientists that helped shape the discovery of DNA</a:t>
            </a:r>
          </a:p>
          <a:p>
            <a:r>
              <a:rPr lang="en-US" sz="3500" dirty="0"/>
              <a:t>There is much debate about who should be credited</a:t>
            </a:r>
          </a:p>
          <a:p>
            <a:r>
              <a:rPr lang="en-US" sz="3500" dirty="0"/>
              <a:t>It will be your job to pick out each scientist’s main contribution to the structure of DNA!</a:t>
            </a:r>
          </a:p>
        </p:txBody>
      </p:sp>
    </p:spTree>
    <p:extLst>
      <p:ext uri="{BB962C8B-B14F-4D97-AF65-F5344CB8AC3E}">
        <p14:creationId xmlns:p14="http://schemas.microsoft.com/office/powerpoint/2010/main" val="222655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#4: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In 1869, </a:t>
            </a:r>
            <a:r>
              <a:rPr lang="en-US" sz="3000" dirty="0" err="1"/>
              <a:t>Freidrich</a:t>
            </a:r>
            <a:r>
              <a:rPr lang="en-US" sz="3000" dirty="0"/>
              <a:t> </a:t>
            </a:r>
            <a:r>
              <a:rPr lang="en-US" sz="3000" dirty="0" err="1"/>
              <a:t>Meischer</a:t>
            </a:r>
            <a:r>
              <a:rPr lang="en-US" sz="3000" dirty="0"/>
              <a:t> first identified “</a:t>
            </a:r>
            <a:r>
              <a:rPr lang="en-US" sz="3000" dirty="0" err="1"/>
              <a:t>nuclein</a:t>
            </a:r>
            <a:r>
              <a:rPr lang="en-US" sz="3000" dirty="0"/>
              <a:t>” which later became known as DNA.</a:t>
            </a:r>
          </a:p>
        </p:txBody>
      </p:sp>
    </p:spTree>
    <p:extLst>
      <p:ext uri="{BB962C8B-B14F-4D97-AF65-F5344CB8AC3E}">
        <p14:creationId xmlns:p14="http://schemas.microsoft.com/office/powerpoint/2010/main" val="410202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It had higher Phosphorus content than protein</a:t>
            </a:r>
          </a:p>
          <a:p>
            <a:r>
              <a:rPr lang="en-US" sz="4000" dirty="0" smtClean="0"/>
              <a:t>The thing that normally digested protein, didn’t break it down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6676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He was the first to identify the molecule DNA.</a:t>
            </a:r>
          </a:p>
        </p:txBody>
      </p:sp>
    </p:spTree>
    <p:extLst>
      <p:ext uri="{BB962C8B-B14F-4D97-AF65-F5344CB8AC3E}">
        <p14:creationId xmlns:p14="http://schemas.microsoft.com/office/powerpoint/2010/main" val="76382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095" y="2016125"/>
            <a:ext cx="10347158" cy="344963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4000" dirty="0"/>
              <a:t>Structure of a nucleotide (order of parts)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/>
              <a:t>Sugar in RNA (ribose)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/>
              <a:t>Sugar in DNA (deoxyribose)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/>
              <a:t>Identified ways DNA &amp; RNA are put together</a:t>
            </a:r>
          </a:p>
        </p:txBody>
      </p:sp>
    </p:spTree>
    <p:extLst>
      <p:ext uri="{BB962C8B-B14F-4D97-AF65-F5344CB8AC3E}">
        <p14:creationId xmlns:p14="http://schemas.microsoft.com/office/powerpoint/2010/main" val="35583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That there are different forms of nucleotides (A, T/U, C, G)</a:t>
            </a:r>
          </a:p>
        </p:txBody>
      </p:sp>
    </p:spTree>
    <p:extLst>
      <p:ext uri="{BB962C8B-B14F-4D97-AF65-F5344CB8AC3E}">
        <p14:creationId xmlns:p14="http://schemas.microsoft.com/office/powerpoint/2010/main" val="301194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“</a:t>
            </a:r>
            <a:r>
              <a:rPr lang="en-US" sz="4000" dirty="0" err="1"/>
              <a:t>Tetranucleotide</a:t>
            </a:r>
            <a:r>
              <a:rPr lang="en-US" sz="4000" dirty="0"/>
              <a:t> structure” – the 4 nucleotides are always arranged in the same order (GTCAGTCA)</a:t>
            </a:r>
          </a:p>
        </p:txBody>
      </p:sp>
    </p:spTree>
    <p:extLst>
      <p:ext uri="{BB962C8B-B14F-4D97-AF65-F5344CB8AC3E}">
        <p14:creationId xmlns:p14="http://schemas.microsoft.com/office/powerpoint/2010/main" val="379869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10194989" cy="345061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4000" dirty="0"/>
              <a:t>Nucleotide composition varies among species </a:t>
            </a:r>
            <a:r>
              <a:rPr lang="en-US" sz="3000" dirty="0"/>
              <a:t>(my neighbor doesn’t have the exact same nucleotide composition I do, even though we’re both humans)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/>
              <a:t>A=T and C=G</a:t>
            </a:r>
          </a:p>
        </p:txBody>
      </p:sp>
    </p:spTree>
    <p:extLst>
      <p:ext uri="{BB962C8B-B14F-4D97-AF65-F5344CB8AC3E}">
        <p14:creationId xmlns:p14="http://schemas.microsoft.com/office/powerpoint/2010/main" val="387879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8484" y="2016125"/>
            <a:ext cx="9095874" cy="3449638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Total # of purines = Total # of pyrimidines</a:t>
            </a:r>
          </a:p>
          <a:p>
            <a:pPr marL="0" indent="0">
              <a:buNone/>
            </a:pPr>
            <a:r>
              <a:rPr lang="en-US" sz="3000" dirty="0"/>
              <a:t>	</a:t>
            </a:r>
            <a:r>
              <a:rPr lang="en-US" sz="4000" dirty="0"/>
              <a:t>(A &amp; G)				(T &amp; C)	</a:t>
            </a:r>
            <a:r>
              <a:rPr lang="en-US" sz="3000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62314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B4A7B19F-0A7E-412E-BC3B-BB8A443F3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09600"/>
            <a:ext cx="8001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4500" dirty="0"/>
              <a:t>Review </a:t>
            </a:r>
            <a:r>
              <a:rPr lang="en-US" altLang="en-US" sz="4500" dirty="0">
                <a:sym typeface="Wingdings" panose="05000000000000000000" pitchFamily="2" charset="2"/>
              </a:rPr>
              <a:t> </a:t>
            </a:r>
            <a:endParaRPr lang="en-US" altLang="en-US" sz="4500" dirty="0"/>
          </a:p>
        </p:txBody>
      </p:sp>
      <p:sp>
        <p:nvSpPr>
          <p:cNvPr id="19459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162333" y="1899314"/>
            <a:ext cx="10083422" cy="44958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Define monomer </a:t>
            </a:r>
          </a:p>
          <a:p>
            <a:pPr eaLnBrk="1" hangingPunct="1"/>
            <a:r>
              <a:rPr lang="en-US" altLang="en-US" sz="3600" dirty="0" smtClean="0"/>
              <a:t>Define polymer</a:t>
            </a:r>
          </a:p>
          <a:p>
            <a:pPr eaLnBrk="1" hangingPunct="1"/>
            <a:r>
              <a:rPr lang="en-US" altLang="en-US" sz="3600" dirty="0" smtClean="0"/>
              <a:t>What is the monomer of nucleic acids?</a:t>
            </a:r>
          </a:p>
          <a:p>
            <a:pPr eaLnBrk="1" hangingPunct="1"/>
            <a:r>
              <a:rPr lang="en-US" altLang="en-US" sz="3600" dirty="0" smtClean="0"/>
              <a:t>Who discovered the structure of DNA and what is it’s structure?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065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X-ray crystallography (diffraction) photos</a:t>
            </a:r>
          </a:p>
        </p:txBody>
      </p:sp>
    </p:spTree>
    <p:extLst>
      <p:ext uri="{BB962C8B-B14F-4D97-AF65-F5344CB8AC3E}">
        <p14:creationId xmlns:p14="http://schemas.microsoft.com/office/powerpoint/2010/main" val="54262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They used cardboard cutouts to represent individual pieces – moved them around on their desk like a puzzle.</a:t>
            </a:r>
          </a:p>
        </p:txBody>
      </p:sp>
    </p:spTree>
    <p:extLst>
      <p:ext uri="{BB962C8B-B14F-4D97-AF65-F5344CB8AC3E}">
        <p14:creationId xmlns:p14="http://schemas.microsoft.com/office/powerpoint/2010/main" val="25199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442" y="2016125"/>
            <a:ext cx="12023557" cy="344963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4000" dirty="0"/>
              <a:t>Double helix (Chargaff’s Rule)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/>
              <a:t>Helix is right-handed (spirals up and to the right)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/>
              <a:t>Strands are antiparallel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/>
              <a:t>Outer edges of helix are able to H-bond with enzymes</a:t>
            </a:r>
          </a:p>
        </p:txBody>
      </p:sp>
    </p:spTree>
    <p:extLst>
      <p:ext uri="{BB962C8B-B14F-4D97-AF65-F5344CB8AC3E}">
        <p14:creationId xmlns:p14="http://schemas.microsoft.com/office/powerpoint/2010/main" val="306828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4000" dirty="0"/>
              <a:t>A-DNA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/>
              <a:t>B-DNA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/>
              <a:t>Z-DNA</a:t>
            </a:r>
          </a:p>
        </p:txBody>
      </p:sp>
      <p:sp>
        <p:nvSpPr>
          <p:cNvPr id="4" name="Oval 3"/>
          <p:cNvSpPr/>
          <p:nvPr/>
        </p:nvSpPr>
        <p:spPr>
          <a:xfrm>
            <a:off x="1884948" y="2811378"/>
            <a:ext cx="1828800" cy="914400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6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3E1A4DF2-479F-4F5A-A803-184E673719F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914400"/>
            <a:ext cx="7924800" cy="2514600"/>
          </a:xfrm>
        </p:spPr>
        <p:txBody>
          <a:bodyPr/>
          <a:lstStyle/>
          <a:p>
            <a:pPr algn="ctr">
              <a:defRPr/>
            </a:pPr>
            <a:r>
              <a:rPr lang="en-US" sz="6000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DNA Structure</a:t>
            </a:r>
            <a:endParaRPr lang="en-US" sz="6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17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3E7C333-7DBD-4244-ACE4-0A7AB82190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altLang="en-US" sz="5000" b="1" dirty="0">
                <a:latin typeface="Bookman Old Style" panose="02050604050505020204" pitchFamily="18" charset="0"/>
              </a:rPr>
              <a:t>The Basics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745F09-07B4-44EE-B7E7-B870E82A3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68" y="2160589"/>
            <a:ext cx="8317831" cy="3451225"/>
          </a:xfrm>
        </p:spPr>
        <p:txBody>
          <a:bodyPr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3500" b="1" dirty="0">
                <a:latin typeface="Bookman Old Style" panose="02050604050505020204" pitchFamily="18" charset="0"/>
              </a:rPr>
              <a:t>DNA is a type of </a:t>
            </a:r>
            <a:r>
              <a:rPr lang="en-US" altLang="en-US" sz="3500" b="1" dirty="0">
                <a:solidFill>
                  <a:srgbClr val="A50021"/>
                </a:solidFill>
                <a:latin typeface="Bookman Old Style" panose="02050604050505020204" pitchFamily="18" charset="0"/>
              </a:rPr>
              <a:t>Nucleic Acid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3500" b="1" dirty="0">
                <a:solidFill>
                  <a:srgbClr val="A50021"/>
                </a:solidFill>
                <a:latin typeface="Bookman Old Style" panose="02050604050505020204" pitchFamily="18" charset="0"/>
              </a:rPr>
              <a:t>DNA: </a:t>
            </a:r>
            <a:r>
              <a:rPr lang="en-US" altLang="en-US" sz="3500" b="1" dirty="0">
                <a:latin typeface="Bookman Old Style" panose="02050604050505020204" pitchFamily="18" charset="0"/>
              </a:rPr>
              <a:t>Deoxyribonucleic Acid</a:t>
            </a:r>
            <a:endParaRPr lang="en-US" altLang="en-US" sz="3500" b="1" dirty="0">
              <a:solidFill>
                <a:srgbClr val="A50021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3500" b="1" dirty="0">
                <a:latin typeface="Bookman Old Style" panose="02050604050505020204" pitchFamily="18" charset="0"/>
              </a:rPr>
              <a:t>Made of monomers called </a:t>
            </a:r>
            <a:r>
              <a:rPr lang="en-US" altLang="en-US" sz="3500" b="1" dirty="0">
                <a:solidFill>
                  <a:srgbClr val="A50021"/>
                </a:solidFill>
                <a:latin typeface="Bookman Old Style" panose="02050604050505020204" pitchFamily="18" charset="0"/>
              </a:rPr>
              <a:t>nucleotides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3500" b="1" dirty="0">
                <a:solidFill>
                  <a:srgbClr val="A50021"/>
                </a:solidFill>
                <a:latin typeface="Bookman Old Style" panose="02050604050505020204" pitchFamily="18" charset="0"/>
              </a:rPr>
              <a:t>Function:</a:t>
            </a:r>
            <a:r>
              <a:rPr lang="en-US" altLang="en-US" sz="3500" b="1" dirty="0">
                <a:latin typeface="Bookman Old Style" panose="02050604050505020204" pitchFamily="18" charset="0"/>
              </a:rPr>
              <a:t> to </a:t>
            </a:r>
            <a:r>
              <a:rPr lang="en-US" altLang="en-US" sz="3500" b="1" u="sng" dirty="0">
                <a:latin typeface="Bookman Old Style" panose="02050604050505020204" pitchFamily="18" charset="0"/>
              </a:rPr>
              <a:t>store</a:t>
            </a:r>
            <a:r>
              <a:rPr lang="en-US" altLang="en-US" sz="3500" b="1" dirty="0">
                <a:latin typeface="Bookman Old Style" panose="02050604050505020204" pitchFamily="18" charset="0"/>
              </a:rPr>
              <a:t> genetic </a:t>
            </a:r>
            <a:r>
              <a:rPr lang="en-US" altLang="en-US" sz="3500" b="1" dirty="0" smtClean="0">
                <a:latin typeface="Bookman Old Style" panose="02050604050505020204" pitchFamily="18" charset="0"/>
              </a:rPr>
              <a:t>information</a:t>
            </a:r>
            <a:endParaRPr lang="en-US" altLang="en-US" sz="3500" b="1" dirty="0">
              <a:latin typeface="Bookman Old Style" panose="02050604050505020204" pitchFamily="18" charset="0"/>
            </a:endParaRP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2160589"/>
            <a:ext cx="32004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99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933700" y="681789"/>
            <a:ext cx="6477000" cy="838200"/>
          </a:xfrm>
        </p:spPr>
        <p:txBody>
          <a:bodyPr vert="horz" lIns="90488" tIns="44450" rIns="90488" bIns="44450" rtlCol="0" anchor="t">
            <a:noAutofit/>
          </a:bodyPr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DNA</a:t>
            </a:r>
            <a:endParaRPr lang="en-US" sz="6000" b="1" dirty="0">
              <a:solidFill>
                <a:srgbClr val="B50069"/>
              </a:solidFill>
              <a:latin typeface="Comic Sans MS" pitchFamily="66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116" y="2005264"/>
            <a:ext cx="11494168" cy="4114800"/>
          </a:xfrm>
        </p:spPr>
        <p:txBody>
          <a:bodyPr vert="horz" lIns="90488" tIns="44450" rIns="90488" bIns="44450" rtlCol="0" anchor="t"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b="1" dirty="0">
                <a:latin typeface="Comic Sans MS" pitchFamily="66" charset="0"/>
              </a:rPr>
              <a:t>Double helix is formed by nucleotides linked to one another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b="1" dirty="0" smtClean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 nucleotide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is made 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of: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b="1" dirty="0">
                <a:latin typeface="Comic Sans MS" pitchFamily="66" charset="0"/>
              </a:rPr>
              <a:t>	</a:t>
            </a:r>
            <a:r>
              <a:rPr lang="en-US" sz="4000" b="1" dirty="0">
                <a:latin typeface="Comic Sans MS" pitchFamily="66" charset="0"/>
              </a:rPr>
              <a:t>	1.	</a:t>
            </a:r>
            <a:r>
              <a:rPr lang="en-US" sz="4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Phosphate group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4000" b="1" dirty="0">
                <a:latin typeface="Comic Sans MS" pitchFamily="66" charset="0"/>
              </a:rPr>
              <a:t>		2.	</a:t>
            </a: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5-carbon sugar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4000" b="1" dirty="0">
                <a:latin typeface="Comic Sans MS" pitchFamily="66" charset="0"/>
              </a:rPr>
              <a:t>		3.	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Nitrogenous base</a:t>
            </a:r>
          </a:p>
          <a:p>
            <a:pPr eaLnBrk="1" hangingPunct="1">
              <a:lnSpc>
                <a:spcPct val="30000"/>
              </a:lnSpc>
              <a:buFontTx/>
              <a:buNone/>
              <a:defRPr/>
            </a:pPr>
            <a:endParaRPr lang="en-US" sz="3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1934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0488" tIns="44450" rIns="90488" bIns="44450" rtlCol="0" anchor="t">
            <a:normAutofit/>
          </a:bodyPr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DNA Nucleotide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19400" y="2438400"/>
            <a:ext cx="6572250" cy="34496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423256"/>
            <a:ext cx="6781800" cy="448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95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28E02BB-BFDC-4908-84D5-DDEED1788C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09274" y="723900"/>
            <a:ext cx="6477000" cy="838200"/>
          </a:xfrm>
        </p:spPr>
        <p:txBody>
          <a:bodyPr vert="horz" lIns="90488" tIns="44450" rIns="90488" bIns="44450" rtlCol="0" anchor="t">
            <a:normAutofit/>
          </a:bodyPr>
          <a:lstStyle/>
          <a:p>
            <a:pPr algn="ctr">
              <a:defRPr/>
            </a:pPr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DNA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934244"/>
            <a:ext cx="9024937" cy="4057483"/>
          </a:xfrm>
        </p:spPr>
        <p:txBody>
          <a:bodyPr vert="horz" lIns="90488" tIns="44450" rIns="90488" bIns="44450" rtlCol="0" anchor="t">
            <a:noAutofit/>
          </a:bodyPr>
          <a:lstStyle/>
          <a:p>
            <a:pPr eaLnBrk="1" hangingPunct="1"/>
            <a:r>
              <a:rPr lang="en-US" altLang="en-US" sz="3100" b="1" dirty="0">
                <a:latin typeface="Bookman Old Style" panose="02050604050505020204" pitchFamily="18" charset="0"/>
              </a:rPr>
              <a:t>Two twisted strands called a </a:t>
            </a:r>
            <a:r>
              <a:rPr lang="en-US" altLang="en-US" sz="3100" b="1" dirty="0">
                <a:solidFill>
                  <a:srgbClr val="A50021"/>
                </a:solidFill>
                <a:latin typeface="Bookman Old Style" panose="02050604050505020204" pitchFamily="18" charset="0"/>
              </a:rPr>
              <a:t>double helix</a:t>
            </a:r>
          </a:p>
          <a:p>
            <a:pPr eaLnBrk="1" hangingPunct="1"/>
            <a:r>
              <a:rPr lang="en-US" altLang="en-US" sz="3100" b="1" dirty="0">
                <a:solidFill>
                  <a:srgbClr val="A50021"/>
                </a:solidFill>
                <a:latin typeface="Bookman Old Style" panose="02050604050505020204" pitchFamily="18" charset="0"/>
              </a:rPr>
              <a:t>Sides</a:t>
            </a:r>
            <a:r>
              <a:rPr lang="en-US" altLang="en-US" sz="3100" b="1" dirty="0">
                <a:latin typeface="Bookman Old Style" panose="02050604050505020204" pitchFamily="18" charset="0"/>
              </a:rPr>
              <a:t> made of a sugar </a:t>
            </a:r>
            <a:r>
              <a:rPr lang="en-US" altLang="en-US" sz="3100" b="1" dirty="0">
                <a:solidFill>
                  <a:srgbClr val="A50021"/>
                </a:solidFill>
                <a:latin typeface="Bookman Old Style" panose="02050604050505020204" pitchFamily="18" charset="0"/>
              </a:rPr>
              <a:t>Deoxyribose </a:t>
            </a:r>
            <a:r>
              <a:rPr lang="en-US" altLang="en-US" sz="3100" b="1" dirty="0">
                <a:latin typeface="Bookman Old Style" panose="02050604050505020204" pitchFamily="18" charset="0"/>
              </a:rPr>
              <a:t>bonded to</a:t>
            </a:r>
            <a:r>
              <a:rPr lang="en-US" altLang="en-US" sz="3100" b="1" dirty="0">
                <a:solidFill>
                  <a:srgbClr val="A50021"/>
                </a:solidFill>
                <a:latin typeface="Bookman Old Style" panose="02050604050505020204" pitchFamily="18" charset="0"/>
              </a:rPr>
              <a:t> phosphate</a:t>
            </a:r>
            <a:r>
              <a:rPr lang="en-US" altLang="en-US" sz="3100" b="1" dirty="0">
                <a:latin typeface="Bookman Old Style" panose="02050604050505020204" pitchFamily="18" charset="0"/>
              </a:rPr>
              <a:t> (PO</a:t>
            </a:r>
            <a:r>
              <a:rPr lang="en-US" altLang="en-US" sz="3100" b="1" baseline="-25000" dirty="0">
                <a:latin typeface="Bookman Old Style" panose="02050604050505020204" pitchFamily="18" charset="0"/>
              </a:rPr>
              <a:t>4</a:t>
            </a:r>
            <a:r>
              <a:rPr lang="en-US" altLang="en-US" sz="3100" b="1" dirty="0">
                <a:latin typeface="Bookman Old Style" panose="02050604050505020204" pitchFamily="18" charset="0"/>
              </a:rPr>
              <a:t>) groups</a:t>
            </a:r>
          </a:p>
          <a:p>
            <a:pPr eaLnBrk="1" hangingPunct="1"/>
            <a:r>
              <a:rPr lang="en-US" altLang="en-US" sz="3100" b="1" dirty="0">
                <a:solidFill>
                  <a:srgbClr val="A50021"/>
                </a:solidFill>
                <a:latin typeface="Bookman Old Style" panose="02050604050505020204" pitchFamily="18" charset="0"/>
              </a:rPr>
              <a:t>Center (or “steps”)</a:t>
            </a:r>
            <a:r>
              <a:rPr lang="en-US" altLang="en-US" sz="3100" b="1" dirty="0">
                <a:latin typeface="Bookman Old Style" panose="02050604050505020204" pitchFamily="18" charset="0"/>
              </a:rPr>
              <a:t> made of </a:t>
            </a:r>
            <a:r>
              <a:rPr lang="en-US" altLang="en-US" sz="3100" b="1" dirty="0">
                <a:solidFill>
                  <a:srgbClr val="A50021"/>
                </a:solidFill>
                <a:latin typeface="Bookman Old Style" panose="02050604050505020204" pitchFamily="18" charset="0"/>
              </a:rPr>
              <a:t>nitrogen bases</a:t>
            </a:r>
            <a:r>
              <a:rPr lang="en-US" altLang="en-US" sz="3100" b="1" dirty="0">
                <a:latin typeface="Bookman Old Style" panose="02050604050505020204" pitchFamily="18" charset="0"/>
              </a:rPr>
              <a:t> bonded together by </a:t>
            </a:r>
            <a:r>
              <a:rPr lang="en-US" altLang="en-US" sz="3100" b="1" dirty="0">
                <a:solidFill>
                  <a:srgbClr val="000066"/>
                </a:solidFill>
                <a:latin typeface="Bookman Old Style" panose="02050604050505020204" pitchFamily="18" charset="0"/>
              </a:rPr>
              <a:t>weak</a:t>
            </a:r>
            <a:r>
              <a:rPr lang="en-US" altLang="en-US" sz="3100" b="1" dirty="0">
                <a:solidFill>
                  <a:srgbClr val="A50021"/>
                </a:solidFill>
                <a:latin typeface="Bookman Old Style" panose="02050604050505020204" pitchFamily="18" charset="0"/>
              </a:rPr>
              <a:t> hydrogen bonds</a:t>
            </a:r>
          </a:p>
        </p:txBody>
      </p:sp>
      <p:pic>
        <p:nvPicPr>
          <p:cNvPr id="430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723900"/>
            <a:ext cx="3565138" cy="488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MARTInkShape-246">
            <a:extLst>
              <a:ext uri="{FF2B5EF4-FFF2-40B4-BE49-F238E27FC236}">
                <a16:creationId xmlns:a16="http://schemas.microsoft.com/office/drawing/2014/main" id="{644DA5A2-69F5-4C4E-9009-B658B66A9E5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024938" y="2857501"/>
            <a:ext cx="17462" cy="9525"/>
          </a:xfrm>
          <a:custGeom>
            <a:avLst/>
            <a:gdLst/>
            <a:ahLst/>
            <a:cxnLst/>
            <a:rect l="0" t="0" r="0" b="0"/>
            <a:pathLst>
              <a:path w="17860" h="8563">
                <a:moveTo>
                  <a:pt x="17859" y="8562"/>
                </a:moveTo>
                <a:lnTo>
                  <a:pt x="17859" y="8562"/>
                </a:lnTo>
                <a:lnTo>
                  <a:pt x="9297" y="8562"/>
                </a:lnTo>
                <a:lnTo>
                  <a:pt x="8939" y="0"/>
                </a:lnTo>
                <a:lnTo>
                  <a:pt x="0" y="856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02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9144000" cy="6858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5000" b="1" dirty="0"/>
              <a:t>Hydrogen Bonding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057400"/>
            <a:ext cx="9617242" cy="2514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b="1" dirty="0">
                <a:latin typeface="Times New Roman" charset="0"/>
              </a:rPr>
              <a:t>The twisted helix is very stable.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b="1" dirty="0">
                <a:latin typeface="Times New Roman" charset="0"/>
              </a:rPr>
              <a:t>But the </a:t>
            </a:r>
            <a:r>
              <a:rPr lang="en-US" sz="4000" b="1" u="sng" dirty="0">
                <a:latin typeface="Times New Roman" charset="0"/>
              </a:rPr>
              <a:t>hydrogen bonds</a:t>
            </a:r>
            <a:r>
              <a:rPr lang="en-US" sz="4000" b="1" dirty="0">
                <a:latin typeface="Times New Roman" charset="0"/>
              </a:rPr>
              <a:t> are </a:t>
            </a:r>
            <a:r>
              <a:rPr lang="en-US" sz="4000" b="1" u="sng" dirty="0">
                <a:latin typeface="Times New Roman" charset="0"/>
              </a:rPr>
              <a:t>weak</a:t>
            </a:r>
            <a:r>
              <a:rPr lang="en-US" sz="4000" b="1" dirty="0">
                <a:latin typeface="Times New Roman" charset="0"/>
              </a:rPr>
              <a:t> and the two strands can be pulled apart when the helix is untwisted by an enzyme.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6402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B4A7B19F-0A7E-412E-BC3B-BB8A443F3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09600"/>
            <a:ext cx="8001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4500" dirty="0"/>
              <a:t>Review </a:t>
            </a:r>
            <a:r>
              <a:rPr lang="en-US" altLang="en-US" sz="4500" dirty="0">
                <a:sym typeface="Wingdings" panose="05000000000000000000" pitchFamily="2" charset="2"/>
              </a:rPr>
              <a:t> </a:t>
            </a:r>
            <a:endParaRPr lang="en-US" altLang="en-US" sz="4500" dirty="0"/>
          </a:p>
        </p:txBody>
      </p:sp>
      <p:sp>
        <p:nvSpPr>
          <p:cNvPr id="2048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584277" y="1981200"/>
            <a:ext cx="9975377" cy="4495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000" dirty="0" smtClean="0"/>
              <a:t>Define monomer </a:t>
            </a:r>
            <a:r>
              <a:rPr lang="en-US" altLang="en-US" sz="3000" dirty="0" smtClean="0"/>
              <a:t>- </a:t>
            </a:r>
            <a:r>
              <a:rPr lang="en-US" altLang="en-US" sz="3000" dirty="0" smtClean="0">
                <a:solidFill>
                  <a:srgbClr val="FF0000"/>
                </a:solidFill>
              </a:rPr>
              <a:t>Building </a:t>
            </a:r>
            <a:r>
              <a:rPr lang="en-US" altLang="en-US" sz="3000" dirty="0">
                <a:solidFill>
                  <a:srgbClr val="FF0000"/>
                </a:solidFill>
              </a:rPr>
              <a:t>block (single unit)</a:t>
            </a:r>
          </a:p>
          <a:p>
            <a:pPr eaLnBrk="1" hangingPunct="1"/>
            <a:r>
              <a:rPr lang="en-US" altLang="en-US" sz="3000" dirty="0" smtClean="0"/>
              <a:t>Define </a:t>
            </a:r>
            <a:r>
              <a:rPr lang="en-US" altLang="en-US" sz="3000" dirty="0" smtClean="0"/>
              <a:t>polymer - </a:t>
            </a:r>
            <a:r>
              <a:rPr lang="en-US" altLang="en-US" sz="3000" dirty="0" smtClean="0">
                <a:solidFill>
                  <a:srgbClr val="FF0000"/>
                </a:solidFill>
              </a:rPr>
              <a:t>Chain </a:t>
            </a:r>
            <a:r>
              <a:rPr lang="en-US" altLang="en-US" sz="3000" dirty="0">
                <a:solidFill>
                  <a:srgbClr val="FF0000"/>
                </a:solidFill>
              </a:rPr>
              <a:t>of repeating units</a:t>
            </a:r>
          </a:p>
          <a:p>
            <a:pPr eaLnBrk="1" hangingPunct="1"/>
            <a:r>
              <a:rPr lang="en-US" altLang="en-US" sz="3000" dirty="0" smtClean="0"/>
              <a:t>What is the monomer of nucleic </a:t>
            </a:r>
            <a:r>
              <a:rPr lang="en-US" altLang="en-US" sz="3000" dirty="0" smtClean="0"/>
              <a:t>acids? - </a:t>
            </a:r>
            <a:r>
              <a:rPr lang="en-US" altLang="en-US" sz="3000" dirty="0" smtClean="0">
                <a:solidFill>
                  <a:srgbClr val="FF0000"/>
                </a:solidFill>
              </a:rPr>
              <a:t>Nucleotide </a:t>
            </a:r>
            <a:endParaRPr lang="en-US" altLang="en-US" sz="3000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3000" dirty="0" smtClean="0"/>
              <a:t>Who discovered the structure of DNA and what is it’s structure</a:t>
            </a:r>
            <a:r>
              <a:rPr lang="en-US" altLang="en-US" sz="3000" dirty="0" smtClean="0"/>
              <a:t>? - </a:t>
            </a:r>
            <a:r>
              <a:rPr lang="en-US" altLang="en-US" sz="3000" dirty="0" smtClean="0">
                <a:solidFill>
                  <a:srgbClr val="FF0000"/>
                </a:solidFill>
              </a:rPr>
              <a:t>“</a:t>
            </a:r>
            <a:r>
              <a:rPr lang="en-US" altLang="en-US" sz="3000" dirty="0">
                <a:solidFill>
                  <a:srgbClr val="FF0000"/>
                </a:solidFill>
              </a:rPr>
              <a:t>Watson &amp; Crick” – double helix</a:t>
            </a:r>
          </a:p>
          <a:p>
            <a:pPr eaLnBrk="1" hangingPunct="1"/>
            <a:endParaRPr lang="en-US" alt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259970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C757CF4-001F-4522-BD9B-96B7E9FFB8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381000"/>
            <a:ext cx="6477000" cy="1143000"/>
          </a:xfrm>
        </p:spPr>
        <p:txBody>
          <a:bodyPr vert="horz" lIns="90488" tIns="44450" rIns="90488" bIns="44450" rtlCol="0" anchor="t">
            <a:normAutofit fontScale="90000"/>
          </a:bodyPr>
          <a:lstStyle/>
          <a:p>
            <a:pPr>
              <a:defRPr/>
            </a:pPr>
            <a:r>
              <a:rPr lang="en-US" sz="4800" dirty="0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DNA Double Helix</a:t>
            </a:r>
            <a:endParaRPr lang="en-US" sz="4800" dirty="0"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0488" tIns="44450" rIns="90488" bIns="44450" rtlCol="0" anchor="t"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mtClean="0"/>
              <a:t> </a:t>
            </a:r>
          </a:p>
        </p:txBody>
      </p:sp>
      <p:grpSp>
        <p:nvGrpSpPr>
          <p:cNvPr id="45060" name="Group 4"/>
          <p:cNvGrpSpPr>
            <a:grpSpLocks/>
          </p:cNvGrpSpPr>
          <p:nvPr/>
        </p:nvGrpSpPr>
        <p:grpSpPr bwMode="auto">
          <a:xfrm>
            <a:off x="3105150" y="1752600"/>
            <a:ext cx="2801938" cy="4764088"/>
            <a:chOff x="996" y="1104"/>
            <a:chExt cx="1765" cy="3001"/>
          </a:xfrm>
        </p:grpSpPr>
        <p:sp>
          <p:nvSpPr>
            <p:cNvPr id="45080" name="Freeform 5"/>
            <p:cNvSpPr>
              <a:spLocks/>
            </p:cNvSpPr>
            <p:nvPr/>
          </p:nvSpPr>
          <p:spPr bwMode="auto">
            <a:xfrm>
              <a:off x="996" y="1104"/>
              <a:ext cx="1669" cy="2905"/>
            </a:xfrm>
            <a:custGeom>
              <a:avLst/>
              <a:gdLst>
                <a:gd name="T0" fmla="*/ 1404 w 1669"/>
                <a:gd name="T1" fmla="*/ 0 h 2905"/>
                <a:gd name="T2" fmla="*/ 1200 w 1669"/>
                <a:gd name="T3" fmla="*/ 36 h 2905"/>
                <a:gd name="T4" fmla="*/ 984 w 1669"/>
                <a:gd name="T5" fmla="*/ 48 h 2905"/>
                <a:gd name="T6" fmla="*/ 780 w 1669"/>
                <a:gd name="T7" fmla="*/ 72 h 2905"/>
                <a:gd name="T8" fmla="*/ 528 w 1669"/>
                <a:gd name="T9" fmla="*/ 132 h 2905"/>
                <a:gd name="T10" fmla="*/ 288 w 1669"/>
                <a:gd name="T11" fmla="*/ 204 h 2905"/>
                <a:gd name="T12" fmla="*/ 72 w 1669"/>
                <a:gd name="T13" fmla="*/ 372 h 2905"/>
                <a:gd name="T14" fmla="*/ 0 w 1669"/>
                <a:gd name="T15" fmla="*/ 576 h 2905"/>
                <a:gd name="T16" fmla="*/ 72 w 1669"/>
                <a:gd name="T17" fmla="*/ 768 h 2905"/>
                <a:gd name="T18" fmla="*/ 336 w 1669"/>
                <a:gd name="T19" fmla="*/ 864 h 2905"/>
                <a:gd name="T20" fmla="*/ 696 w 1669"/>
                <a:gd name="T21" fmla="*/ 924 h 2905"/>
                <a:gd name="T22" fmla="*/ 1128 w 1669"/>
                <a:gd name="T23" fmla="*/ 984 h 2905"/>
                <a:gd name="T24" fmla="*/ 1488 w 1669"/>
                <a:gd name="T25" fmla="*/ 1020 h 2905"/>
                <a:gd name="T26" fmla="*/ 1620 w 1669"/>
                <a:gd name="T27" fmla="*/ 900 h 2905"/>
                <a:gd name="T28" fmla="*/ 1548 w 1669"/>
                <a:gd name="T29" fmla="*/ 732 h 2905"/>
                <a:gd name="T30" fmla="*/ 1356 w 1669"/>
                <a:gd name="T31" fmla="*/ 684 h 2905"/>
                <a:gd name="T32" fmla="*/ 1152 w 1669"/>
                <a:gd name="T33" fmla="*/ 684 h 2905"/>
                <a:gd name="T34" fmla="*/ 936 w 1669"/>
                <a:gd name="T35" fmla="*/ 720 h 2905"/>
                <a:gd name="T36" fmla="*/ 744 w 1669"/>
                <a:gd name="T37" fmla="*/ 744 h 2905"/>
                <a:gd name="T38" fmla="*/ 564 w 1669"/>
                <a:gd name="T39" fmla="*/ 792 h 2905"/>
                <a:gd name="T40" fmla="*/ 384 w 1669"/>
                <a:gd name="T41" fmla="*/ 876 h 2905"/>
                <a:gd name="T42" fmla="*/ 180 w 1669"/>
                <a:gd name="T43" fmla="*/ 1020 h 2905"/>
                <a:gd name="T44" fmla="*/ 48 w 1669"/>
                <a:gd name="T45" fmla="*/ 1212 h 2905"/>
                <a:gd name="T46" fmla="*/ 12 w 1669"/>
                <a:gd name="T47" fmla="*/ 1416 h 2905"/>
                <a:gd name="T48" fmla="*/ 48 w 1669"/>
                <a:gd name="T49" fmla="*/ 1596 h 2905"/>
                <a:gd name="T50" fmla="*/ 276 w 1669"/>
                <a:gd name="T51" fmla="*/ 1740 h 2905"/>
                <a:gd name="T52" fmla="*/ 684 w 1669"/>
                <a:gd name="T53" fmla="*/ 1812 h 2905"/>
                <a:gd name="T54" fmla="*/ 1092 w 1669"/>
                <a:gd name="T55" fmla="*/ 1860 h 2905"/>
                <a:gd name="T56" fmla="*/ 1416 w 1669"/>
                <a:gd name="T57" fmla="*/ 1884 h 2905"/>
                <a:gd name="T58" fmla="*/ 1596 w 1669"/>
                <a:gd name="T59" fmla="*/ 1836 h 2905"/>
                <a:gd name="T60" fmla="*/ 1644 w 1669"/>
                <a:gd name="T61" fmla="*/ 1656 h 2905"/>
                <a:gd name="T62" fmla="*/ 1488 w 1669"/>
                <a:gd name="T63" fmla="*/ 1560 h 2905"/>
                <a:gd name="T64" fmla="*/ 1164 w 1669"/>
                <a:gd name="T65" fmla="*/ 1572 h 2905"/>
                <a:gd name="T66" fmla="*/ 804 w 1669"/>
                <a:gd name="T67" fmla="*/ 1596 h 2905"/>
                <a:gd name="T68" fmla="*/ 612 w 1669"/>
                <a:gd name="T69" fmla="*/ 1632 h 2905"/>
                <a:gd name="T70" fmla="*/ 420 w 1669"/>
                <a:gd name="T71" fmla="*/ 1680 h 2905"/>
                <a:gd name="T72" fmla="*/ 240 w 1669"/>
                <a:gd name="T73" fmla="*/ 1752 h 2905"/>
                <a:gd name="T74" fmla="*/ 84 w 1669"/>
                <a:gd name="T75" fmla="*/ 1896 h 2905"/>
                <a:gd name="T76" fmla="*/ 12 w 1669"/>
                <a:gd name="T77" fmla="*/ 2076 h 2905"/>
                <a:gd name="T78" fmla="*/ 12 w 1669"/>
                <a:gd name="T79" fmla="*/ 2256 h 2905"/>
                <a:gd name="T80" fmla="*/ 132 w 1669"/>
                <a:gd name="T81" fmla="*/ 2412 h 2905"/>
                <a:gd name="T82" fmla="*/ 372 w 1669"/>
                <a:gd name="T83" fmla="*/ 2508 h 2905"/>
                <a:gd name="T84" fmla="*/ 588 w 1669"/>
                <a:gd name="T85" fmla="*/ 2556 h 2905"/>
                <a:gd name="T86" fmla="*/ 936 w 1669"/>
                <a:gd name="T87" fmla="*/ 2592 h 2905"/>
                <a:gd name="T88" fmla="*/ 1152 w 1669"/>
                <a:gd name="T89" fmla="*/ 2616 h 2905"/>
                <a:gd name="T90" fmla="*/ 1380 w 1669"/>
                <a:gd name="T91" fmla="*/ 2640 h 2905"/>
                <a:gd name="T92" fmla="*/ 1560 w 1669"/>
                <a:gd name="T93" fmla="*/ 2628 h 2905"/>
                <a:gd name="T94" fmla="*/ 1668 w 1669"/>
                <a:gd name="T95" fmla="*/ 2508 h 2905"/>
                <a:gd name="T96" fmla="*/ 1536 w 1669"/>
                <a:gd name="T97" fmla="*/ 2376 h 2905"/>
                <a:gd name="T98" fmla="*/ 1248 w 1669"/>
                <a:gd name="T99" fmla="*/ 2352 h 2905"/>
                <a:gd name="T100" fmla="*/ 948 w 1669"/>
                <a:gd name="T101" fmla="*/ 2364 h 2905"/>
                <a:gd name="T102" fmla="*/ 744 w 1669"/>
                <a:gd name="T103" fmla="*/ 2388 h 2905"/>
                <a:gd name="T104" fmla="*/ 540 w 1669"/>
                <a:gd name="T105" fmla="*/ 2400 h 2905"/>
                <a:gd name="T106" fmla="*/ 336 w 1669"/>
                <a:gd name="T107" fmla="*/ 2424 h 2905"/>
                <a:gd name="T108" fmla="*/ 144 w 1669"/>
                <a:gd name="T109" fmla="*/ 2508 h 2905"/>
                <a:gd name="T110" fmla="*/ 48 w 1669"/>
                <a:gd name="T111" fmla="*/ 2688 h 2905"/>
                <a:gd name="T112" fmla="*/ 48 w 1669"/>
                <a:gd name="T113" fmla="*/ 2868 h 290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69"/>
                <a:gd name="T172" fmla="*/ 0 h 2905"/>
                <a:gd name="T173" fmla="*/ 1669 w 1669"/>
                <a:gd name="T174" fmla="*/ 2905 h 290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69" h="2905">
                  <a:moveTo>
                    <a:pt x="1548" y="0"/>
                  </a:moveTo>
                  <a:lnTo>
                    <a:pt x="1512" y="0"/>
                  </a:lnTo>
                  <a:lnTo>
                    <a:pt x="1476" y="0"/>
                  </a:lnTo>
                  <a:lnTo>
                    <a:pt x="1440" y="0"/>
                  </a:lnTo>
                  <a:lnTo>
                    <a:pt x="1404" y="0"/>
                  </a:lnTo>
                  <a:lnTo>
                    <a:pt x="1368" y="0"/>
                  </a:lnTo>
                  <a:lnTo>
                    <a:pt x="1332" y="12"/>
                  </a:lnTo>
                  <a:lnTo>
                    <a:pt x="1296" y="24"/>
                  </a:lnTo>
                  <a:lnTo>
                    <a:pt x="1248" y="24"/>
                  </a:lnTo>
                  <a:lnTo>
                    <a:pt x="1200" y="36"/>
                  </a:lnTo>
                  <a:lnTo>
                    <a:pt x="1164" y="36"/>
                  </a:lnTo>
                  <a:lnTo>
                    <a:pt x="1116" y="36"/>
                  </a:lnTo>
                  <a:lnTo>
                    <a:pt x="1080" y="36"/>
                  </a:lnTo>
                  <a:lnTo>
                    <a:pt x="1032" y="36"/>
                  </a:lnTo>
                  <a:lnTo>
                    <a:pt x="984" y="48"/>
                  </a:lnTo>
                  <a:lnTo>
                    <a:pt x="948" y="48"/>
                  </a:lnTo>
                  <a:lnTo>
                    <a:pt x="900" y="60"/>
                  </a:lnTo>
                  <a:lnTo>
                    <a:pt x="864" y="60"/>
                  </a:lnTo>
                  <a:lnTo>
                    <a:pt x="828" y="72"/>
                  </a:lnTo>
                  <a:lnTo>
                    <a:pt x="780" y="72"/>
                  </a:lnTo>
                  <a:lnTo>
                    <a:pt x="744" y="84"/>
                  </a:lnTo>
                  <a:lnTo>
                    <a:pt x="696" y="96"/>
                  </a:lnTo>
                  <a:lnTo>
                    <a:pt x="648" y="108"/>
                  </a:lnTo>
                  <a:lnTo>
                    <a:pt x="576" y="120"/>
                  </a:lnTo>
                  <a:lnTo>
                    <a:pt x="528" y="132"/>
                  </a:lnTo>
                  <a:lnTo>
                    <a:pt x="492" y="144"/>
                  </a:lnTo>
                  <a:lnTo>
                    <a:pt x="444" y="156"/>
                  </a:lnTo>
                  <a:lnTo>
                    <a:pt x="408" y="180"/>
                  </a:lnTo>
                  <a:lnTo>
                    <a:pt x="360" y="192"/>
                  </a:lnTo>
                  <a:lnTo>
                    <a:pt x="288" y="204"/>
                  </a:lnTo>
                  <a:lnTo>
                    <a:pt x="216" y="228"/>
                  </a:lnTo>
                  <a:lnTo>
                    <a:pt x="168" y="252"/>
                  </a:lnTo>
                  <a:lnTo>
                    <a:pt x="132" y="264"/>
                  </a:lnTo>
                  <a:lnTo>
                    <a:pt x="96" y="300"/>
                  </a:lnTo>
                  <a:lnTo>
                    <a:pt x="72" y="372"/>
                  </a:lnTo>
                  <a:lnTo>
                    <a:pt x="36" y="420"/>
                  </a:lnTo>
                  <a:lnTo>
                    <a:pt x="24" y="456"/>
                  </a:lnTo>
                  <a:lnTo>
                    <a:pt x="12" y="492"/>
                  </a:lnTo>
                  <a:lnTo>
                    <a:pt x="0" y="540"/>
                  </a:lnTo>
                  <a:lnTo>
                    <a:pt x="0" y="576"/>
                  </a:lnTo>
                  <a:lnTo>
                    <a:pt x="0" y="624"/>
                  </a:lnTo>
                  <a:lnTo>
                    <a:pt x="0" y="660"/>
                  </a:lnTo>
                  <a:lnTo>
                    <a:pt x="24" y="696"/>
                  </a:lnTo>
                  <a:lnTo>
                    <a:pt x="36" y="732"/>
                  </a:lnTo>
                  <a:lnTo>
                    <a:pt x="72" y="768"/>
                  </a:lnTo>
                  <a:lnTo>
                    <a:pt x="120" y="792"/>
                  </a:lnTo>
                  <a:lnTo>
                    <a:pt x="156" y="816"/>
                  </a:lnTo>
                  <a:lnTo>
                    <a:pt x="192" y="828"/>
                  </a:lnTo>
                  <a:lnTo>
                    <a:pt x="240" y="852"/>
                  </a:lnTo>
                  <a:lnTo>
                    <a:pt x="336" y="864"/>
                  </a:lnTo>
                  <a:lnTo>
                    <a:pt x="384" y="888"/>
                  </a:lnTo>
                  <a:lnTo>
                    <a:pt x="456" y="900"/>
                  </a:lnTo>
                  <a:lnTo>
                    <a:pt x="528" y="912"/>
                  </a:lnTo>
                  <a:lnTo>
                    <a:pt x="600" y="912"/>
                  </a:lnTo>
                  <a:lnTo>
                    <a:pt x="696" y="924"/>
                  </a:lnTo>
                  <a:lnTo>
                    <a:pt x="768" y="936"/>
                  </a:lnTo>
                  <a:lnTo>
                    <a:pt x="864" y="948"/>
                  </a:lnTo>
                  <a:lnTo>
                    <a:pt x="960" y="960"/>
                  </a:lnTo>
                  <a:lnTo>
                    <a:pt x="1032" y="972"/>
                  </a:lnTo>
                  <a:lnTo>
                    <a:pt x="1128" y="984"/>
                  </a:lnTo>
                  <a:lnTo>
                    <a:pt x="1224" y="996"/>
                  </a:lnTo>
                  <a:lnTo>
                    <a:pt x="1320" y="996"/>
                  </a:lnTo>
                  <a:lnTo>
                    <a:pt x="1392" y="1008"/>
                  </a:lnTo>
                  <a:lnTo>
                    <a:pt x="1440" y="1020"/>
                  </a:lnTo>
                  <a:lnTo>
                    <a:pt x="1488" y="1020"/>
                  </a:lnTo>
                  <a:lnTo>
                    <a:pt x="1536" y="1020"/>
                  </a:lnTo>
                  <a:lnTo>
                    <a:pt x="1572" y="1008"/>
                  </a:lnTo>
                  <a:lnTo>
                    <a:pt x="1596" y="972"/>
                  </a:lnTo>
                  <a:lnTo>
                    <a:pt x="1620" y="936"/>
                  </a:lnTo>
                  <a:lnTo>
                    <a:pt x="1620" y="900"/>
                  </a:lnTo>
                  <a:lnTo>
                    <a:pt x="1620" y="864"/>
                  </a:lnTo>
                  <a:lnTo>
                    <a:pt x="1620" y="828"/>
                  </a:lnTo>
                  <a:lnTo>
                    <a:pt x="1608" y="792"/>
                  </a:lnTo>
                  <a:lnTo>
                    <a:pt x="1584" y="756"/>
                  </a:lnTo>
                  <a:lnTo>
                    <a:pt x="1548" y="732"/>
                  </a:lnTo>
                  <a:lnTo>
                    <a:pt x="1512" y="708"/>
                  </a:lnTo>
                  <a:lnTo>
                    <a:pt x="1476" y="696"/>
                  </a:lnTo>
                  <a:lnTo>
                    <a:pt x="1440" y="696"/>
                  </a:lnTo>
                  <a:lnTo>
                    <a:pt x="1392" y="696"/>
                  </a:lnTo>
                  <a:lnTo>
                    <a:pt x="1356" y="684"/>
                  </a:lnTo>
                  <a:lnTo>
                    <a:pt x="1320" y="684"/>
                  </a:lnTo>
                  <a:lnTo>
                    <a:pt x="1284" y="684"/>
                  </a:lnTo>
                  <a:lnTo>
                    <a:pt x="1236" y="684"/>
                  </a:lnTo>
                  <a:lnTo>
                    <a:pt x="1200" y="684"/>
                  </a:lnTo>
                  <a:lnTo>
                    <a:pt x="1152" y="684"/>
                  </a:lnTo>
                  <a:lnTo>
                    <a:pt x="1116" y="684"/>
                  </a:lnTo>
                  <a:lnTo>
                    <a:pt x="1068" y="696"/>
                  </a:lnTo>
                  <a:lnTo>
                    <a:pt x="1032" y="696"/>
                  </a:lnTo>
                  <a:lnTo>
                    <a:pt x="984" y="708"/>
                  </a:lnTo>
                  <a:lnTo>
                    <a:pt x="936" y="720"/>
                  </a:lnTo>
                  <a:lnTo>
                    <a:pt x="888" y="720"/>
                  </a:lnTo>
                  <a:lnTo>
                    <a:pt x="852" y="732"/>
                  </a:lnTo>
                  <a:lnTo>
                    <a:pt x="816" y="732"/>
                  </a:lnTo>
                  <a:lnTo>
                    <a:pt x="780" y="744"/>
                  </a:lnTo>
                  <a:lnTo>
                    <a:pt x="744" y="744"/>
                  </a:lnTo>
                  <a:lnTo>
                    <a:pt x="708" y="756"/>
                  </a:lnTo>
                  <a:lnTo>
                    <a:pt x="672" y="768"/>
                  </a:lnTo>
                  <a:lnTo>
                    <a:pt x="636" y="780"/>
                  </a:lnTo>
                  <a:lnTo>
                    <a:pt x="600" y="792"/>
                  </a:lnTo>
                  <a:lnTo>
                    <a:pt x="564" y="792"/>
                  </a:lnTo>
                  <a:lnTo>
                    <a:pt x="528" y="816"/>
                  </a:lnTo>
                  <a:lnTo>
                    <a:pt x="492" y="828"/>
                  </a:lnTo>
                  <a:lnTo>
                    <a:pt x="456" y="840"/>
                  </a:lnTo>
                  <a:lnTo>
                    <a:pt x="420" y="864"/>
                  </a:lnTo>
                  <a:lnTo>
                    <a:pt x="384" y="876"/>
                  </a:lnTo>
                  <a:lnTo>
                    <a:pt x="348" y="888"/>
                  </a:lnTo>
                  <a:lnTo>
                    <a:pt x="300" y="912"/>
                  </a:lnTo>
                  <a:lnTo>
                    <a:pt x="252" y="948"/>
                  </a:lnTo>
                  <a:lnTo>
                    <a:pt x="216" y="984"/>
                  </a:lnTo>
                  <a:lnTo>
                    <a:pt x="180" y="1020"/>
                  </a:lnTo>
                  <a:lnTo>
                    <a:pt x="144" y="1056"/>
                  </a:lnTo>
                  <a:lnTo>
                    <a:pt x="108" y="1104"/>
                  </a:lnTo>
                  <a:lnTo>
                    <a:pt x="84" y="1140"/>
                  </a:lnTo>
                  <a:lnTo>
                    <a:pt x="72" y="1176"/>
                  </a:lnTo>
                  <a:lnTo>
                    <a:pt x="48" y="1212"/>
                  </a:lnTo>
                  <a:lnTo>
                    <a:pt x="48" y="1248"/>
                  </a:lnTo>
                  <a:lnTo>
                    <a:pt x="24" y="1284"/>
                  </a:lnTo>
                  <a:lnTo>
                    <a:pt x="24" y="1332"/>
                  </a:lnTo>
                  <a:lnTo>
                    <a:pt x="12" y="1368"/>
                  </a:lnTo>
                  <a:lnTo>
                    <a:pt x="12" y="1416"/>
                  </a:lnTo>
                  <a:lnTo>
                    <a:pt x="12" y="1452"/>
                  </a:lnTo>
                  <a:lnTo>
                    <a:pt x="12" y="1488"/>
                  </a:lnTo>
                  <a:lnTo>
                    <a:pt x="12" y="1524"/>
                  </a:lnTo>
                  <a:lnTo>
                    <a:pt x="24" y="1560"/>
                  </a:lnTo>
                  <a:lnTo>
                    <a:pt x="48" y="1596"/>
                  </a:lnTo>
                  <a:lnTo>
                    <a:pt x="60" y="1632"/>
                  </a:lnTo>
                  <a:lnTo>
                    <a:pt x="96" y="1668"/>
                  </a:lnTo>
                  <a:lnTo>
                    <a:pt x="132" y="1692"/>
                  </a:lnTo>
                  <a:lnTo>
                    <a:pt x="228" y="1716"/>
                  </a:lnTo>
                  <a:lnTo>
                    <a:pt x="276" y="1740"/>
                  </a:lnTo>
                  <a:lnTo>
                    <a:pt x="348" y="1752"/>
                  </a:lnTo>
                  <a:lnTo>
                    <a:pt x="420" y="1764"/>
                  </a:lnTo>
                  <a:lnTo>
                    <a:pt x="516" y="1788"/>
                  </a:lnTo>
                  <a:lnTo>
                    <a:pt x="588" y="1800"/>
                  </a:lnTo>
                  <a:lnTo>
                    <a:pt x="684" y="1812"/>
                  </a:lnTo>
                  <a:lnTo>
                    <a:pt x="804" y="1824"/>
                  </a:lnTo>
                  <a:lnTo>
                    <a:pt x="876" y="1836"/>
                  </a:lnTo>
                  <a:lnTo>
                    <a:pt x="948" y="1848"/>
                  </a:lnTo>
                  <a:lnTo>
                    <a:pt x="1020" y="1848"/>
                  </a:lnTo>
                  <a:lnTo>
                    <a:pt x="1092" y="1860"/>
                  </a:lnTo>
                  <a:lnTo>
                    <a:pt x="1164" y="1872"/>
                  </a:lnTo>
                  <a:lnTo>
                    <a:pt x="1236" y="1872"/>
                  </a:lnTo>
                  <a:lnTo>
                    <a:pt x="1284" y="1872"/>
                  </a:lnTo>
                  <a:lnTo>
                    <a:pt x="1380" y="1884"/>
                  </a:lnTo>
                  <a:lnTo>
                    <a:pt x="1416" y="1884"/>
                  </a:lnTo>
                  <a:lnTo>
                    <a:pt x="1452" y="1884"/>
                  </a:lnTo>
                  <a:lnTo>
                    <a:pt x="1488" y="1884"/>
                  </a:lnTo>
                  <a:lnTo>
                    <a:pt x="1524" y="1872"/>
                  </a:lnTo>
                  <a:lnTo>
                    <a:pt x="1560" y="1860"/>
                  </a:lnTo>
                  <a:lnTo>
                    <a:pt x="1596" y="1836"/>
                  </a:lnTo>
                  <a:lnTo>
                    <a:pt x="1632" y="1800"/>
                  </a:lnTo>
                  <a:lnTo>
                    <a:pt x="1644" y="1764"/>
                  </a:lnTo>
                  <a:lnTo>
                    <a:pt x="1644" y="1728"/>
                  </a:lnTo>
                  <a:lnTo>
                    <a:pt x="1644" y="1692"/>
                  </a:lnTo>
                  <a:lnTo>
                    <a:pt x="1644" y="1656"/>
                  </a:lnTo>
                  <a:lnTo>
                    <a:pt x="1632" y="1620"/>
                  </a:lnTo>
                  <a:lnTo>
                    <a:pt x="1596" y="1584"/>
                  </a:lnTo>
                  <a:lnTo>
                    <a:pt x="1560" y="1572"/>
                  </a:lnTo>
                  <a:lnTo>
                    <a:pt x="1524" y="1560"/>
                  </a:lnTo>
                  <a:lnTo>
                    <a:pt x="1488" y="1560"/>
                  </a:lnTo>
                  <a:lnTo>
                    <a:pt x="1452" y="1560"/>
                  </a:lnTo>
                  <a:lnTo>
                    <a:pt x="1416" y="1560"/>
                  </a:lnTo>
                  <a:lnTo>
                    <a:pt x="1380" y="1560"/>
                  </a:lnTo>
                  <a:lnTo>
                    <a:pt x="1284" y="1560"/>
                  </a:lnTo>
                  <a:lnTo>
                    <a:pt x="1164" y="1572"/>
                  </a:lnTo>
                  <a:lnTo>
                    <a:pt x="1068" y="1584"/>
                  </a:lnTo>
                  <a:lnTo>
                    <a:pt x="996" y="1584"/>
                  </a:lnTo>
                  <a:lnTo>
                    <a:pt x="924" y="1584"/>
                  </a:lnTo>
                  <a:lnTo>
                    <a:pt x="852" y="1596"/>
                  </a:lnTo>
                  <a:lnTo>
                    <a:pt x="804" y="1596"/>
                  </a:lnTo>
                  <a:lnTo>
                    <a:pt x="768" y="1608"/>
                  </a:lnTo>
                  <a:lnTo>
                    <a:pt x="732" y="1608"/>
                  </a:lnTo>
                  <a:lnTo>
                    <a:pt x="696" y="1608"/>
                  </a:lnTo>
                  <a:lnTo>
                    <a:pt x="660" y="1620"/>
                  </a:lnTo>
                  <a:lnTo>
                    <a:pt x="612" y="1632"/>
                  </a:lnTo>
                  <a:lnTo>
                    <a:pt x="564" y="1644"/>
                  </a:lnTo>
                  <a:lnTo>
                    <a:pt x="528" y="1656"/>
                  </a:lnTo>
                  <a:lnTo>
                    <a:pt x="492" y="1656"/>
                  </a:lnTo>
                  <a:lnTo>
                    <a:pt x="456" y="1668"/>
                  </a:lnTo>
                  <a:lnTo>
                    <a:pt x="420" y="1680"/>
                  </a:lnTo>
                  <a:lnTo>
                    <a:pt x="384" y="1692"/>
                  </a:lnTo>
                  <a:lnTo>
                    <a:pt x="348" y="1704"/>
                  </a:lnTo>
                  <a:lnTo>
                    <a:pt x="312" y="1716"/>
                  </a:lnTo>
                  <a:lnTo>
                    <a:pt x="276" y="1728"/>
                  </a:lnTo>
                  <a:lnTo>
                    <a:pt x="240" y="1752"/>
                  </a:lnTo>
                  <a:lnTo>
                    <a:pt x="204" y="1764"/>
                  </a:lnTo>
                  <a:lnTo>
                    <a:pt x="168" y="1788"/>
                  </a:lnTo>
                  <a:lnTo>
                    <a:pt x="132" y="1824"/>
                  </a:lnTo>
                  <a:lnTo>
                    <a:pt x="108" y="1860"/>
                  </a:lnTo>
                  <a:lnTo>
                    <a:pt x="84" y="1896"/>
                  </a:lnTo>
                  <a:lnTo>
                    <a:pt x="60" y="1932"/>
                  </a:lnTo>
                  <a:lnTo>
                    <a:pt x="48" y="1968"/>
                  </a:lnTo>
                  <a:lnTo>
                    <a:pt x="24" y="2004"/>
                  </a:lnTo>
                  <a:lnTo>
                    <a:pt x="12" y="2040"/>
                  </a:lnTo>
                  <a:lnTo>
                    <a:pt x="12" y="2076"/>
                  </a:lnTo>
                  <a:lnTo>
                    <a:pt x="12" y="2112"/>
                  </a:lnTo>
                  <a:lnTo>
                    <a:pt x="12" y="2148"/>
                  </a:lnTo>
                  <a:lnTo>
                    <a:pt x="12" y="2184"/>
                  </a:lnTo>
                  <a:lnTo>
                    <a:pt x="12" y="2220"/>
                  </a:lnTo>
                  <a:lnTo>
                    <a:pt x="12" y="2256"/>
                  </a:lnTo>
                  <a:lnTo>
                    <a:pt x="12" y="2292"/>
                  </a:lnTo>
                  <a:lnTo>
                    <a:pt x="24" y="2328"/>
                  </a:lnTo>
                  <a:lnTo>
                    <a:pt x="60" y="2352"/>
                  </a:lnTo>
                  <a:lnTo>
                    <a:pt x="96" y="2388"/>
                  </a:lnTo>
                  <a:lnTo>
                    <a:pt x="132" y="2412"/>
                  </a:lnTo>
                  <a:lnTo>
                    <a:pt x="168" y="2436"/>
                  </a:lnTo>
                  <a:lnTo>
                    <a:pt x="204" y="2448"/>
                  </a:lnTo>
                  <a:lnTo>
                    <a:pt x="240" y="2472"/>
                  </a:lnTo>
                  <a:lnTo>
                    <a:pt x="288" y="2484"/>
                  </a:lnTo>
                  <a:lnTo>
                    <a:pt x="372" y="2508"/>
                  </a:lnTo>
                  <a:lnTo>
                    <a:pt x="420" y="2520"/>
                  </a:lnTo>
                  <a:lnTo>
                    <a:pt x="468" y="2532"/>
                  </a:lnTo>
                  <a:lnTo>
                    <a:pt x="504" y="2544"/>
                  </a:lnTo>
                  <a:lnTo>
                    <a:pt x="540" y="2544"/>
                  </a:lnTo>
                  <a:lnTo>
                    <a:pt x="588" y="2556"/>
                  </a:lnTo>
                  <a:lnTo>
                    <a:pt x="636" y="2568"/>
                  </a:lnTo>
                  <a:lnTo>
                    <a:pt x="672" y="2568"/>
                  </a:lnTo>
                  <a:lnTo>
                    <a:pt x="744" y="2580"/>
                  </a:lnTo>
                  <a:lnTo>
                    <a:pt x="840" y="2580"/>
                  </a:lnTo>
                  <a:lnTo>
                    <a:pt x="936" y="2592"/>
                  </a:lnTo>
                  <a:lnTo>
                    <a:pt x="984" y="2604"/>
                  </a:lnTo>
                  <a:lnTo>
                    <a:pt x="1032" y="2616"/>
                  </a:lnTo>
                  <a:lnTo>
                    <a:pt x="1068" y="2616"/>
                  </a:lnTo>
                  <a:lnTo>
                    <a:pt x="1116" y="2616"/>
                  </a:lnTo>
                  <a:lnTo>
                    <a:pt x="1152" y="2616"/>
                  </a:lnTo>
                  <a:lnTo>
                    <a:pt x="1188" y="2628"/>
                  </a:lnTo>
                  <a:lnTo>
                    <a:pt x="1224" y="2628"/>
                  </a:lnTo>
                  <a:lnTo>
                    <a:pt x="1296" y="2628"/>
                  </a:lnTo>
                  <a:lnTo>
                    <a:pt x="1344" y="2640"/>
                  </a:lnTo>
                  <a:lnTo>
                    <a:pt x="1380" y="2640"/>
                  </a:lnTo>
                  <a:lnTo>
                    <a:pt x="1416" y="2640"/>
                  </a:lnTo>
                  <a:lnTo>
                    <a:pt x="1452" y="2640"/>
                  </a:lnTo>
                  <a:lnTo>
                    <a:pt x="1488" y="2640"/>
                  </a:lnTo>
                  <a:lnTo>
                    <a:pt x="1524" y="2640"/>
                  </a:lnTo>
                  <a:lnTo>
                    <a:pt x="1560" y="2628"/>
                  </a:lnTo>
                  <a:lnTo>
                    <a:pt x="1596" y="2616"/>
                  </a:lnTo>
                  <a:lnTo>
                    <a:pt x="1632" y="2616"/>
                  </a:lnTo>
                  <a:lnTo>
                    <a:pt x="1656" y="2580"/>
                  </a:lnTo>
                  <a:lnTo>
                    <a:pt x="1668" y="2544"/>
                  </a:lnTo>
                  <a:lnTo>
                    <a:pt x="1668" y="2508"/>
                  </a:lnTo>
                  <a:lnTo>
                    <a:pt x="1668" y="2472"/>
                  </a:lnTo>
                  <a:lnTo>
                    <a:pt x="1644" y="2436"/>
                  </a:lnTo>
                  <a:lnTo>
                    <a:pt x="1608" y="2412"/>
                  </a:lnTo>
                  <a:lnTo>
                    <a:pt x="1572" y="2388"/>
                  </a:lnTo>
                  <a:lnTo>
                    <a:pt x="1536" y="2376"/>
                  </a:lnTo>
                  <a:lnTo>
                    <a:pt x="1500" y="2364"/>
                  </a:lnTo>
                  <a:lnTo>
                    <a:pt x="1452" y="2364"/>
                  </a:lnTo>
                  <a:lnTo>
                    <a:pt x="1416" y="2352"/>
                  </a:lnTo>
                  <a:lnTo>
                    <a:pt x="1320" y="2352"/>
                  </a:lnTo>
                  <a:lnTo>
                    <a:pt x="1248" y="2352"/>
                  </a:lnTo>
                  <a:lnTo>
                    <a:pt x="1176" y="2352"/>
                  </a:lnTo>
                  <a:lnTo>
                    <a:pt x="1080" y="2352"/>
                  </a:lnTo>
                  <a:lnTo>
                    <a:pt x="1032" y="2352"/>
                  </a:lnTo>
                  <a:lnTo>
                    <a:pt x="984" y="2352"/>
                  </a:lnTo>
                  <a:lnTo>
                    <a:pt x="948" y="2364"/>
                  </a:lnTo>
                  <a:lnTo>
                    <a:pt x="912" y="2364"/>
                  </a:lnTo>
                  <a:lnTo>
                    <a:pt x="864" y="2376"/>
                  </a:lnTo>
                  <a:lnTo>
                    <a:pt x="828" y="2376"/>
                  </a:lnTo>
                  <a:lnTo>
                    <a:pt x="792" y="2376"/>
                  </a:lnTo>
                  <a:lnTo>
                    <a:pt x="744" y="2388"/>
                  </a:lnTo>
                  <a:lnTo>
                    <a:pt x="708" y="2388"/>
                  </a:lnTo>
                  <a:lnTo>
                    <a:pt x="660" y="2388"/>
                  </a:lnTo>
                  <a:lnTo>
                    <a:pt x="624" y="2388"/>
                  </a:lnTo>
                  <a:lnTo>
                    <a:pt x="576" y="2400"/>
                  </a:lnTo>
                  <a:lnTo>
                    <a:pt x="540" y="2400"/>
                  </a:lnTo>
                  <a:lnTo>
                    <a:pt x="492" y="2400"/>
                  </a:lnTo>
                  <a:lnTo>
                    <a:pt x="444" y="2412"/>
                  </a:lnTo>
                  <a:lnTo>
                    <a:pt x="408" y="2412"/>
                  </a:lnTo>
                  <a:lnTo>
                    <a:pt x="372" y="2424"/>
                  </a:lnTo>
                  <a:lnTo>
                    <a:pt x="336" y="2424"/>
                  </a:lnTo>
                  <a:lnTo>
                    <a:pt x="300" y="2436"/>
                  </a:lnTo>
                  <a:lnTo>
                    <a:pt x="264" y="2448"/>
                  </a:lnTo>
                  <a:lnTo>
                    <a:pt x="228" y="2460"/>
                  </a:lnTo>
                  <a:lnTo>
                    <a:pt x="192" y="2484"/>
                  </a:lnTo>
                  <a:lnTo>
                    <a:pt x="144" y="2508"/>
                  </a:lnTo>
                  <a:lnTo>
                    <a:pt x="120" y="2544"/>
                  </a:lnTo>
                  <a:lnTo>
                    <a:pt x="96" y="2580"/>
                  </a:lnTo>
                  <a:lnTo>
                    <a:pt x="72" y="2616"/>
                  </a:lnTo>
                  <a:lnTo>
                    <a:pt x="60" y="2652"/>
                  </a:lnTo>
                  <a:lnTo>
                    <a:pt x="48" y="2688"/>
                  </a:lnTo>
                  <a:lnTo>
                    <a:pt x="48" y="2724"/>
                  </a:lnTo>
                  <a:lnTo>
                    <a:pt x="48" y="2760"/>
                  </a:lnTo>
                  <a:lnTo>
                    <a:pt x="48" y="2796"/>
                  </a:lnTo>
                  <a:lnTo>
                    <a:pt x="48" y="2832"/>
                  </a:lnTo>
                  <a:lnTo>
                    <a:pt x="48" y="2868"/>
                  </a:lnTo>
                  <a:lnTo>
                    <a:pt x="72" y="2904"/>
                  </a:lnTo>
                </a:path>
              </a:pathLst>
            </a:custGeom>
            <a:noFill/>
            <a:ln w="50800" cap="rnd">
              <a:solidFill>
                <a:srgbClr val="0027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1" name="Freeform 6"/>
            <p:cNvSpPr>
              <a:spLocks/>
            </p:cNvSpPr>
            <p:nvPr/>
          </p:nvSpPr>
          <p:spPr bwMode="auto">
            <a:xfrm>
              <a:off x="1092" y="1200"/>
              <a:ext cx="1669" cy="2905"/>
            </a:xfrm>
            <a:custGeom>
              <a:avLst/>
              <a:gdLst>
                <a:gd name="T0" fmla="*/ 1404 w 1669"/>
                <a:gd name="T1" fmla="*/ 0 h 2905"/>
                <a:gd name="T2" fmla="*/ 1200 w 1669"/>
                <a:gd name="T3" fmla="*/ 36 h 2905"/>
                <a:gd name="T4" fmla="*/ 984 w 1669"/>
                <a:gd name="T5" fmla="*/ 48 h 2905"/>
                <a:gd name="T6" fmla="*/ 780 w 1669"/>
                <a:gd name="T7" fmla="*/ 72 h 2905"/>
                <a:gd name="T8" fmla="*/ 528 w 1669"/>
                <a:gd name="T9" fmla="*/ 132 h 2905"/>
                <a:gd name="T10" fmla="*/ 288 w 1669"/>
                <a:gd name="T11" fmla="*/ 204 h 2905"/>
                <a:gd name="T12" fmla="*/ 72 w 1669"/>
                <a:gd name="T13" fmla="*/ 372 h 2905"/>
                <a:gd name="T14" fmla="*/ 0 w 1669"/>
                <a:gd name="T15" fmla="*/ 576 h 2905"/>
                <a:gd name="T16" fmla="*/ 72 w 1669"/>
                <a:gd name="T17" fmla="*/ 768 h 2905"/>
                <a:gd name="T18" fmla="*/ 336 w 1669"/>
                <a:gd name="T19" fmla="*/ 864 h 2905"/>
                <a:gd name="T20" fmla="*/ 696 w 1669"/>
                <a:gd name="T21" fmla="*/ 924 h 2905"/>
                <a:gd name="T22" fmla="*/ 1128 w 1669"/>
                <a:gd name="T23" fmla="*/ 984 h 2905"/>
                <a:gd name="T24" fmla="*/ 1488 w 1669"/>
                <a:gd name="T25" fmla="*/ 1020 h 2905"/>
                <a:gd name="T26" fmla="*/ 1620 w 1669"/>
                <a:gd name="T27" fmla="*/ 900 h 2905"/>
                <a:gd name="T28" fmla="*/ 1548 w 1669"/>
                <a:gd name="T29" fmla="*/ 732 h 2905"/>
                <a:gd name="T30" fmla="*/ 1356 w 1669"/>
                <a:gd name="T31" fmla="*/ 684 h 2905"/>
                <a:gd name="T32" fmla="*/ 1152 w 1669"/>
                <a:gd name="T33" fmla="*/ 684 h 2905"/>
                <a:gd name="T34" fmla="*/ 936 w 1669"/>
                <a:gd name="T35" fmla="*/ 720 h 2905"/>
                <a:gd name="T36" fmla="*/ 744 w 1669"/>
                <a:gd name="T37" fmla="*/ 744 h 2905"/>
                <a:gd name="T38" fmla="*/ 564 w 1669"/>
                <a:gd name="T39" fmla="*/ 792 h 2905"/>
                <a:gd name="T40" fmla="*/ 384 w 1669"/>
                <a:gd name="T41" fmla="*/ 876 h 2905"/>
                <a:gd name="T42" fmla="*/ 180 w 1669"/>
                <a:gd name="T43" fmla="*/ 1020 h 2905"/>
                <a:gd name="T44" fmla="*/ 48 w 1669"/>
                <a:gd name="T45" fmla="*/ 1212 h 2905"/>
                <a:gd name="T46" fmla="*/ 12 w 1669"/>
                <a:gd name="T47" fmla="*/ 1416 h 2905"/>
                <a:gd name="T48" fmla="*/ 48 w 1669"/>
                <a:gd name="T49" fmla="*/ 1596 h 2905"/>
                <a:gd name="T50" fmla="*/ 276 w 1669"/>
                <a:gd name="T51" fmla="*/ 1740 h 2905"/>
                <a:gd name="T52" fmla="*/ 684 w 1669"/>
                <a:gd name="T53" fmla="*/ 1812 h 2905"/>
                <a:gd name="T54" fmla="*/ 1092 w 1669"/>
                <a:gd name="T55" fmla="*/ 1860 h 2905"/>
                <a:gd name="T56" fmla="*/ 1416 w 1669"/>
                <a:gd name="T57" fmla="*/ 1884 h 2905"/>
                <a:gd name="T58" fmla="*/ 1596 w 1669"/>
                <a:gd name="T59" fmla="*/ 1836 h 2905"/>
                <a:gd name="T60" fmla="*/ 1644 w 1669"/>
                <a:gd name="T61" fmla="*/ 1656 h 2905"/>
                <a:gd name="T62" fmla="*/ 1488 w 1669"/>
                <a:gd name="T63" fmla="*/ 1560 h 2905"/>
                <a:gd name="T64" fmla="*/ 1164 w 1669"/>
                <a:gd name="T65" fmla="*/ 1572 h 2905"/>
                <a:gd name="T66" fmla="*/ 804 w 1669"/>
                <a:gd name="T67" fmla="*/ 1596 h 2905"/>
                <a:gd name="T68" fmla="*/ 612 w 1669"/>
                <a:gd name="T69" fmla="*/ 1632 h 2905"/>
                <a:gd name="T70" fmla="*/ 420 w 1669"/>
                <a:gd name="T71" fmla="*/ 1680 h 2905"/>
                <a:gd name="T72" fmla="*/ 240 w 1669"/>
                <a:gd name="T73" fmla="*/ 1752 h 2905"/>
                <a:gd name="T74" fmla="*/ 84 w 1669"/>
                <a:gd name="T75" fmla="*/ 1896 h 2905"/>
                <a:gd name="T76" fmla="*/ 12 w 1669"/>
                <a:gd name="T77" fmla="*/ 2076 h 2905"/>
                <a:gd name="T78" fmla="*/ 12 w 1669"/>
                <a:gd name="T79" fmla="*/ 2256 h 2905"/>
                <a:gd name="T80" fmla="*/ 132 w 1669"/>
                <a:gd name="T81" fmla="*/ 2412 h 2905"/>
                <a:gd name="T82" fmla="*/ 372 w 1669"/>
                <a:gd name="T83" fmla="*/ 2508 h 2905"/>
                <a:gd name="T84" fmla="*/ 588 w 1669"/>
                <a:gd name="T85" fmla="*/ 2556 h 2905"/>
                <a:gd name="T86" fmla="*/ 936 w 1669"/>
                <a:gd name="T87" fmla="*/ 2592 h 2905"/>
                <a:gd name="T88" fmla="*/ 1152 w 1669"/>
                <a:gd name="T89" fmla="*/ 2616 h 2905"/>
                <a:gd name="T90" fmla="*/ 1380 w 1669"/>
                <a:gd name="T91" fmla="*/ 2640 h 2905"/>
                <a:gd name="T92" fmla="*/ 1560 w 1669"/>
                <a:gd name="T93" fmla="*/ 2628 h 2905"/>
                <a:gd name="T94" fmla="*/ 1668 w 1669"/>
                <a:gd name="T95" fmla="*/ 2508 h 2905"/>
                <a:gd name="T96" fmla="*/ 1536 w 1669"/>
                <a:gd name="T97" fmla="*/ 2376 h 2905"/>
                <a:gd name="T98" fmla="*/ 1248 w 1669"/>
                <a:gd name="T99" fmla="*/ 2352 h 2905"/>
                <a:gd name="T100" fmla="*/ 948 w 1669"/>
                <a:gd name="T101" fmla="*/ 2364 h 2905"/>
                <a:gd name="T102" fmla="*/ 744 w 1669"/>
                <a:gd name="T103" fmla="*/ 2388 h 2905"/>
                <a:gd name="T104" fmla="*/ 540 w 1669"/>
                <a:gd name="T105" fmla="*/ 2400 h 2905"/>
                <a:gd name="T106" fmla="*/ 336 w 1669"/>
                <a:gd name="T107" fmla="*/ 2424 h 2905"/>
                <a:gd name="T108" fmla="*/ 144 w 1669"/>
                <a:gd name="T109" fmla="*/ 2508 h 2905"/>
                <a:gd name="T110" fmla="*/ 48 w 1669"/>
                <a:gd name="T111" fmla="*/ 2688 h 2905"/>
                <a:gd name="T112" fmla="*/ 48 w 1669"/>
                <a:gd name="T113" fmla="*/ 2868 h 290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69"/>
                <a:gd name="T172" fmla="*/ 0 h 2905"/>
                <a:gd name="T173" fmla="*/ 1669 w 1669"/>
                <a:gd name="T174" fmla="*/ 2905 h 290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69" h="2905">
                  <a:moveTo>
                    <a:pt x="1548" y="0"/>
                  </a:moveTo>
                  <a:lnTo>
                    <a:pt x="1512" y="0"/>
                  </a:lnTo>
                  <a:lnTo>
                    <a:pt x="1476" y="0"/>
                  </a:lnTo>
                  <a:lnTo>
                    <a:pt x="1440" y="0"/>
                  </a:lnTo>
                  <a:lnTo>
                    <a:pt x="1404" y="0"/>
                  </a:lnTo>
                  <a:lnTo>
                    <a:pt x="1368" y="0"/>
                  </a:lnTo>
                  <a:lnTo>
                    <a:pt x="1332" y="12"/>
                  </a:lnTo>
                  <a:lnTo>
                    <a:pt x="1296" y="24"/>
                  </a:lnTo>
                  <a:lnTo>
                    <a:pt x="1248" y="24"/>
                  </a:lnTo>
                  <a:lnTo>
                    <a:pt x="1200" y="36"/>
                  </a:lnTo>
                  <a:lnTo>
                    <a:pt x="1164" y="36"/>
                  </a:lnTo>
                  <a:lnTo>
                    <a:pt x="1116" y="36"/>
                  </a:lnTo>
                  <a:lnTo>
                    <a:pt x="1080" y="36"/>
                  </a:lnTo>
                  <a:lnTo>
                    <a:pt x="1032" y="36"/>
                  </a:lnTo>
                  <a:lnTo>
                    <a:pt x="984" y="48"/>
                  </a:lnTo>
                  <a:lnTo>
                    <a:pt x="948" y="48"/>
                  </a:lnTo>
                  <a:lnTo>
                    <a:pt x="900" y="60"/>
                  </a:lnTo>
                  <a:lnTo>
                    <a:pt x="864" y="60"/>
                  </a:lnTo>
                  <a:lnTo>
                    <a:pt x="828" y="72"/>
                  </a:lnTo>
                  <a:lnTo>
                    <a:pt x="780" y="72"/>
                  </a:lnTo>
                  <a:lnTo>
                    <a:pt x="744" y="84"/>
                  </a:lnTo>
                  <a:lnTo>
                    <a:pt x="696" y="96"/>
                  </a:lnTo>
                  <a:lnTo>
                    <a:pt x="648" y="108"/>
                  </a:lnTo>
                  <a:lnTo>
                    <a:pt x="576" y="120"/>
                  </a:lnTo>
                  <a:lnTo>
                    <a:pt x="528" y="132"/>
                  </a:lnTo>
                  <a:lnTo>
                    <a:pt x="492" y="144"/>
                  </a:lnTo>
                  <a:lnTo>
                    <a:pt x="444" y="156"/>
                  </a:lnTo>
                  <a:lnTo>
                    <a:pt x="408" y="180"/>
                  </a:lnTo>
                  <a:lnTo>
                    <a:pt x="360" y="192"/>
                  </a:lnTo>
                  <a:lnTo>
                    <a:pt x="288" y="204"/>
                  </a:lnTo>
                  <a:lnTo>
                    <a:pt x="216" y="228"/>
                  </a:lnTo>
                  <a:lnTo>
                    <a:pt x="168" y="252"/>
                  </a:lnTo>
                  <a:lnTo>
                    <a:pt x="132" y="264"/>
                  </a:lnTo>
                  <a:lnTo>
                    <a:pt x="96" y="300"/>
                  </a:lnTo>
                  <a:lnTo>
                    <a:pt x="72" y="372"/>
                  </a:lnTo>
                  <a:lnTo>
                    <a:pt x="36" y="420"/>
                  </a:lnTo>
                  <a:lnTo>
                    <a:pt x="24" y="456"/>
                  </a:lnTo>
                  <a:lnTo>
                    <a:pt x="12" y="492"/>
                  </a:lnTo>
                  <a:lnTo>
                    <a:pt x="0" y="540"/>
                  </a:lnTo>
                  <a:lnTo>
                    <a:pt x="0" y="576"/>
                  </a:lnTo>
                  <a:lnTo>
                    <a:pt x="0" y="624"/>
                  </a:lnTo>
                  <a:lnTo>
                    <a:pt x="0" y="660"/>
                  </a:lnTo>
                  <a:lnTo>
                    <a:pt x="24" y="696"/>
                  </a:lnTo>
                  <a:lnTo>
                    <a:pt x="36" y="732"/>
                  </a:lnTo>
                  <a:lnTo>
                    <a:pt x="72" y="768"/>
                  </a:lnTo>
                  <a:lnTo>
                    <a:pt x="120" y="792"/>
                  </a:lnTo>
                  <a:lnTo>
                    <a:pt x="156" y="816"/>
                  </a:lnTo>
                  <a:lnTo>
                    <a:pt x="192" y="828"/>
                  </a:lnTo>
                  <a:lnTo>
                    <a:pt x="240" y="852"/>
                  </a:lnTo>
                  <a:lnTo>
                    <a:pt x="336" y="864"/>
                  </a:lnTo>
                  <a:lnTo>
                    <a:pt x="384" y="888"/>
                  </a:lnTo>
                  <a:lnTo>
                    <a:pt x="456" y="900"/>
                  </a:lnTo>
                  <a:lnTo>
                    <a:pt x="528" y="912"/>
                  </a:lnTo>
                  <a:lnTo>
                    <a:pt x="600" y="912"/>
                  </a:lnTo>
                  <a:lnTo>
                    <a:pt x="696" y="924"/>
                  </a:lnTo>
                  <a:lnTo>
                    <a:pt x="768" y="936"/>
                  </a:lnTo>
                  <a:lnTo>
                    <a:pt x="864" y="948"/>
                  </a:lnTo>
                  <a:lnTo>
                    <a:pt x="960" y="960"/>
                  </a:lnTo>
                  <a:lnTo>
                    <a:pt x="1032" y="972"/>
                  </a:lnTo>
                  <a:lnTo>
                    <a:pt x="1128" y="984"/>
                  </a:lnTo>
                  <a:lnTo>
                    <a:pt x="1224" y="996"/>
                  </a:lnTo>
                  <a:lnTo>
                    <a:pt x="1320" y="996"/>
                  </a:lnTo>
                  <a:lnTo>
                    <a:pt x="1392" y="1008"/>
                  </a:lnTo>
                  <a:lnTo>
                    <a:pt x="1440" y="1020"/>
                  </a:lnTo>
                  <a:lnTo>
                    <a:pt x="1488" y="1020"/>
                  </a:lnTo>
                  <a:lnTo>
                    <a:pt x="1536" y="1020"/>
                  </a:lnTo>
                  <a:lnTo>
                    <a:pt x="1572" y="1008"/>
                  </a:lnTo>
                  <a:lnTo>
                    <a:pt x="1596" y="972"/>
                  </a:lnTo>
                  <a:lnTo>
                    <a:pt x="1620" y="936"/>
                  </a:lnTo>
                  <a:lnTo>
                    <a:pt x="1620" y="900"/>
                  </a:lnTo>
                  <a:lnTo>
                    <a:pt x="1620" y="864"/>
                  </a:lnTo>
                  <a:lnTo>
                    <a:pt x="1620" y="828"/>
                  </a:lnTo>
                  <a:lnTo>
                    <a:pt x="1608" y="792"/>
                  </a:lnTo>
                  <a:lnTo>
                    <a:pt x="1584" y="756"/>
                  </a:lnTo>
                  <a:lnTo>
                    <a:pt x="1548" y="732"/>
                  </a:lnTo>
                  <a:lnTo>
                    <a:pt x="1512" y="708"/>
                  </a:lnTo>
                  <a:lnTo>
                    <a:pt x="1476" y="696"/>
                  </a:lnTo>
                  <a:lnTo>
                    <a:pt x="1440" y="696"/>
                  </a:lnTo>
                  <a:lnTo>
                    <a:pt x="1392" y="696"/>
                  </a:lnTo>
                  <a:lnTo>
                    <a:pt x="1356" y="684"/>
                  </a:lnTo>
                  <a:lnTo>
                    <a:pt x="1320" y="684"/>
                  </a:lnTo>
                  <a:lnTo>
                    <a:pt x="1284" y="684"/>
                  </a:lnTo>
                  <a:lnTo>
                    <a:pt x="1236" y="684"/>
                  </a:lnTo>
                  <a:lnTo>
                    <a:pt x="1200" y="684"/>
                  </a:lnTo>
                  <a:lnTo>
                    <a:pt x="1152" y="684"/>
                  </a:lnTo>
                  <a:lnTo>
                    <a:pt x="1116" y="684"/>
                  </a:lnTo>
                  <a:lnTo>
                    <a:pt x="1068" y="696"/>
                  </a:lnTo>
                  <a:lnTo>
                    <a:pt x="1032" y="696"/>
                  </a:lnTo>
                  <a:lnTo>
                    <a:pt x="984" y="708"/>
                  </a:lnTo>
                  <a:lnTo>
                    <a:pt x="936" y="720"/>
                  </a:lnTo>
                  <a:lnTo>
                    <a:pt x="888" y="720"/>
                  </a:lnTo>
                  <a:lnTo>
                    <a:pt x="852" y="732"/>
                  </a:lnTo>
                  <a:lnTo>
                    <a:pt x="816" y="732"/>
                  </a:lnTo>
                  <a:lnTo>
                    <a:pt x="780" y="744"/>
                  </a:lnTo>
                  <a:lnTo>
                    <a:pt x="744" y="744"/>
                  </a:lnTo>
                  <a:lnTo>
                    <a:pt x="708" y="756"/>
                  </a:lnTo>
                  <a:lnTo>
                    <a:pt x="672" y="768"/>
                  </a:lnTo>
                  <a:lnTo>
                    <a:pt x="636" y="780"/>
                  </a:lnTo>
                  <a:lnTo>
                    <a:pt x="600" y="792"/>
                  </a:lnTo>
                  <a:lnTo>
                    <a:pt x="564" y="792"/>
                  </a:lnTo>
                  <a:lnTo>
                    <a:pt x="528" y="816"/>
                  </a:lnTo>
                  <a:lnTo>
                    <a:pt x="492" y="828"/>
                  </a:lnTo>
                  <a:lnTo>
                    <a:pt x="456" y="840"/>
                  </a:lnTo>
                  <a:lnTo>
                    <a:pt x="420" y="864"/>
                  </a:lnTo>
                  <a:lnTo>
                    <a:pt x="384" y="876"/>
                  </a:lnTo>
                  <a:lnTo>
                    <a:pt x="348" y="888"/>
                  </a:lnTo>
                  <a:lnTo>
                    <a:pt x="300" y="912"/>
                  </a:lnTo>
                  <a:lnTo>
                    <a:pt x="252" y="948"/>
                  </a:lnTo>
                  <a:lnTo>
                    <a:pt x="216" y="984"/>
                  </a:lnTo>
                  <a:lnTo>
                    <a:pt x="180" y="1020"/>
                  </a:lnTo>
                  <a:lnTo>
                    <a:pt x="144" y="1056"/>
                  </a:lnTo>
                  <a:lnTo>
                    <a:pt x="108" y="1104"/>
                  </a:lnTo>
                  <a:lnTo>
                    <a:pt x="84" y="1140"/>
                  </a:lnTo>
                  <a:lnTo>
                    <a:pt x="72" y="1176"/>
                  </a:lnTo>
                  <a:lnTo>
                    <a:pt x="48" y="1212"/>
                  </a:lnTo>
                  <a:lnTo>
                    <a:pt x="48" y="1248"/>
                  </a:lnTo>
                  <a:lnTo>
                    <a:pt x="24" y="1284"/>
                  </a:lnTo>
                  <a:lnTo>
                    <a:pt x="24" y="1332"/>
                  </a:lnTo>
                  <a:lnTo>
                    <a:pt x="12" y="1368"/>
                  </a:lnTo>
                  <a:lnTo>
                    <a:pt x="12" y="1416"/>
                  </a:lnTo>
                  <a:lnTo>
                    <a:pt x="12" y="1452"/>
                  </a:lnTo>
                  <a:lnTo>
                    <a:pt x="12" y="1488"/>
                  </a:lnTo>
                  <a:lnTo>
                    <a:pt x="12" y="1524"/>
                  </a:lnTo>
                  <a:lnTo>
                    <a:pt x="24" y="1560"/>
                  </a:lnTo>
                  <a:lnTo>
                    <a:pt x="48" y="1596"/>
                  </a:lnTo>
                  <a:lnTo>
                    <a:pt x="60" y="1632"/>
                  </a:lnTo>
                  <a:lnTo>
                    <a:pt x="96" y="1668"/>
                  </a:lnTo>
                  <a:lnTo>
                    <a:pt x="132" y="1692"/>
                  </a:lnTo>
                  <a:lnTo>
                    <a:pt x="228" y="1716"/>
                  </a:lnTo>
                  <a:lnTo>
                    <a:pt x="276" y="1740"/>
                  </a:lnTo>
                  <a:lnTo>
                    <a:pt x="348" y="1752"/>
                  </a:lnTo>
                  <a:lnTo>
                    <a:pt x="420" y="1764"/>
                  </a:lnTo>
                  <a:lnTo>
                    <a:pt x="516" y="1788"/>
                  </a:lnTo>
                  <a:lnTo>
                    <a:pt x="588" y="1800"/>
                  </a:lnTo>
                  <a:lnTo>
                    <a:pt x="684" y="1812"/>
                  </a:lnTo>
                  <a:lnTo>
                    <a:pt x="804" y="1824"/>
                  </a:lnTo>
                  <a:lnTo>
                    <a:pt x="876" y="1836"/>
                  </a:lnTo>
                  <a:lnTo>
                    <a:pt x="948" y="1848"/>
                  </a:lnTo>
                  <a:lnTo>
                    <a:pt x="1020" y="1848"/>
                  </a:lnTo>
                  <a:lnTo>
                    <a:pt x="1092" y="1860"/>
                  </a:lnTo>
                  <a:lnTo>
                    <a:pt x="1164" y="1872"/>
                  </a:lnTo>
                  <a:lnTo>
                    <a:pt x="1236" y="1872"/>
                  </a:lnTo>
                  <a:lnTo>
                    <a:pt x="1284" y="1872"/>
                  </a:lnTo>
                  <a:lnTo>
                    <a:pt x="1380" y="1884"/>
                  </a:lnTo>
                  <a:lnTo>
                    <a:pt x="1416" y="1884"/>
                  </a:lnTo>
                  <a:lnTo>
                    <a:pt x="1452" y="1884"/>
                  </a:lnTo>
                  <a:lnTo>
                    <a:pt x="1488" y="1884"/>
                  </a:lnTo>
                  <a:lnTo>
                    <a:pt x="1524" y="1872"/>
                  </a:lnTo>
                  <a:lnTo>
                    <a:pt x="1560" y="1860"/>
                  </a:lnTo>
                  <a:lnTo>
                    <a:pt x="1596" y="1836"/>
                  </a:lnTo>
                  <a:lnTo>
                    <a:pt x="1632" y="1800"/>
                  </a:lnTo>
                  <a:lnTo>
                    <a:pt x="1644" y="1764"/>
                  </a:lnTo>
                  <a:lnTo>
                    <a:pt x="1644" y="1728"/>
                  </a:lnTo>
                  <a:lnTo>
                    <a:pt x="1644" y="1692"/>
                  </a:lnTo>
                  <a:lnTo>
                    <a:pt x="1644" y="1656"/>
                  </a:lnTo>
                  <a:lnTo>
                    <a:pt x="1632" y="1620"/>
                  </a:lnTo>
                  <a:lnTo>
                    <a:pt x="1596" y="1584"/>
                  </a:lnTo>
                  <a:lnTo>
                    <a:pt x="1560" y="1572"/>
                  </a:lnTo>
                  <a:lnTo>
                    <a:pt x="1524" y="1560"/>
                  </a:lnTo>
                  <a:lnTo>
                    <a:pt x="1488" y="1560"/>
                  </a:lnTo>
                  <a:lnTo>
                    <a:pt x="1452" y="1560"/>
                  </a:lnTo>
                  <a:lnTo>
                    <a:pt x="1416" y="1560"/>
                  </a:lnTo>
                  <a:lnTo>
                    <a:pt x="1380" y="1560"/>
                  </a:lnTo>
                  <a:lnTo>
                    <a:pt x="1284" y="1560"/>
                  </a:lnTo>
                  <a:lnTo>
                    <a:pt x="1164" y="1572"/>
                  </a:lnTo>
                  <a:lnTo>
                    <a:pt x="1068" y="1584"/>
                  </a:lnTo>
                  <a:lnTo>
                    <a:pt x="996" y="1584"/>
                  </a:lnTo>
                  <a:lnTo>
                    <a:pt x="924" y="1584"/>
                  </a:lnTo>
                  <a:lnTo>
                    <a:pt x="852" y="1596"/>
                  </a:lnTo>
                  <a:lnTo>
                    <a:pt x="804" y="1596"/>
                  </a:lnTo>
                  <a:lnTo>
                    <a:pt x="768" y="1608"/>
                  </a:lnTo>
                  <a:lnTo>
                    <a:pt x="732" y="1608"/>
                  </a:lnTo>
                  <a:lnTo>
                    <a:pt x="696" y="1608"/>
                  </a:lnTo>
                  <a:lnTo>
                    <a:pt x="660" y="1620"/>
                  </a:lnTo>
                  <a:lnTo>
                    <a:pt x="612" y="1632"/>
                  </a:lnTo>
                  <a:lnTo>
                    <a:pt x="564" y="1644"/>
                  </a:lnTo>
                  <a:lnTo>
                    <a:pt x="528" y="1656"/>
                  </a:lnTo>
                  <a:lnTo>
                    <a:pt x="492" y="1656"/>
                  </a:lnTo>
                  <a:lnTo>
                    <a:pt x="456" y="1668"/>
                  </a:lnTo>
                  <a:lnTo>
                    <a:pt x="420" y="1680"/>
                  </a:lnTo>
                  <a:lnTo>
                    <a:pt x="384" y="1692"/>
                  </a:lnTo>
                  <a:lnTo>
                    <a:pt x="348" y="1704"/>
                  </a:lnTo>
                  <a:lnTo>
                    <a:pt x="312" y="1716"/>
                  </a:lnTo>
                  <a:lnTo>
                    <a:pt x="276" y="1728"/>
                  </a:lnTo>
                  <a:lnTo>
                    <a:pt x="240" y="1752"/>
                  </a:lnTo>
                  <a:lnTo>
                    <a:pt x="204" y="1764"/>
                  </a:lnTo>
                  <a:lnTo>
                    <a:pt x="168" y="1788"/>
                  </a:lnTo>
                  <a:lnTo>
                    <a:pt x="132" y="1824"/>
                  </a:lnTo>
                  <a:lnTo>
                    <a:pt x="108" y="1860"/>
                  </a:lnTo>
                  <a:lnTo>
                    <a:pt x="84" y="1896"/>
                  </a:lnTo>
                  <a:lnTo>
                    <a:pt x="60" y="1932"/>
                  </a:lnTo>
                  <a:lnTo>
                    <a:pt x="48" y="1968"/>
                  </a:lnTo>
                  <a:lnTo>
                    <a:pt x="24" y="2004"/>
                  </a:lnTo>
                  <a:lnTo>
                    <a:pt x="12" y="2040"/>
                  </a:lnTo>
                  <a:lnTo>
                    <a:pt x="12" y="2076"/>
                  </a:lnTo>
                  <a:lnTo>
                    <a:pt x="12" y="2112"/>
                  </a:lnTo>
                  <a:lnTo>
                    <a:pt x="12" y="2148"/>
                  </a:lnTo>
                  <a:lnTo>
                    <a:pt x="12" y="2184"/>
                  </a:lnTo>
                  <a:lnTo>
                    <a:pt x="12" y="2220"/>
                  </a:lnTo>
                  <a:lnTo>
                    <a:pt x="12" y="2256"/>
                  </a:lnTo>
                  <a:lnTo>
                    <a:pt x="12" y="2292"/>
                  </a:lnTo>
                  <a:lnTo>
                    <a:pt x="24" y="2328"/>
                  </a:lnTo>
                  <a:lnTo>
                    <a:pt x="60" y="2352"/>
                  </a:lnTo>
                  <a:lnTo>
                    <a:pt x="96" y="2388"/>
                  </a:lnTo>
                  <a:lnTo>
                    <a:pt x="132" y="2412"/>
                  </a:lnTo>
                  <a:lnTo>
                    <a:pt x="168" y="2436"/>
                  </a:lnTo>
                  <a:lnTo>
                    <a:pt x="204" y="2448"/>
                  </a:lnTo>
                  <a:lnTo>
                    <a:pt x="240" y="2472"/>
                  </a:lnTo>
                  <a:lnTo>
                    <a:pt x="288" y="2484"/>
                  </a:lnTo>
                  <a:lnTo>
                    <a:pt x="372" y="2508"/>
                  </a:lnTo>
                  <a:lnTo>
                    <a:pt x="420" y="2520"/>
                  </a:lnTo>
                  <a:lnTo>
                    <a:pt x="468" y="2532"/>
                  </a:lnTo>
                  <a:lnTo>
                    <a:pt x="504" y="2544"/>
                  </a:lnTo>
                  <a:lnTo>
                    <a:pt x="540" y="2544"/>
                  </a:lnTo>
                  <a:lnTo>
                    <a:pt x="588" y="2556"/>
                  </a:lnTo>
                  <a:lnTo>
                    <a:pt x="636" y="2568"/>
                  </a:lnTo>
                  <a:lnTo>
                    <a:pt x="672" y="2568"/>
                  </a:lnTo>
                  <a:lnTo>
                    <a:pt x="744" y="2580"/>
                  </a:lnTo>
                  <a:lnTo>
                    <a:pt x="840" y="2580"/>
                  </a:lnTo>
                  <a:lnTo>
                    <a:pt x="936" y="2592"/>
                  </a:lnTo>
                  <a:lnTo>
                    <a:pt x="984" y="2604"/>
                  </a:lnTo>
                  <a:lnTo>
                    <a:pt x="1032" y="2616"/>
                  </a:lnTo>
                  <a:lnTo>
                    <a:pt x="1068" y="2616"/>
                  </a:lnTo>
                  <a:lnTo>
                    <a:pt x="1116" y="2616"/>
                  </a:lnTo>
                  <a:lnTo>
                    <a:pt x="1152" y="2616"/>
                  </a:lnTo>
                  <a:lnTo>
                    <a:pt x="1188" y="2628"/>
                  </a:lnTo>
                  <a:lnTo>
                    <a:pt x="1224" y="2628"/>
                  </a:lnTo>
                  <a:lnTo>
                    <a:pt x="1296" y="2628"/>
                  </a:lnTo>
                  <a:lnTo>
                    <a:pt x="1344" y="2640"/>
                  </a:lnTo>
                  <a:lnTo>
                    <a:pt x="1380" y="2640"/>
                  </a:lnTo>
                  <a:lnTo>
                    <a:pt x="1416" y="2640"/>
                  </a:lnTo>
                  <a:lnTo>
                    <a:pt x="1452" y="2640"/>
                  </a:lnTo>
                  <a:lnTo>
                    <a:pt x="1488" y="2640"/>
                  </a:lnTo>
                  <a:lnTo>
                    <a:pt x="1524" y="2640"/>
                  </a:lnTo>
                  <a:lnTo>
                    <a:pt x="1560" y="2628"/>
                  </a:lnTo>
                  <a:lnTo>
                    <a:pt x="1596" y="2616"/>
                  </a:lnTo>
                  <a:lnTo>
                    <a:pt x="1632" y="2616"/>
                  </a:lnTo>
                  <a:lnTo>
                    <a:pt x="1656" y="2580"/>
                  </a:lnTo>
                  <a:lnTo>
                    <a:pt x="1668" y="2544"/>
                  </a:lnTo>
                  <a:lnTo>
                    <a:pt x="1668" y="2508"/>
                  </a:lnTo>
                  <a:lnTo>
                    <a:pt x="1668" y="2472"/>
                  </a:lnTo>
                  <a:lnTo>
                    <a:pt x="1644" y="2436"/>
                  </a:lnTo>
                  <a:lnTo>
                    <a:pt x="1608" y="2412"/>
                  </a:lnTo>
                  <a:lnTo>
                    <a:pt x="1572" y="2388"/>
                  </a:lnTo>
                  <a:lnTo>
                    <a:pt x="1536" y="2376"/>
                  </a:lnTo>
                  <a:lnTo>
                    <a:pt x="1500" y="2364"/>
                  </a:lnTo>
                  <a:lnTo>
                    <a:pt x="1452" y="2364"/>
                  </a:lnTo>
                  <a:lnTo>
                    <a:pt x="1416" y="2352"/>
                  </a:lnTo>
                  <a:lnTo>
                    <a:pt x="1320" y="2352"/>
                  </a:lnTo>
                  <a:lnTo>
                    <a:pt x="1248" y="2352"/>
                  </a:lnTo>
                  <a:lnTo>
                    <a:pt x="1176" y="2352"/>
                  </a:lnTo>
                  <a:lnTo>
                    <a:pt x="1080" y="2352"/>
                  </a:lnTo>
                  <a:lnTo>
                    <a:pt x="1032" y="2352"/>
                  </a:lnTo>
                  <a:lnTo>
                    <a:pt x="984" y="2352"/>
                  </a:lnTo>
                  <a:lnTo>
                    <a:pt x="948" y="2364"/>
                  </a:lnTo>
                  <a:lnTo>
                    <a:pt x="912" y="2364"/>
                  </a:lnTo>
                  <a:lnTo>
                    <a:pt x="864" y="2376"/>
                  </a:lnTo>
                  <a:lnTo>
                    <a:pt x="828" y="2376"/>
                  </a:lnTo>
                  <a:lnTo>
                    <a:pt x="792" y="2376"/>
                  </a:lnTo>
                  <a:lnTo>
                    <a:pt x="744" y="2388"/>
                  </a:lnTo>
                  <a:lnTo>
                    <a:pt x="708" y="2388"/>
                  </a:lnTo>
                  <a:lnTo>
                    <a:pt x="660" y="2388"/>
                  </a:lnTo>
                  <a:lnTo>
                    <a:pt x="624" y="2388"/>
                  </a:lnTo>
                  <a:lnTo>
                    <a:pt x="576" y="2400"/>
                  </a:lnTo>
                  <a:lnTo>
                    <a:pt x="540" y="2400"/>
                  </a:lnTo>
                  <a:lnTo>
                    <a:pt x="492" y="2400"/>
                  </a:lnTo>
                  <a:lnTo>
                    <a:pt x="444" y="2412"/>
                  </a:lnTo>
                  <a:lnTo>
                    <a:pt x="408" y="2412"/>
                  </a:lnTo>
                  <a:lnTo>
                    <a:pt x="372" y="2424"/>
                  </a:lnTo>
                  <a:lnTo>
                    <a:pt x="336" y="2424"/>
                  </a:lnTo>
                  <a:lnTo>
                    <a:pt x="300" y="2436"/>
                  </a:lnTo>
                  <a:lnTo>
                    <a:pt x="264" y="2448"/>
                  </a:lnTo>
                  <a:lnTo>
                    <a:pt x="228" y="2460"/>
                  </a:lnTo>
                  <a:lnTo>
                    <a:pt x="192" y="2484"/>
                  </a:lnTo>
                  <a:lnTo>
                    <a:pt x="144" y="2508"/>
                  </a:lnTo>
                  <a:lnTo>
                    <a:pt x="120" y="2544"/>
                  </a:lnTo>
                  <a:lnTo>
                    <a:pt x="96" y="2580"/>
                  </a:lnTo>
                  <a:lnTo>
                    <a:pt x="72" y="2616"/>
                  </a:lnTo>
                  <a:lnTo>
                    <a:pt x="60" y="2652"/>
                  </a:lnTo>
                  <a:lnTo>
                    <a:pt x="48" y="2688"/>
                  </a:lnTo>
                  <a:lnTo>
                    <a:pt x="48" y="2724"/>
                  </a:lnTo>
                  <a:lnTo>
                    <a:pt x="48" y="2760"/>
                  </a:lnTo>
                  <a:lnTo>
                    <a:pt x="48" y="2796"/>
                  </a:lnTo>
                  <a:lnTo>
                    <a:pt x="48" y="2832"/>
                  </a:lnTo>
                  <a:lnTo>
                    <a:pt x="48" y="2868"/>
                  </a:lnTo>
                  <a:lnTo>
                    <a:pt x="72" y="2904"/>
                  </a:lnTo>
                </a:path>
              </a:pathLst>
            </a:custGeom>
            <a:noFill/>
            <a:ln w="50800" cap="rnd">
              <a:solidFill>
                <a:srgbClr val="9234D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061" name="Group 7"/>
          <p:cNvGrpSpPr>
            <a:grpSpLocks/>
          </p:cNvGrpSpPr>
          <p:nvPr/>
        </p:nvGrpSpPr>
        <p:grpSpPr bwMode="auto">
          <a:xfrm>
            <a:off x="6477000" y="1676400"/>
            <a:ext cx="1371600" cy="4826000"/>
            <a:chOff x="3456" y="1072"/>
            <a:chExt cx="864" cy="3040"/>
          </a:xfrm>
        </p:grpSpPr>
        <p:sp>
          <p:nvSpPr>
            <p:cNvPr id="45070" name="Line 8"/>
            <p:cNvSpPr>
              <a:spLocks noChangeShapeType="1"/>
            </p:cNvSpPr>
            <p:nvPr/>
          </p:nvSpPr>
          <p:spPr bwMode="auto">
            <a:xfrm>
              <a:off x="3456" y="1072"/>
              <a:ext cx="0" cy="30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1" name="Line 9"/>
            <p:cNvSpPr>
              <a:spLocks noChangeShapeType="1"/>
            </p:cNvSpPr>
            <p:nvPr/>
          </p:nvSpPr>
          <p:spPr bwMode="auto">
            <a:xfrm>
              <a:off x="4320" y="1072"/>
              <a:ext cx="0" cy="30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2" name="Line 10"/>
            <p:cNvSpPr>
              <a:spLocks noChangeShapeType="1"/>
            </p:cNvSpPr>
            <p:nvPr/>
          </p:nvSpPr>
          <p:spPr bwMode="auto">
            <a:xfrm>
              <a:off x="3472" y="1248"/>
              <a:ext cx="83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3" name="Line 11"/>
            <p:cNvSpPr>
              <a:spLocks noChangeShapeType="1"/>
            </p:cNvSpPr>
            <p:nvPr/>
          </p:nvSpPr>
          <p:spPr bwMode="auto">
            <a:xfrm>
              <a:off x="3472" y="1632"/>
              <a:ext cx="83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4" name="Line 12"/>
            <p:cNvSpPr>
              <a:spLocks noChangeShapeType="1"/>
            </p:cNvSpPr>
            <p:nvPr/>
          </p:nvSpPr>
          <p:spPr bwMode="auto">
            <a:xfrm>
              <a:off x="3472" y="2400"/>
              <a:ext cx="83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5" name="Line 13"/>
            <p:cNvSpPr>
              <a:spLocks noChangeShapeType="1"/>
            </p:cNvSpPr>
            <p:nvPr/>
          </p:nvSpPr>
          <p:spPr bwMode="auto">
            <a:xfrm>
              <a:off x="3472" y="2016"/>
              <a:ext cx="83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6" name="Line 14"/>
            <p:cNvSpPr>
              <a:spLocks noChangeShapeType="1"/>
            </p:cNvSpPr>
            <p:nvPr/>
          </p:nvSpPr>
          <p:spPr bwMode="auto">
            <a:xfrm>
              <a:off x="3472" y="2784"/>
              <a:ext cx="83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7" name="Line 15"/>
            <p:cNvSpPr>
              <a:spLocks noChangeShapeType="1"/>
            </p:cNvSpPr>
            <p:nvPr/>
          </p:nvSpPr>
          <p:spPr bwMode="auto">
            <a:xfrm>
              <a:off x="3472" y="3936"/>
              <a:ext cx="83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8" name="Line 16"/>
            <p:cNvSpPr>
              <a:spLocks noChangeShapeType="1"/>
            </p:cNvSpPr>
            <p:nvPr/>
          </p:nvSpPr>
          <p:spPr bwMode="auto">
            <a:xfrm>
              <a:off x="3472" y="3552"/>
              <a:ext cx="83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9" name="Line 17"/>
            <p:cNvSpPr>
              <a:spLocks noChangeShapeType="1"/>
            </p:cNvSpPr>
            <p:nvPr/>
          </p:nvSpPr>
          <p:spPr bwMode="auto">
            <a:xfrm>
              <a:off x="3472" y="3168"/>
              <a:ext cx="83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062" name="Group 18"/>
          <p:cNvGrpSpPr>
            <a:grpSpLocks/>
          </p:cNvGrpSpPr>
          <p:nvPr/>
        </p:nvGrpSpPr>
        <p:grpSpPr bwMode="auto">
          <a:xfrm>
            <a:off x="7239000" y="1828801"/>
            <a:ext cx="3035300" cy="1343025"/>
            <a:chOff x="3904" y="1186"/>
            <a:chExt cx="1912" cy="846"/>
          </a:xfrm>
        </p:grpSpPr>
        <p:sp>
          <p:nvSpPr>
            <p:cNvPr id="45067" name="Line 19"/>
            <p:cNvSpPr>
              <a:spLocks noChangeShapeType="1"/>
            </p:cNvSpPr>
            <p:nvPr/>
          </p:nvSpPr>
          <p:spPr bwMode="auto">
            <a:xfrm flipV="1">
              <a:off x="3904" y="1520"/>
              <a:ext cx="592" cy="51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Rectangle 20">
              <a:extLst>
                <a:ext uri="{FF2B5EF4-FFF2-40B4-BE49-F238E27FC236}">
                  <a16:creationId xmlns:a16="http://schemas.microsoft.com/office/drawing/2014/main" id="{0061C70F-8168-4025-9174-EFDBCAC90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1618"/>
              <a:ext cx="1389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00279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anose="02050604050505020204" pitchFamily="18" charset="0"/>
                </a:rPr>
                <a:t>Nitrogenous</a:t>
              </a:r>
            </a:p>
            <a:p>
              <a:pPr>
                <a:defRPr/>
              </a:pPr>
              <a:r>
                <a:rPr lang="en-US" b="1">
                  <a:solidFill>
                    <a:srgbClr val="00279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anose="02050604050505020204" pitchFamily="18" charset="0"/>
                </a:rPr>
                <a:t>Base (A,T,G or C)</a:t>
              </a:r>
            </a:p>
          </p:txBody>
        </p:sp>
        <p:sp>
          <p:nvSpPr>
            <p:cNvPr id="8213" name="Rectangle 21">
              <a:extLst>
                <a:ext uri="{FF2B5EF4-FFF2-40B4-BE49-F238E27FC236}">
                  <a16:creationId xmlns:a16="http://schemas.microsoft.com/office/drawing/2014/main" id="{F02E726D-7BB0-4D52-AD49-0F2AF76EB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9" y="1186"/>
              <a:ext cx="14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anose="02050604050505020204" pitchFamily="18" charset="0"/>
                </a:rPr>
                <a:t>“Rungs of ladder”</a:t>
              </a:r>
            </a:p>
          </p:txBody>
        </p:sp>
      </p:grpSp>
      <p:grpSp>
        <p:nvGrpSpPr>
          <p:cNvPr id="45063" name="Group 22"/>
          <p:cNvGrpSpPr>
            <a:grpSpLocks/>
          </p:cNvGrpSpPr>
          <p:nvPr/>
        </p:nvGrpSpPr>
        <p:grpSpPr bwMode="auto">
          <a:xfrm>
            <a:off x="7924807" y="4191001"/>
            <a:ext cx="3038478" cy="1635125"/>
            <a:chOff x="4336" y="2626"/>
            <a:chExt cx="1914" cy="1030"/>
          </a:xfrm>
        </p:grpSpPr>
        <p:sp>
          <p:nvSpPr>
            <p:cNvPr id="45064" name="Line 23"/>
            <p:cNvSpPr>
              <a:spLocks noChangeShapeType="1"/>
            </p:cNvSpPr>
            <p:nvPr/>
          </p:nvSpPr>
          <p:spPr bwMode="auto">
            <a:xfrm flipV="1">
              <a:off x="4336" y="2816"/>
              <a:ext cx="592" cy="51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6" name="Rectangle 24">
              <a:extLst>
                <a:ext uri="{FF2B5EF4-FFF2-40B4-BE49-F238E27FC236}">
                  <a16:creationId xmlns:a16="http://schemas.microsoft.com/office/drawing/2014/main" id="{BA0134C5-3144-4EA5-86BA-205E9BA33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5" y="2626"/>
              <a:ext cx="1795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anose="02050604050505020204" pitchFamily="18" charset="0"/>
                </a:rPr>
                <a:t>“</a:t>
              </a:r>
              <a:r>
                <a:rPr lang="en-US" b="1" dirty="0" smtClean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anose="02050604050505020204" pitchFamily="18" charset="0"/>
                </a:rPr>
                <a:t>Legs/sides </a:t>
              </a:r>
              <a:r>
                <a:rPr lang="en-US" b="1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anose="02050604050505020204" pitchFamily="18" charset="0"/>
                </a:rPr>
                <a:t>of ladder”</a:t>
              </a:r>
            </a:p>
          </p:txBody>
        </p:sp>
        <p:sp>
          <p:nvSpPr>
            <p:cNvPr id="8217" name="Rectangle 25">
              <a:extLst>
                <a:ext uri="{FF2B5EF4-FFF2-40B4-BE49-F238E27FC236}">
                  <a16:creationId xmlns:a16="http://schemas.microsoft.com/office/drawing/2014/main" id="{B49E62F6-69C0-4DAB-AC46-03D7EFB3E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5" y="3250"/>
              <a:ext cx="1324" cy="4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00279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anose="02050604050505020204" pitchFamily="18" charset="0"/>
                </a:rPr>
                <a:t>Phosphate &amp;</a:t>
              </a:r>
            </a:p>
            <a:p>
              <a:pPr>
                <a:defRPr/>
              </a:pPr>
              <a:r>
                <a:rPr lang="en-US" b="1">
                  <a:solidFill>
                    <a:srgbClr val="00279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man Old Style" panose="02050604050505020204" pitchFamily="18" charset="0"/>
                </a:rPr>
                <a:t>Sugar Backbone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3118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830" y="158689"/>
            <a:ext cx="6100011" cy="599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39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>
            <a:extLst>
              <a:ext uri="{FF2B5EF4-FFF2-40B4-BE49-F238E27FC236}">
                <a16:creationId xmlns:a16="http://schemas.microsoft.com/office/drawing/2014/main" id="{EDF8F10F-E86D-4855-A5CE-63F225198A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228600"/>
            <a:ext cx="6477000" cy="1143000"/>
          </a:xfrm>
        </p:spPr>
        <p:txBody>
          <a:bodyPr/>
          <a:lstStyle/>
          <a:p>
            <a:pPr>
              <a:defRPr/>
            </a:pPr>
            <a:r>
              <a:rPr lang="en-US" sz="480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DNA Strands</a:t>
            </a:r>
          </a:p>
        </p:txBody>
      </p:sp>
      <p:sp>
        <p:nvSpPr>
          <p:cNvPr id="52227" name="Rectangle 16"/>
          <p:cNvSpPr>
            <a:spLocks noGrp="1" noChangeArrowheads="1"/>
          </p:cNvSpPr>
          <p:nvPr>
            <p:ph idx="1"/>
          </p:nvPr>
        </p:nvSpPr>
        <p:spPr>
          <a:xfrm>
            <a:off x="1299411" y="1905000"/>
            <a:ext cx="8237617" cy="472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500" b="1" dirty="0">
                <a:latin typeface="Bookman Old Style" panose="02050604050505020204" pitchFamily="18" charset="0"/>
              </a:rPr>
              <a:t>The part of a strand that ends with a </a:t>
            </a:r>
            <a:r>
              <a:rPr lang="en-US" altLang="en-US" sz="3500" b="1" dirty="0">
                <a:solidFill>
                  <a:srgbClr val="A50021"/>
                </a:solidFill>
                <a:latin typeface="Bookman Old Style" panose="02050604050505020204" pitchFamily="18" charset="0"/>
              </a:rPr>
              <a:t>phosphate group</a:t>
            </a:r>
            <a:r>
              <a:rPr lang="en-US" altLang="en-US" sz="3500" b="1" dirty="0">
                <a:latin typeface="Bookman Old Style" panose="02050604050505020204" pitchFamily="18" charset="0"/>
              </a:rPr>
              <a:t> is called the </a:t>
            </a:r>
            <a:r>
              <a:rPr lang="en-US" altLang="en-US" sz="3500" b="1" dirty="0">
                <a:solidFill>
                  <a:srgbClr val="A50021"/>
                </a:solidFill>
                <a:latin typeface="Bookman Old Style" panose="02050604050505020204" pitchFamily="18" charset="0"/>
              </a:rPr>
              <a:t>five prime (5’) end</a:t>
            </a:r>
          </a:p>
          <a:p>
            <a:pPr eaLnBrk="1" hangingPunct="1"/>
            <a:r>
              <a:rPr lang="en-US" altLang="en-US" sz="3500" b="1" dirty="0">
                <a:latin typeface="Bookman Old Style" panose="02050604050505020204" pitchFamily="18" charset="0"/>
              </a:rPr>
              <a:t>The part of a strand that ends with a </a:t>
            </a:r>
            <a:r>
              <a:rPr lang="en-US" altLang="en-US" sz="3500" b="1" dirty="0">
                <a:solidFill>
                  <a:srgbClr val="A50021"/>
                </a:solidFill>
                <a:latin typeface="Bookman Old Style" panose="02050604050505020204" pitchFamily="18" charset="0"/>
              </a:rPr>
              <a:t>sugar </a:t>
            </a:r>
            <a:r>
              <a:rPr lang="en-US" altLang="en-US" sz="3500" b="1" dirty="0">
                <a:latin typeface="Bookman Old Style" panose="02050604050505020204" pitchFamily="18" charset="0"/>
              </a:rPr>
              <a:t>is called the </a:t>
            </a:r>
            <a:r>
              <a:rPr lang="en-US" altLang="en-US" sz="3500" b="1" dirty="0">
                <a:solidFill>
                  <a:srgbClr val="A50021"/>
                </a:solidFill>
                <a:latin typeface="Bookman Old Style" panose="02050604050505020204" pitchFamily="18" charset="0"/>
              </a:rPr>
              <a:t>three prime (3’) end</a:t>
            </a:r>
          </a:p>
        </p:txBody>
      </p:sp>
      <p:pic>
        <p:nvPicPr>
          <p:cNvPr id="52228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692" y="800101"/>
            <a:ext cx="1693862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Oval 20"/>
          <p:cNvSpPr>
            <a:spLocks noChangeArrowheads="1"/>
          </p:cNvSpPr>
          <p:nvPr/>
        </p:nvSpPr>
        <p:spPr bwMode="auto">
          <a:xfrm>
            <a:off x="9460829" y="800100"/>
            <a:ext cx="1447800" cy="838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2230" name="Oval 21"/>
          <p:cNvSpPr>
            <a:spLocks noChangeArrowheads="1"/>
          </p:cNvSpPr>
          <p:nvPr/>
        </p:nvSpPr>
        <p:spPr bwMode="auto">
          <a:xfrm>
            <a:off x="9537029" y="4464050"/>
            <a:ext cx="1371600" cy="1219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85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>
            <a:extLst>
              <a:ext uri="{FF2B5EF4-FFF2-40B4-BE49-F238E27FC236}">
                <a16:creationId xmlns:a16="http://schemas.microsoft.com/office/drawing/2014/main" id="{B7213F94-2655-4182-9099-ED58619AE8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67038" y="322264"/>
            <a:ext cx="6572250" cy="10493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5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Antiparallel Strands</a:t>
            </a:r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B47E81B3-E8F2-4996-A183-D69A47E58D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1578" y="2016126"/>
            <a:ext cx="7615991" cy="3851275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altLang="en-US" sz="4000" b="1" dirty="0">
                <a:latin typeface="Bookman Old Style" panose="02050604050505020204" pitchFamily="18" charset="0"/>
              </a:rPr>
              <a:t>One strand of DNA goes from 5’ to 3’</a:t>
            </a:r>
          </a:p>
          <a:p>
            <a:pPr>
              <a:defRPr/>
            </a:pPr>
            <a:r>
              <a:rPr lang="en-US" altLang="en-US" sz="4000" b="1" dirty="0">
                <a:latin typeface="Bookman Old Style" panose="02050604050505020204" pitchFamily="18" charset="0"/>
              </a:rPr>
              <a:t>The other strand is </a:t>
            </a:r>
            <a:r>
              <a:rPr lang="en-US" altLang="en-US" sz="4000" b="1" dirty="0">
                <a:solidFill>
                  <a:srgbClr val="A50021"/>
                </a:solidFill>
                <a:latin typeface="Bookman Old Style" panose="02050604050505020204" pitchFamily="18" charset="0"/>
              </a:rPr>
              <a:t>opposite in direction</a:t>
            </a:r>
            <a:r>
              <a:rPr lang="en-US" altLang="en-US" sz="4000" b="1" dirty="0">
                <a:latin typeface="Bookman Old Style" panose="02050604050505020204" pitchFamily="18" charset="0"/>
              </a:rPr>
              <a:t> going 3’ to 5’</a:t>
            </a:r>
          </a:p>
        </p:txBody>
      </p:sp>
      <p:pic>
        <p:nvPicPr>
          <p:cNvPr id="542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770" y="1447800"/>
            <a:ext cx="2743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Line 9"/>
          <p:cNvSpPr>
            <a:spLocks noChangeShapeType="1"/>
          </p:cNvSpPr>
          <p:nvPr/>
        </p:nvSpPr>
        <p:spPr bwMode="auto">
          <a:xfrm flipV="1">
            <a:off x="8446170" y="5867400"/>
            <a:ext cx="304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78" name="Line 10"/>
          <p:cNvSpPr>
            <a:spLocks noChangeShapeType="1"/>
          </p:cNvSpPr>
          <p:nvPr/>
        </p:nvSpPr>
        <p:spPr bwMode="auto">
          <a:xfrm flipH="1" flipV="1">
            <a:off x="10427370" y="5867400"/>
            <a:ext cx="381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79" name="Text Box 11"/>
          <p:cNvSpPr txBox="1">
            <a:spLocks noChangeArrowheads="1"/>
          </p:cNvSpPr>
          <p:nvPr/>
        </p:nvSpPr>
        <p:spPr bwMode="auto">
          <a:xfrm>
            <a:off x="7150770" y="5867400"/>
            <a:ext cx="1219200" cy="788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Strand 1:</a:t>
            </a:r>
            <a:r>
              <a:rPr lang="en-US" altLang="en-US" sz="1800"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5’ to 3’</a:t>
            </a:r>
          </a:p>
        </p:txBody>
      </p:sp>
      <p:sp>
        <p:nvSpPr>
          <p:cNvPr id="54280" name="Text Box 12"/>
          <p:cNvSpPr txBox="1">
            <a:spLocks noChangeArrowheads="1"/>
          </p:cNvSpPr>
          <p:nvPr/>
        </p:nvSpPr>
        <p:spPr bwMode="auto">
          <a:xfrm>
            <a:off x="10884570" y="5867400"/>
            <a:ext cx="1219200" cy="788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Strand 2:</a:t>
            </a:r>
            <a:r>
              <a:rPr lang="en-US" altLang="en-US" sz="1800"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3’ to 5’</a:t>
            </a:r>
          </a:p>
        </p:txBody>
      </p:sp>
    </p:spTree>
    <p:extLst>
      <p:ext uri="{BB962C8B-B14F-4D97-AF65-F5344CB8AC3E}">
        <p14:creationId xmlns:p14="http://schemas.microsoft.com/office/powerpoint/2010/main" val="109434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b="1" dirty="0" smtClean="0"/>
              <a:t>Antiparallel Strands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454" y="2016125"/>
            <a:ext cx="8157410" cy="3449638"/>
          </a:xfrm>
        </p:spPr>
        <p:txBody>
          <a:bodyPr>
            <a:noAutofit/>
          </a:bodyPr>
          <a:lstStyle/>
          <a:p>
            <a:r>
              <a:rPr lang="en-US" sz="4000" dirty="0"/>
              <a:t>Explain in your own words what it means for the two DNA strands to be </a:t>
            </a:r>
            <a:r>
              <a:rPr lang="en-US" sz="4000" b="1" dirty="0"/>
              <a:t>antiparallel</a:t>
            </a:r>
            <a:r>
              <a:rPr lang="en-US" sz="4000" dirty="0"/>
              <a:t> to each other.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864" y="1569244"/>
            <a:ext cx="2743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09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B442501-F252-487B-9513-CEE75340CE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52608" y="829778"/>
            <a:ext cx="6477000" cy="1143000"/>
          </a:xfrm>
        </p:spPr>
        <p:txBody>
          <a:bodyPr vert="horz" lIns="90488" tIns="44450" rIns="90488" bIns="44450" rtlCol="0" anchor="t">
            <a:normAutofit fontScale="90000"/>
          </a:bodyPr>
          <a:lstStyle/>
          <a:p>
            <a:pPr>
              <a:defRPr/>
            </a:pPr>
            <a:r>
              <a:rPr lang="en-US" sz="4800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Nitrogenous Bases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79FB015-4631-4DA7-85E0-480808D2D0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90800" y="1909763"/>
            <a:ext cx="7696200" cy="4037012"/>
          </a:xfrm>
        </p:spPr>
        <p:txBody>
          <a:bodyPr vert="horz" lIns="90488" tIns="44450" rIns="90488" bIns="44450" rtlCol="0" anchor="t"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Double ring </a:t>
            </a:r>
            <a:r>
              <a:rPr lang="en-US" sz="36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PURINES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3600" dirty="0">
                <a:latin typeface="Bookman Old Style" panose="02050604050505020204" pitchFamily="18" charset="0"/>
              </a:rPr>
              <a:t>	</a:t>
            </a:r>
            <a:r>
              <a:rPr lang="en-US" sz="3600" b="1" dirty="0">
                <a:latin typeface="Bookman Old Style" panose="02050604050505020204" pitchFamily="18" charset="0"/>
              </a:rPr>
              <a:t>	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Adenine (A)</a:t>
            </a:r>
            <a:endParaRPr lang="en-US" sz="3600" b="1" dirty="0"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sz="3600" b="1" dirty="0">
                <a:latin typeface="Bookman Old Style" panose="02050604050505020204" pitchFamily="18" charset="0"/>
              </a:rPr>
              <a:t>		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Guanine (G)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sz="3600" b="1" dirty="0"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Single ring </a:t>
            </a:r>
            <a:r>
              <a:rPr lang="en-US" sz="36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PYRIMIDINES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3600" b="1" dirty="0">
                <a:latin typeface="Bookman Old Style" panose="02050604050505020204" pitchFamily="18" charset="0"/>
              </a:rPr>
              <a:t>		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Thymine (T)</a:t>
            </a:r>
            <a:endParaRPr lang="en-US" sz="3600" b="1" dirty="0"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sz="3600" b="1" dirty="0">
                <a:latin typeface="Bookman Old Style" panose="02050604050505020204" pitchFamily="18" charset="0"/>
              </a:rPr>
              <a:t>		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Cytosine (C)</a:t>
            </a:r>
          </a:p>
        </p:txBody>
      </p:sp>
      <p:grpSp>
        <p:nvGrpSpPr>
          <p:cNvPr id="56324" name="Group 4"/>
          <p:cNvGrpSpPr>
            <a:grpSpLocks/>
          </p:cNvGrpSpPr>
          <p:nvPr/>
        </p:nvGrpSpPr>
        <p:grpSpPr bwMode="auto">
          <a:xfrm>
            <a:off x="7826375" y="4637088"/>
            <a:ext cx="1905000" cy="1320800"/>
            <a:chOff x="3760" y="3040"/>
            <a:chExt cx="1120" cy="928"/>
          </a:xfrm>
        </p:grpSpPr>
        <p:sp>
          <p:nvSpPr>
            <p:cNvPr id="56329" name="AutoShape 5"/>
            <p:cNvSpPr>
              <a:spLocks noChangeArrowheads="1"/>
            </p:cNvSpPr>
            <p:nvPr/>
          </p:nvSpPr>
          <p:spPr bwMode="auto">
            <a:xfrm>
              <a:off x="3760" y="3040"/>
              <a:ext cx="1120" cy="928"/>
            </a:xfrm>
            <a:prstGeom prst="hexagon">
              <a:avLst>
                <a:gd name="adj" fmla="val 30167"/>
                <a:gd name="vf" fmla="val 115470"/>
              </a:avLst>
            </a:prstGeom>
            <a:solidFill>
              <a:schemeClr val="accent2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6330" name="Rectangle 6"/>
            <p:cNvSpPr>
              <a:spLocks noChangeArrowheads="1"/>
            </p:cNvSpPr>
            <p:nvPr/>
          </p:nvSpPr>
          <p:spPr bwMode="auto">
            <a:xfrm>
              <a:off x="3927" y="3322"/>
              <a:ext cx="829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>
                  <a:latin typeface="Comic Sans MS" panose="030F0702030302020204" pitchFamily="66" charset="0"/>
                </a:rPr>
                <a:t>T or C</a:t>
              </a:r>
            </a:p>
          </p:txBody>
        </p:sp>
      </p:grpSp>
      <p:grpSp>
        <p:nvGrpSpPr>
          <p:cNvPr id="56325" name="Group 7"/>
          <p:cNvGrpSpPr>
            <a:grpSpLocks/>
          </p:cNvGrpSpPr>
          <p:nvPr/>
        </p:nvGrpSpPr>
        <p:grpSpPr bwMode="auto">
          <a:xfrm>
            <a:off x="7620001" y="2133600"/>
            <a:ext cx="2365375" cy="1752600"/>
            <a:chOff x="3540" y="1285"/>
            <a:chExt cx="1868" cy="1435"/>
          </a:xfrm>
        </p:grpSpPr>
        <p:sp>
          <p:nvSpPr>
            <p:cNvPr id="56326" name="AutoShape 8"/>
            <p:cNvSpPr>
              <a:spLocks noChangeArrowheads="1"/>
            </p:cNvSpPr>
            <p:nvPr/>
          </p:nvSpPr>
          <p:spPr bwMode="auto">
            <a:xfrm>
              <a:off x="4288" y="1792"/>
              <a:ext cx="1120" cy="928"/>
            </a:xfrm>
            <a:prstGeom prst="hexagon">
              <a:avLst>
                <a:gd name="adj" fmla="val 30167"/>
                <a:gd name="vf" fmla="val 115470"/>
              </a:avLst>
            </a:prstGeom>
            <a:solidFill>
              <a:srgbClr val="9234DB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6327" name="Rectangle 9"/>
            <p:cNvSpPr>
              <a:spLocks noChangeArrowheads="1"/>
            </p:cNvSpPr>
            <p:nvPr/>
          </p:nvSpPr>
          <p:spPr bwMode="auto">
            <a:xfrm>
              <a:off x="4455" y="2074"/>
              <a:ext cx="942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latin typeface="Comic Sans MS" panose="030F0702030302020204" pitchFamily="66" charset="0"/>
                </a:rPr>
                <a:t>A or G</a:t>
              </a:r>
            </a:p>
          </p:txBody>
        </p:sp>
        <p:sp>
          <p:nvSpPr>
            <p:cNvPr id="56328" name="AutoShape 10"/>
            <p:cNvSpPr>
              <a:spLocks noChangeArrowheads="1"/>
            </p:cNvSpPr>
            <p:nvPr/>
          </p:nvSpPr>
          <p:spPr bwMode="auto">
            <a:xfrm rot="-3555446">
              <a:off x="3532" y="1293"/>
              <a:ext cx="962" cy="945"/>
            </a:xfrm>
            <a:prstGeom prst="pentagon">
              <a:avLst/>
            </a:prstGeom>
            <a:solidFill>
              <a:srgbClr val="9234DB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4791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9A91106-88C1-4121-87A5-4D975A1F42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709613"/>
            <a:ext cx="6477000" cy="838200"/>
          </a:xfrm>
        </p:spPr>
        <p:txBody>
          <a:bodyPr vert="horz" lIns="90488" tIns="44450" rIns="90488" bIns="44450" rtlCol="0" anchor="t">
            <a:norm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Base-Pairings</a:t>
            </a:r>
            <a:endParaRPr lang="en-US" sz="4400" dirty="0"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1429084" y="1912575"/>
            <a:ext cx="9841831" cy="3040062"/>
          </a:xfrm>
        </p:spPr>
        <p:txBody>
          <a:bodyPr vert="horz" lIns="90488" tIns="44450" rIns="90488" bIns="44450" rtlCol="0" anchor="t">
            <a:noAutofit/>
          </a:bodyPr>
          <a:lstStyle/>
          <a:p>
            <a:pPr eaLnBrk="1" hangingPunct="1"/>
            <a:r>
              <a:rPr lang="en-US" altLang="en-US" sz="4000" b="1" dirty="0">
                <a:solidFill>
                  <a:srgbClr val="A50021"/>
                </a:solidFill>
                <a:latin typeface="Bookman Old Style" panose="02050604050505020204" pitchFamily="18" charset="0"/>
              </a:rPr>
              <a:t>Purines </a:t>
            </a:r>
            <a:r>
              <a:rPr lang="en-US" altLang="en-US" sz="4000" b="1" dirty="0">
                <a:solidFill>
                  <a:srgbClr val="000066"/>
                </a:solidFill>
                <a:latin typeface="Bookman Old Style" panose="02050604050505020204" pitchFamily="18" charset="0"/>
              </a:rPr>
              <a:t>only pair</a:t>
            </a:r>
            <a:r>
              <a:rPr lang="en-US" altLang="en-US" sz="4000" b="1" dirty="0">
                <a:solidFill>
                  <a:srgbClr val="A50021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en-US" sz="4000" b="1" dirty="0">
                <a:latin typeface="Bookman Old Style" panose="02050604050505020204" pitchFamily="18" charset="0"/>
              </a:rPr>
              <a:t>with</a:t>
            </a:r>
            <a:r>
              <a:rPr lang="en-US" altLang="en-US" sz="4000" b="1" dirty="0">
                <a:solidFill>
                  <a:srgbClr val="A50021"/>
                </a:solidFill>
                <a:latin typeface="Bookman Old Style" panose="02050604050505020204" pitchFamily="18" charset="0"/>
              </a:rPr>
              <a:t> Pyrimidines</a:t>
            </a:r>
          </a:p>
          <a:p>
            <a:pPr eaLnBrk="1" hangingPunct="1"/>
            <a:r>
              <a:rPr lang="en-US" altLang="en-US" sz="4000" b="1" dirty="0">
                <a:latin typeface="Bookman Old Style" panose="02050604050505020204" pitchFamily="18" charset="0"/>
              </a:rPr>
              <a:t>Hydrogen bonds connect the </a:t>
            </a:r>
            <a:r>
              <a:rPr lang="en-US" altLang="en-US" sz="4000" b="1" dirty="0" smtClean="0">
                <a:latin typeface="Bookman Old Style" panose="02050604050505020204" pitchFamily="18" charset="0"/>
              </a:rPr>
              <a:t>bases</a:t>
            </a:r>
            <a:endParaRPr lang="en-US" altLang="en-US" sz="4000" b="1" dirty="0">
              <a:latin typeface="Bookman Old Style" panose="02050604050505020204" pitchFamily="18" charset="0"/>
            </a:endParaRPr>
          </a:p>
        </p:txBody>
      </p:sp>
      <p:grpSp>
        <p:nvGrpSpPr>
          <p:cNvPr id="58372" name="Group 8"/>
          <p:cNvGrpSpPr>
            <a:grpSpLocks/>
          </p:cNvGrpSpPr>
          <p:nvPr/>
        </p:nvGrpSpPr>
        <p:grpSpPr bwMode="auto">
          <a:xfrm>
            <a:off x="3810000" y="4114800"/>
            <a:ext cx="5384800" cy="2300288"/>
            <a:chOff x="1200" y="2775"/>
            <a:chExt cx="3392" cy="1449"/>
          </a:xfrm>
        </p:grpSpPr>
        <p:sp>
          <p:nvSpPr>
            <p:cNvPr id="58373" name="AutoShape 9"/>
            <p:cNvSpPr>
              <a:spLocks noChangeArrowheads="1"/>
            </p:cNvSpPr>
            <p:nvPr/>
          </p:nvSpPr>
          <p:spPr bwMode="auto">
            <a:xfrm>
              <a:off x="3472" y="3280"/>
              <a:ext cx="1120" cy="928"/>
            </a:xfrm>
            <a:prstGeom prst="hexagon">
              <a:avLst>
                <a:gd name="adj" fmla="val 30167"/>
                <a:gd name="vf" fmla="val 115470"/>
              </a:avLst>
            </a:prstGeom>
            <a:solidFill>
              <a:schemeClr val="accent2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8374" name="AutoShape 10"/>
            <p:cNvSpPr>
              <a:spLocks noChangeArrowheads="1"/>
            </p:cNvSpPr>
            <p:nvPr/>
          </p:nvSpPr>
          <p:spPr bwMode="auto">
            <a:xfrm>
              <a:off x="1936" y="3280"/>
              <a:ext cx="1120" cy="928"/>
            </a:xfrm>
            <a:prstGeom prst="hexagon">
              <a:avLst>
                <a:gd name="adj" fmla="val 30167"/>
                <a:gd name="vf" fmla="val 115470"/>
              </a:avLst>
            </a:prstGeom>
            <a:solidFill>
              <a:srgbClr val="9234DB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8375" name="Rectangle 11"/>
            <p:cNvSpPr>
              <a:spLocks noChangeArrowheads="1"/>
            </p:cNvSpPr>
            <p:nvPr/>
          </p:nvSpPr>
          <p:spPr bwMode="auto">
            <a:xfrm>
              <a:off x="3879" y="3562"/>
              <a:ext cx="255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>
                  <a:latin typeface="Comic Sans MS" panose="030F0702030302020204" pitchFamily="66" charset="0"/>
                </a:rPr>
                <a:t>C</a:t>
              </a:r>
            </a:p>
          </p:txBody>
        </p:sp>
        <p:sp>
          <p:nvSpPr>
            <p:cNvPr id="58376" name="Rectangle 12"/>
            <p:cNvSpPr>
              <a:spLocks noChangeArrowheads="1"/>
            </p:cNvSpPr>
            <p:nvPr/>
          </p:nvSpPr>
          <p:spPr bwMode="auto">
            <a:xfrm>
              <a:off x="2295" y="3562"/>
              <a:ext cx="269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>
                  <a:latin typeface="Comic Sans MS" panose="030F0702030302020204" pitchFamily="66" charset="0"/>
                </a:rPr>
                <a:t>G</a:t>
              </a:r>
            </a:p>
          </p:txBody>
        </p:sp>
        <p:sp>
          <p:nvSpPr>
            <p:cNvPr id="58377" name="Line 13"/>
            <p:cNvSpPr>
              <a:spLocks noChangeShapeType="1"/>
            </p:cNvSpPr>
            <p:nvPr/>
          </p:nvSpPr>
          <p:spPr bwMode="auto">
            <a:xfrm>
              <a:off x="2800" y="3264"/>
              <a:ext cx="97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8" name="Line 14"/>
            <p:cNvSpPr>
              <a:spLocks noChangeShapeType="1"/>
            </p:cNvSpPr>
            <p:nvPr/>
          </p:nvSpPr>
          <p:spPr bwMode="auto">
            <a:xfrm>
              <a:off x="3088" y="3744"/>
              <a:ext cx="4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9" name="Line 15"/>
            <p:cNvSpPr>
              <a:spLocks noChangeShapeType="1"/>
            </p:cNvSpPr>
            <p:nvPr/>
          </p:nvSpPr>
          <p:spPr bwMode="auto">
            <a:xfrm>
              <a:off x="2800" y="4224"/>
              <a:ext cx="97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0" name="Rectangle 16"/>
            <p:cNvSpPr>
              <a:spLocks noChangeArrowheads="1"/>
            </p:cNvSpPr>
            <p:nvPr/>
          </p:nvSpPr>
          <p:spPr bwMode="auto">
            <a:xfrm>
              <a:off x="3111" y="2775"/>
              <a:ext cx="1111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latin typeface="Comic Sans MS" panose="030F0702030302020204" pitchFamily="66" charset="0"/>
                </a:rPr>
                <a:t>3 H-bonds</a:t>
              </a:r>
            </a:p>
          </p:txBody>
        </p:sp>
        <p:sp>
          <p:nvSpPr>
            <p:cNvPr id="58381" name="Line 17"/>
            <p:cNvSpPr>
              <a:spLocks noChangeShapeType="1"/>
            </p:cNvSpPr>
            <p:nvPr/>
          </p:nvSpPr>
          <p:spPr bwMode="auto">
            <a:xfrm flipH="1">
              <a:off x="3304" y="3080"/>
              <a:ext cx="64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2" name="AutoShape 18"/>
            <p:cNvSpPr>
              <a:spLocks noChangeArrowheads="1"/>
            </p:cNvSpPr>
            <p:nvPr/>
          </p:nvSpPr>
          <p:spPr bwMode="auto">
            <a:xfrm rot="-3555446">
              <a:off x="1192" y="2792"/>
              <a:ext cx="962" cy="945"/>
            </a:xfrm>
            <a:prstGeom prst="pentagon">
              <a:avLst/>
            </a:prstGeom>
            <a:solidFill>
              <a:srgbClr val="9234DB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9821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>
          <a:xfrm>
            <a:off x="601579" y="33528"/>
            <a:ext cx="11405937" cy="55626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altLang="en-US" sz="3500" b="1" dirty="0" smtClean="0">
                <a:latin typeface="Bookman Old Style" panose="02050604050505020204" pitchFamily="18" charset="0"/>
              </a:rPr>
              <a:t>	</a:t>
            </a:r>
            <a:r>
              <a:rPr lang="en-US" altLang="en-US" sz="3500" b="1" dirty="0">
                <a:latin typeface="Bookman Old Style" panose="02050604050505020204" pitchFamily="18" charset="0"/>
              </a:rPr>
              <a:t>The process of specific bases bonding together to form the rungs of the ladder is called </a:t>
            </a:r>
            <a:r>
              <a:rPr lang="en-US" altLang="en-US" sz="3500" b="1" dirty="0">
                <a:solidFill>
                  <a:srgbClr val="A50021"/>
                </a:solidFill>
                <a:latin typeface="Bookman Old Style" panose="02050604050505020204" pitchFamily="18" charset="0"/>
              </a:rPr>
              <a:t>Complementary Base Pairing</a:t>
            </a:r>
            <a:endParaRPr lang="en-US" altLang="en-US" sz="3500" b="1" dirty="0" smtClean="0">
              <a:solidFill>
                <a:srgbClr val="A5002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0419" name="Picture 4" descr="16x5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847" y="1981200"/>
            <a:ext cx="5867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98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9CE0ABF-DB92-47EB-AE4F-78293B1FBA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17825" y="663575"/>
            <a:ext cx="6477000" cy="914400"/>
          </a:xfrm>
        </p:spPr>
        <p:txBody>
          <a:bodyPr vert="horz" lIns="90488" tIns="44450" rIns="90488" bIns="44450" rtlCol="0" anchor="t">
            <a:norm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Chargaff’s </a:t>
            </a:r>
            <a:r>
              <a:rPr lang="en-US" sz="4800" dirty="0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Rule</a:t>
            </a:r>
            <a:endParaRPr lang="en-US" sz="4800" dirty="0"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235FFC1-E757-4E00-B37D-29B81418C8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69432" y="2036763"/>
            <a:ext cx="8293768" cy="4724400"/>
          </a:xfrm>
        </p:spPr>
        <p:txBody>
          <a:bodyPr vert="horz" lIns="90488" tIns="44450" rIns="90488" bIns="44450" rtlCol="0" anchor="t">
            <a:normAutofit/>
          </a:bodyPr>
          <a:lstStyle/>
          <a:p>
            <a:pPr>
              <a:defRPr/>
            </a:pPr>
            <a:r>
              <a:rPr lang="en-US" sz="3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Adenine</a:t>
            </a:r>
            <a:r>
              <a:rPr lang="en-US" sz="3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3400" b="1" dirty="0">
                <a:latin typeface="Bookman Old Style" panose="02050604050505020204" pitchFamily="18" charset="0"/>
              </a:rPr>
              <a:t>must pair with </a:t>
            </a:r>
            <a:r>
              <a:rPr lang="en-US" sz="3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Thymine</a:t>
            </a:r>
            <a:endParaRPr lang="en-US" sz="3400" b="1" dirty="0">
              <a:solidFill>
                <a:srgbClr val="000066"/>
              </a:solidFill>
              <a:latin typeface="Bookman Old Style" panose="02050604050505020204" pitchFamily="18" charset="0"/>
            </a:endParaRPr>
          </a:p>
          <a:p>
            <a:pPr>
              <a:defRPr/>
            </a:pPr>
            <a:r>
              <a:rPr lang="en-US" sz="3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Guanine</a:t>
            </a:r>
            <a:r>
              <a:rPr lang="en-US" sz="3400" b="1" dirty="0">
                <a:latin typeface="Bookman Old Style" panose="02050604050505020204" pitchFamily="18" charset="0"/>
              </a:rPr>
              <a:t> must pair with </a:t>
            </a:r>
            <a:r>
              <a:rPr lang="en-US" sz="3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Cytosine</a:t>
            </a:r>
            <a:endParaRPr lang="en-US" sz="3400" b="1" dirty="0">
              <a:solidFill>
                <a:srgbClr val="000066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61444" name="Group 4"/>
          <p:cNvGrpSpPr>
            <a:grpSpLocks/>
          </p:cNvGrpSpPr>
          <p:nvPr/>
        </p:nvGrpSpPr>
        <p:grpSpPr bwMode="auto">
          <a:xfrm>
            <a:off x="6667500" y="3998913"/>
            <a:ext cx="3022600" cy="1219200"/>
            <a:chOff x="3264" y="3168"/>
            <a:chExt cx="1904" cy="768"/>
          </a:xfrm>
        </p:grpSpPr>
        <p:sp>
          <p:nvSpPr>
            <p:cNvPr id="61453" name="AutoShape 5"/>
            <p:cNvSpPr>
              <a:spLocks noChangeArrowheads="1"/>
            </p:cNvSpPr>
            <p:nvPr/>
          </p:nvSpPr>
          <p:spPr bwMode="auto">
            <a:xfrm>
              <a:off x="3664" y="3424"/>
              <a:ext cx="544" cy="496"/>
            </a:xfrm>
            <a:prstGeom prst="hexagon">
              <a:avLst>
                <a:gd name="adj" fmla="val 27414"/>
                <a:gd name="vf" fmla="val 115470"/>
              </a:avLst>
            </a:prstGeom>
            <a:solidFill>
              <a:srgbClr val="9234DB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1454" name="AutoShape 6"/>
            <p:cNvSpPr>
              <a:spLocks noChangeArrowheads="1"/>
            </p:cNvSpPr>
            <p:nvPr/>
          </p:nvSpPr>
          <p:spPr bwMode="auto">
            <a:xfrm>
              <a:off x="4624" y="3424"/>
              <a:ext cx="544" cy="496"/>
            </a:xfrm>
            <a:prstGeom prst="hexagon">
              <a:avLst>
                <a:gd name="adj" fmla="val 27414"/>
                <a:gd name="vf" fmla="val 115470"/>
              </a:avLst>
            </a:prstGeom>
            <a:solidFill>
              <a:schemeClr val="accent2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1455" name="Line 7"/>
            <p:cNvSpPr>
              <a:spLocks noChangeShapeType="1"/>
            </p:cNvSpPr>
            <p:nvPr/>
          </p:nvSpPr>
          <p:spPr bwMode="auto">
            <a:xfrm>
              <a:off x="4096" y="3408"/>
              <a:ext cx="64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6" name="Line 8"/>
            <p:cNvSpPr>
              <a:spLocks noChangeShapeType="1"/>
            </p:cNvSpPr>
            <p:nvPr/>
          </p:nvSpPr>
          <p:spPr bwMode="auto">
            <a:xfrm>
              <a:off x="4240" y="3696"/>
              <a:ext cx="35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7" name="Line 9"/>
            <p:cNvSpPr>
              <a:spLocks noChangeShapeType="1"/>
            </p:cNvSpPr>
            <p:nvPr/>
          </p:nvSpPr>
          <p:spPr bwMode="auto">
            <a:xfrm>
              <a:off x="4096" y="3936"/>
              <a:ext cx="64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8" name="Rectangle 10"/>
            <p:cNvSpPr>
              <a:spLocks noChangeArrowheads="1"/>
            </p:cNvSpPr>
            <p:nvPr/>
          </p:nvSpPr>
          <p:spPr bwMode="auto">
            <a:xfrm>
              <a:off x="3783" y="3514"/>
              <a:ext cx="269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>
                  <a:latin typeface="Comic Sans MS" panose="030F0702030302020204" pitchFamily="66" charset="0"/>
                </a:rPr>
                <a:t>G</a:t>
              </a:r>
            </a:p>
          </p:txBody>
        </p:sp>
        <p:sp>
          <p:nvSpPr>
            <p:cNvPr id="61459" name="Rectangle 11"/>
            <p:cNvSpPr>
              <a:spLocks noChangeArrowheads="1"/>
            </p:cNvSpPr>
            <p:nvPr/>
          </p:nvSpPr>
          <p:spPr bwMode="auto">
            <a:xfrm>
              <a:off x="4743" y="3466"/>
              <a:ext cx="255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>
                  <a:latin typeface="Comic Sans MS" panose="030F0702030302020204" pitchFamily="66" charset="0"/>
                </a:rPr>
                <a:t>C</a:t>
              </a:r>
            </a:p>
          </p:txBody>
        </p:sp>
        <p:sp>
          <p:nvSpPr>
            <p:cNvPr id="61460" name="AutoShape 12"/>
            <p:cNvSpPr>
              <a:spLocks noChangeArrowheads="1"/>
            </p:cNvSpPr>
            <p:nvPr/>
          </p:nvSpPr>
          <p:spPr bwMode="auto">
            <a:xfrm rot="-3666107">
              <a:off x="3240" y="3192"/>
              <a:ext cx="528" cy="480"/>
            </a:xfrm>
            <a:prstGeom prst="pentagon">
              <a:avLst/>
            </a:prstGeom>
            <a:solidFill>
              <a:srgbClr val="9234DB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1445" name="Group 13"/>
          <p:cNvGrpSpPr>
            <a:grpSpLocks/>
          </p:cNvGrpSpPr>
          <p:nvPr/>
        </p:nvGrpSpPr>
        <p:grpSpPr bwMode="auto">
          <a:xfrm>
            <a:off x="2743200" y="3802063"/>
            <a:ext cx="3022600" cy="1193800"/>
            <a:chOff x="784" y="3168"/>
            <a:chExt cx="1904" cy="752"/>
          </a:xfrm>
        </p:grpSpPr>
        <p:sp>
          <p:nvSpPr>
            <p:cNvPr id="61446" name="AutoShape 14"/>
            <p:cNvSpPr>
              <a:spLocks noChangeArrowheads="1"/>
            </p:cNvSpPr>
            <p:nvPr/>
          </p:nvSpPr>
          <p:spPr bwMode="auto">
            <a:xfrm>
              <a:off x="1744" y="3424"/>
              <a:ext cx="544" cy="496"/>
            </a:xfrm>
            <a:prstGeom prst="hexagon">
              <a:avLst>
                <a:gd name="adj" fmla="val 27414"/>
                <a:gd name="vf" fmla="val 115470"/>
              </a:avLst>
            </a:prstGeom>
            <a:solidFill>
              <a:srgbClr val="FE9B03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1447" name="AutoShape 15"/>
            <p:cNvSpPr>
              <a:spLocks noChangeArrowheads="1"/>
            </p:cNvSpPr>
            <p:nvPr/>
          </p:nvSpPr>
          <p:spPr bwMode="auto">
            <a:xfrm>
              <a:off x="784" y="3424"/>
              <a:ext cx="544" cy="496"/>
            </a:xfrm>
            <a:prstGeom prst="hexagon">
              <a:avLst>
                <a:gd name="adj" fmla="val 27414"/>
                <a:gd name="vf" fmla="val 115470"/>
              </a:avLst>
            </a:prstGeom>
            <a:solidFill>
              <a:schemeClr val="hlink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1448" name="Line 16"/>
            <p:cNvSpPr>
              <a:spLocks noChangeShapeType="1"/>
            </p:cNvSpPr>
            <p:nvPr/>
          </p:nvSpPr>
          <p:spPr bwMode="auto">
            <a:xfrm>
              <a:off x="1360" y="3696"/>
              <a:ext cx="4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49" name="Line 17"/>
            <p:cNvSpPr>
              <a:spLocks noChangeShapeType="1"/>
            </p:cNvSpPr>
            <p:nvPr/>
          </p:nvSpPr>
          <p:spPr bwMode="auto">
            <a:xfrm>
              <a:off x="1216" y="3408"/>
              <a:ext cx="64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0" name="Rectangle 18"/>
            <p:cNvSpPr>
              <a:spLocks noChangeArrowheads="1"/>
            </p:cNvSpPr>
            <p:nvPr/>
          </p:nvSpPr>
          <p:spPr bwMode="auto">
            <a:xfrm>
              <a:off x="951" y="3514"/>
              <a:ext cx="273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>
                  <a:latin typeface="Comic Sans MS" panose="030F0702030302020204" pitchFamily="66" charset="0"/>
                </a:rPr>
                <a:t>T</a:t>
              </a:r>
            </a:p>
          </p:txBody>
        </p:sp>
        <p:sp>
          <p:nvSpPr>
            <p:cNvPr id="61451" name="Rectangle 19"/>
            <p:cNvSpPr>
              <a:spLocks noChangeArrowheads="1"/>
            </p:cNvSpPr>
            <p:nvPr/>
          </p:nvSpPr>
          <p:spPr bwMode="auto">
            <a:xfrm>
              <a:off x="1863" y="3514"/>
              <a:ext cx="281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61452" name="AutoShape 20"/>
            <p:cNvSpPr>
              <a:spLocks noChangeArrowheads="1"/>
            </p:cNvSpPr>
            <p:nvPr/>
          </p:nvSpPr>
          <p:spPr bwMode="auto">
            <a:xfrm rot="-775396">
              <a:off x="2160" y="3168"/>
              <a:ext cx="528" cy="480"/>
            </a:xfrm>
            <a:prstGeom prst="pentagon">
              <a:avLst/>
            </a:prstGeom>
            <a:solidFill>
              <a:srgbClr val="FE9B0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6138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3CA749DD-08B1-462D-9448-C1C015C723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67853" y="1106905"/>
            <a:ext cx="9480884" cy="90922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Discovery of DNA Structure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1756610" y="2016125"/>
            <a:ext cx="9553073" cy="344963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000" b="1" dirty="0">
                <a:solidFill>
                  <a:srgbClr val="A50021"/>
                </a:solidFill>
                <a:latin typeface="Bookman Old Style" panose="02050604050505020204" pitchFamily="18" charset="0"/>
              </a:rPr>
              <a:t>Erwin Chargaff</a:t>
            </a:r>
            <a:r>
              <a:rPr lang="en-US" altLang="en-US" sz="3000" b="1" dirty="0">
                <a:latin typeface="Bookman Old Style" panose="02050604050505020204" pitchFamily="18" charset="0"/>
              </a:rPr>
              <a:t> showed the amounts of the four bases on DNA ( A,T,C,G)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b="1" dirty="0">
                <a:latin typeface="Bookman Old Style" panose="02050604050505020204" pitchFamily="18" charset="0"/>
              </a:rPr>
              <a:t>In a body or somatic cell: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b="1" dirty="0" smtClean="0">
                <a:latin typeface="Bookman Old Style" panose="02050604050505020204" pitchFamily="18" charset="0"/>
              </a:rPr>
              <a:t>  	</a:t>
            </a:r>
            <a:r>
              <a:rPr lang="en-US" altLang="en-US" sz="3000" b="1" dirty="0" smtClean="0">
                <a:solidFill>
                  <a:srgbClr val="A50021"/>
                </a:solidFill>
                <a:latin typeface="Bookman Old Style" panose="02050604050505020204" pitchFamily="18" charset="0"/>
              </a:rPr>
              <a:t>A = 30.3%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b="1" dirty="0" smtClean="0">
                <a:solidFill>
                  <a:srgbClr val="A50021"/>
                </a:solidFill>
                <a:latin typeface="Bookman Old Style" panose="02050604050505020204" pitchFamily="18" charset="0"/>
              </a:rPr>
              <a:t>  	T = 30.3%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b="1" dirty="0" smtClean="0">
                <a:solidFill>
                  <a:srgbClr val="A50021"/>
                </a:solidFill>
                <a:latin typeface="Bookman Old Style" panose="02050604050505020204" pitchFamily="18" charset="0"/>
              </a:rPr>
              <a:t>  	G = 19.7%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b="1" dirty="0" smtClean="0">
                <a:solidFill>
                  <a:srgbClr val="A50021"/>
                </a:solidFill>
                <a:latin typeface="Bookman Old Style" panose="02050604050505020204" pitchFamily="18" charset="0"/>
              </a:rPr>
              <a:t>  	C = 19.7%</a:t>
            </a:r>
          </a:p>
        </p:txBody>
      </p:sp>
    </p:spTree>
    <p:extLst>
      <p:ext uri="{BB962C8B-B14F-4D97-AF65-F5344CB8AC3E}">
        <p14:creationId xmlns:p14="http://schemas.microsoft.com/office/powerpoint/2010/main" val="412471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2F4AF696-F9D2-4C0E-B901-3F7B2739DF8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1524000"/>
            <a:ext cx="8001000" cy="1905000"/>
          </a:xfrm>
        </p:spPr>
        <p:txBody>
          <a:bodyPr/>
          <a:lstStyle/>
          <a:p>
            <a:pPr algn="ctr">
              <a:defRPr/>
            </a:pPr>
            <a:r>
              <a:rPr lang="en-US" sz="6000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History of DNA</a:t>
            </a:r>
            <a:endParaRPr lang="en-US" sz="6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2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DC00758-0B63-405C-95CB-A047A2AFF9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Question: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4110859-B80E-4D52-B1CC-C3B2B54EA2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4400" b="1" dirty="0">
                <a:latin typeface="Bookman Old Style" panose="02050604050505020204" pitchFamily="18" charset="0"/>
              </a:rPr>
              <a:t>If there is </a:t>
            </a:r>
            <a:r>
              <a:rPr lang="en-US" sz="4400" b="1" dirty="0">
                <a:solidFill>
                  <a:srgbClr val="000066"/>
                </a:solidFill>
                <a:latin typeface="Bookman Old Style" panose="02050604050505020204" pitchFamily="18" charset="0"/>
              </a:rPr>
              <a:t>30% </a:t>
            </a:r>
            <a:r>
              <a:rPr 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Adenine</a:t>
            </a:r>
            <a:r>
              <a:rPr lang="en-US" sz="4400" b="1" dirty="0">
                <a:latin typeface="Bookman Old Style" panose="02050604050505020204" pitchFamily="18" charset="0"/>
              </a:rPr>
              <a:t>, how much </a:t>
            </a:r>
            <a:r>
              <a:rPr 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Cytosine</a:t>
            </a:r>
            <a:r>
              <a:rPr lang="en-US" sz="4400" b="1" dirty="0">
                <a:latin typeface="Bookman Old Style" panose="02050604050505020204" pitchFamily="18" charset="0"/>
              </a:rPr>
              <a:t> is present?</a:t>
            </a:r>
          </a:p>
        </p:txBody>
      </p:sp>
    </p:spTree>
    <p:extLst>
      <p:ext uri="{BB962C8B-B14F-4D97-AF65-F5344CB8AC3E}">
        <p14:creationId xmlns:p14="http://schemas.microsoft.com/office/powerpoint/2010/main" val="207783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33C281D-E0AB-4872-B01E-E65C5EA82D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457200"/>
            <a:ext cx="6477000" cy="990600"/>
          </a:xfrm>
        </p:spPr>
        <p:txBody>
          <a:bodyPr/>
          <a:lstStyle/>
          <a:p>
            <a:pPr>
              <a:defRPr/>
            </a:pPr>
            <a:r>
              <a:rPr lang="en-US" sz="480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Answer: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0745B5B-A571-497D-A322-E951CA4DCD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2600" y="2257425"/>
            <a:ext cx="8686800" cy="4572000"/>
          </a:xfrm>
        </p:spPr>
        <p:txBody>
          <a:bodyPr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000" b="1" dirty="0">
                <a:solidFill>
                  <a:srgbClr val="A50021"/>
                </a:solidFill>
                <a:latin typeface="Bookman Old Style" panose="02050604050505020204" pitchFamily="18" charset="0"/>
              </a:rPr>
              <a:t>There would be 20% </a:t>
            </a:r>
            <a:r>
              <a:rPr lang="en-US" sz="40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Cytosine</a:t>
            </a:r>
            <a:endParaRPr lang="en-US" sz="4000" dirty="0">
              <a:solidFill>
                <a:srgbClr val="A50021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Adenine (30%) = Thymine (30%)</a:t>
            </a:r>
          </a:p>
          <a:p>
            <a:pPr>
              <a:lnSpc>
                <a:spcPct val="90000"/>
              </a:lnSpc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Guanine (20%) = Cytosine (20%)</a:t>
            </a:r>
          </a:p>
          <a:p>
            <a:pPr>
              <a:lnSpc>
                <a:spcPct val="90000"/>
              </a:lnSpc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Therefore, </a:t>
            </a:r>
            <a:r>
              <a:rPr lang="en-US" sz="36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60% A-T and 40% C-G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sz="3600" dirty="0">
              <a:solidFill>
                <a:srgbClr val="A5002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35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DC0DDDDA-B826-43CE-86D0-0B95AA174D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40242" y="934452"/>
            <a:ext cx="64770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en-US" sz="5000" b="1" dirty="0">
                <a:solidFill>
                  <a:srgbClr val="A50021"/>
                </a:solidFill>
                <a:latin typeface="Bookman Old Style" panose="02050604050505020204" pitchFamily="18" charset="0"/>
              </a:rPr>
              <a:t>Question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981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 smtClean="0">
                <a:latin typeface="Bookman Old Style" panose="02050604050505020204" pitchFamily="18" charset="0"/>
              </a:rPr>
              <a:t>	</a:t>
            </a:r>
            <a:r>
              <a:rPr lang="en-US" altLang="en-US" sz="3000" b="1" dirty="0">
                <a:latin typeface="Bookman Old Style" panose="02050604050505020204" pitchFamily="18" charset="0"/>
              </a:rPr>
              <a:t>Write out the sequence of a strand </a:t>
            </a:r>
            <a:r>
              <a:rPr lang="en-US" altLang="en-US" sz="3000" b="1" u="sng" dirty="0">
                <a:latin typeface="Bookman Old Style" panose="02050604050505020204" pitchFamily="18" charset="0"/>
              </a:rPr>
              <a:t>complementary</a:t>
            </a:r>
            <a:r>
              <a:rPr lang="en-US" altLang="en-US" sz="3000" b="1" dirty="0">
                <a:latin typeface="Bookman Old Style" panose="02050604050505020204" pitchFamily="18" charset="0"/>
              </a:rPr>
              <a:t> to the following strand…</a:t>
            </a:r>
          </a:p>
          <a:p>
            <a:pPr algn="ctr" eaLnBrk="1" hangingPunct="1">
              <a:buFontTx/>
              <a:buNone/>
            </a:pPr>
            <a:r>
              <a:rPr lang="en-US" altLang="en-US" sz="3800" b="1" dirty="0" smtClean="0">
                <a:latin typeface="Bookman Old Style" panose="02050604050505020204" pitchFamily="18" charset="0"/>
              </a:rPr>
              <a:t>5’ - T </a:t>
            </a:r>
            <a:r>
              <a:rPr lang="en-US" altLang="en-US" sz="3800" b="1" dirty="0" err="1">
                <a:latin typeface="Bookman Old Style" panose="02050604050505020204" pitchFamily="18" charset="0"/>
              </a:rPr>
              <a:t>T</a:t>
            </a:r>
            <a:r>
              <a:rPr lang="en-US" altLang="en-US" sz="3800" b="1" dirty="0">
                <a:latin typeface="Bookman Old Style" panose="02050604050505020204" pitchFamily="18" charset="0"/>
              </a:rPr>
              <a:t> A G C A T G </a:t>
            </a:r>
            <a:r>
              <a:rPr lang="en-US" altLang="en-US" sz="3800" b="1" dirty="0" err="1" smtClean="0">
                <a:latin typeface="Bookman Old Style" panose="02050604050505020204" pitchFamily="18" charset="0"/>
              </a:rPr>
              <a:t>G</a:t>
            </a:r>
            <a:r>
              <a:rPr lang="en-US" altLang="en-US" sz="3800" b="1" dirty="0" smtClean="0">
                <a:latin typeface="Bookman Old Style" panose="02050604050505020204" pitchFamily="18" charset="0"/>
              </a:rPr>
              <a:t> – 3’</a:t>
            </a:r>
          </a:p>
          <a:p>
            <a:pPr algn="ctr" eaLnBrk="1" hangingPunct="1">
              <a:buFontTx/>
              <a:buNone/>
            </a:pPr>
            <a:endParaRPr lang="en-US" altLang="en-US" sz="3800" b="1" dirty="0">
              <a:latin typeface="Bookman Old Style" panose="02050604050505020204" pitchFamily="18" charset="0"/>
            </a:endParaRPr>
          </a:p>
          <a:p>
            <a:pPr eaLnBrk="1" hangingPunct="1">
              <a:buFontTx/>
              <a:buNone/>
            </a:pPr>
            <a:endParaRPr lang="en-US" altLang="en-US" dirty="0" smtClean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38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2D6A58E9-51BD-4A0A-8AA8-8BA592889E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990600"/>
            <a:ext cx="64770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en-US" sz="5000" b="1" dirty="0">
                <a:solidFill>
                  <a:srgbClr val="A50021"/>
                </a:solidFill>
                <a:latin typeface="Bookman Old Style" panose="02050604050505020204" pitchFamily="18" charset="0"/>
              </a:rPr>
              <a:t>Answer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553453" y="2286000"/>
            <a:ext cx="11638547" cy="1905000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altLang="en-US" sz="3000" b="1" dirty="0" smtClean="0">
                <a:solidFill>
                  <a:srgbClr val="A50021"/>
                </a:solidFill>
                <a:latin typeface="Bookman Old Style" panose="02050604050505020204" pitchFamily="18" charset="0"/>
              </a:rPr>
              <a:t>Original Strand:</a:t>
            </a:r>
            <a:r>
              <a:rPr lang="en-US" altLang="en-US" sz="4000" b="1" dirty="0" smtClean="0">
                <a:solidFill>
                  <a:srgbClr val="A50021"/>
                </a:solidFill>
                <a:latin typeface="Bookman Old Style" panose="02050604050505020204" pitchFamily="18" charset="0"/>
              </a:rPr>
              <a:t>	</a:t>
            </a:r>
            <a:r>
              <a:rPr lang="en-US" altLang="en-US" sz="4000" b="1" dirty="0" smtClean="0">
                <a:solidFill>
                  <a:srgbClr val="A50021"/>
                </a:solidFill>
                <a:latin typeface="Bookman Old Style" panose="02050604050505020204" pitchFamily="18" charset="0"/>
              </a:rPr>
              <a:t>5’ - </a:t>
            </a:r>
            <a:r>
              <a:rPr lang="en-US" altLang="en-US" sz="4000" b="1" dirty="0" smtClean="0">
                <a:latin typeface="Bookman Old Style" panose="02050604050505020204" pitchFamily="18" charset="0"/>
              </a:rPr>
              <a:t>T </a:t>
            </a:r>
            <a:r>
              <a:rPr lang="en-US" altLang="en-US" sz="4000" b="1" dirty="0" err="1">
                <a:latin typeface="Bookman Old Style" panose="02050604050505020204" pitchFamily="18" charset="0"/>
              </a:rPr>
              <a:t>T</a:t>
            </a:r>
            <a:r>
              <a:rPr lang="en-US" altLang="en-US" sz="4000" b="1" dirty="0">
                <a:latin typeface="Bookman Old Style" panose="02050604050505020204" pitchFamily="18" charset="0"/>
              </a:rPr>
              <a:t> A G C A T G </a:t>
            </a:r>
            <a:r>
              <a:rPr lang="en-US" altLang="en-US" sz="4000" b="1" dirty="0" err="1">
                <a:latin typeface="Bookman Old Style" panose="02050604050505020204" pitchFamily="18" charset="0"/>
              </a:rPr>
              <a:t>G</a:t>
            </a:r>
            <a:r>
              <a:rPr lang="en-US" altLang="en-US" sz="4000" b="1" dirty="0">
                <a:latin typeface="Bookman Old Style" panose="02050604050505020204" pitchFamily="18" charset="0"/>
              </a:rPr>
              <a:t> </a:t>
            </a:r>
            <a:r>
              <a:rPr lang="en-US" altLang="en-US" sz="4000" b="1" dirty="0" smtClean="0">
                <a:solidFill>
                  <a:srgbClr val="A50021"/>
                </a:solidFill>
                <a:latin typeface="Bookman Old Style" panose="02050604050505020204" pitchFamily="18" charset="0"/>
              </a:rPr>
              <a:t>– 3’</a:t>
            </a:r>
            <a:endParaRPr lang="en-US" altLang="en-US" sz="4000" b="1" dirty="0" smtClean="0">
              <a:solidFill>
                <a:srgbClr val="A50021"/>
              </a:solidFill>
              <a:latin typeface="Bookman Old Style" panose="020506040505050202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3000" b="1" dirty="0" smtClean="0">
                <a:solidFill>
                  <a:srgbClr val="A50021"/>
                </a:solidFill>
                <a:latin typeface="Bookman Old Style" panose="02050604050505020204" pitchFamily="18" charset="0"/>
              </a:rPr>
              <a:t>Complementary</a:t>
            </a:r>
            <a:r>
              <a:rPr lang="en-US" altLang="en-US" sz="4000" b="1" dirty="0" smtClean="0">
                <a:solidFill>
                  <a:srgbClr val="A50021"/>
                </a:solidFill>
                <a:latin typeface="Bookman Old Style" panose="02050604050505020204" pitchFamily="18" charset="0"/>
              </a:rPr>
              <a:t>	</a:t>
            </a:r>
            <a:r>
              <a:rPr lang="en-US" altLang="en-US" sz="4000" b="1" dirty="0" smtClean="0">
                <a:solidFill>
                  <a:srgbClr val="A50021"/>
                </a:solidFill>
                <a:latin typeface="Bookman Old Style" panose="02050604050505020204" pitchFamily="18" charset="0"/>
              </a:rPr>
              <a:t>3’ - </a:t>
            </a:r>
            <a:r>
              <a:rPr lang="en-US" altLang="en-US" sz="4000" b="1" dirty="0" smtClean="0">
                <a:latin typeface="Bookman Old Style" panose="02050604050505020204" pitchFamily="18" charset="0"/>
              </a:rPr>
              <a:t>A </a:t>
            </a:r>
            <a:r>
              <a:rPr lang="en-US" altLang="en-US" sz="4000" b="1" dirty="0" err="1">
                <a:latin typeface="Bookman Old Style" panose="02050604050505020204" pitchFamily="18" charset="0"/>
              </a:rPr>
              <a:t>A</a:t>
            </a:r>
            <a:r>
              <a:rPr lang="en-US" altLang="en-US" sz="4000" b="1" dirty="0">
                <a:latin typeface="Bookman Old Style" panose="02050604050505020204" pitchFamily="18" charset="0"/>
              </a:rPr>
              <a:t> T C G T A C </a:t>
            </a:r>
            <a:r>
              <a:rPr lang="en-US" altLang="en-US" sz="4000" b="1" dirty="0" err="1" smtClean="0">
                <a:latin typeface="Bookman Old Style" panose="02050604050505020204" pitchFamily="18" charset="0"/>
              </a:rPr>
              <a:t>C</a:t>
            </a:r>
            <a:r>
              <a:rPr lang="en-US" altLang="en-US" sz="4000" b="1" dirty="0" smtClean="0">
                <a:latin typeface="Bookman Old Style" panose="02050604050505020204" pitchFamily="18" charset="0"/>
              </a:rPr>
              <a:t> </a:t>
            </a:r>
            <a:r>
              <a:rPr lang="en-US" altLang="en-US" sz="4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– 5</a:t>
            </a:r>
            <a:r>
              <a:rPr lang="en-US" altLang="en-US" sz="4000" b="1" dirty="0" smtClean="0">
                <a:latin typeface="Bookman Old Style" panose="02050604050505020204" pitchFamily="18" charset="0"/>
              </a:rPr>
              <a:t>’</a:t>
            </a:r>
            <a:endParaRPr lang="en-US" altLang="en-US" sz="4000" b="1" dirty="0">
              <a:solidFill>
                <a:srgbClr val="A50021"/>
              </a:solidFill>
              <a:latin typeface="Bookman Old Style" panose="020506040505050202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3000" b="1" dirty="0" smtClean="0">
                <a:solidFill>
                  <a:srgbClr val="A50021"/>
                </a:solidFill>
                <a:latin typeface="Bookman Old Style" panose="02050604050505020204" pitchFamily="18" charset="0"/>
              </a:rPr>
              <a:t>Strand: </a:t>
            </a:r>
            <a:r>
              <a:rPr lang="en-US" altLang="en-US" sz="4000" b="1" dirty="0" smtClean="0">
                <a:solidFill>
                  <a:srgbClr val="A50021"/>
                </a:solidFill>
                <a:latin typeface="Bookman Old Style" panose="02050604050505020204" pitchFamily="18" charset="0"/>
              </a:rPr>
              <a:t>	</a:t>
            </a:r>
            <a:r>
              <a:rPr lang="en-US" altLang="en-US" sz="4000" dirty="0" smtClean="0">
                <a:solidFill>
                  <a:srgbClr val="A50021"/>
                </a:solidFill>
                <a:latin typeface="Bookman Old Style" panose="02050604050505020204" pitchFamily="18" charset="0"/>
              </a:rPr>
              <a:t>	</a:t>
            </a:r>
            <a:r>
              <a:rPr lang="en-US" altLang="en-US" sz="4000" dirty="0" smtClean="0">
                <a:latin typeface="Bookman Old Style" panose="020506040505050202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0239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54FB8763-BA1F-4FF6-9C8F-EBF382F018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800">
                <a:latin typeface="Bookman Old Style" panose="02050604050505020204" pitchFamily="18" charset="0"/>
              </a:rPr>
              <a:t>History of DNA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557338" y="1854200"/>
            <a:ext cx="5834062" cy="4470400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latin typeface="Bookman Old Style" panose="02050604050505020204" pitchFamily="18" charset="0"/>
              </a:rPr>
              <a:t>Early scientists thought </a:t>
            </a:r>
            <a:r>
              <a:rPr lang="en-US" altLang="en-US" sz="2800" b="1" dirty="0">
                <a:solidFill>
                  <a:srgbClr val="A50021"/>
                </a:solidFill>
                <a:latin typeface="Bookman Old Style" panose="02050604050505020204" pitchFamily="18" charset="0"/>
              </a:rPr>
              <a:t>protein</a:t>
            </a:r>
            <a:r>
              <a:rPr lang="en-US" altLang="en-US" sz="2800" b="1" dirty="0">
                <a:latin typeface="Bookman Old Style" panose="02050604050505020204" pitchFamily="18" charset="0"/>
              </a:rPr>
              <a:t> was the cell’s hereditary material because it was </a:t>
            </a:r>
            <a:r>
              <a:rPr lang="en-US" altLang="en-US" sz="2800" b="1" dirty="0">
                <a:solidFill>
                  <a:srgbClr val="A50021"/>
                </a:solidFill>
                <a:latin typeface="Bookman Old Style" panose="02050604050505020204" pitchFamily="18" charset="0"/>
              </a:rPr>
              <a:t>more complex</a:t>
            </a:r>
            <a:r>
              <a:rPr lang="en-US" altLang="en-US" sz="2800" b="1" dirty="0">
                <a:latin typeface="Bookman Old Style" panose="02050604050505020204" pitchFamily="18" charset="0"/>
              </a:rPr>
              <a:t> than DNA</a:t>
            </a:r>
          </a:p>
          <a:p>
            <a:pPr eaLnBrk="1" hangingPunct="1"/>
            <a:r>
              <a:rPr lang="en-US" altLang="en-US" sz="2800" b="1" dirty="0">
                <a:latin typeface="Bookman Old Style" panose="02050604050505020204" pitchFamily="18" charset="0"/>
              </a:rPr>
              <a:t>Proteins were composed of </a:t>
            </a:r>
            <a:r>
              <a:rPr lang="en-US" altLang="en-US" sz="2800" b="1" dirty="0">
                <a:solidFill>
                  <a:srgbClr val="A50021"/>
                </a:solidFill>
                <a:latin typeface="Bookman Old Style" panose="02050604050505020204" pitchFamily="18" charset="0"/>
              </a:rPr>
              <a:t>20 different amino acids</a:t>
            </a:r>
            <a:r>
              <a:rPr lang="en-US" altLang="en-US" sz="2800" b="1" dirty="0">
                <a:latin typeface="Bookman Old Style" panose="02050604050505020204" pitchFamily="18" charset="0"/>
              </a:rPr>
              <a:t> in long </a:t>
            </a:r>
            <a:r>
              <a:rPr lang="en-US" altLang="en-US" sz="2800" b="1" dirty="0">
                <a:solidFill>
                  <a:srgbClr val="A50021"/>
                </a:solidFill>
                <a:latin typeface="Bookman Old Style" panose="02050604050505020204" pitchFamily="18" charset="0"/>
              </a:rPr>
              <a:t>polypeptide chains</a:t>
            </a:r>
          </a:p>
        </p:txBody>
      </p:sp>
      <p:pic>
        <p:nvPicPr>
          <p:cNvPr id="23556" name="Picture 7" descr="Image result for dna and prote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6" y="2362201"/>
            <a:ext cx="36353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33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933700" y="685800"/>
            <a:ext cx="6477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Transformation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211" y="2133600"/>
            <a:ext cx="11069052" cy="2590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000" b="1" dirty="0">
                <a:solidFill>
                  <a:srgbClr val="A50021"/>
                </a:solidFill>
                <a:latin typeface="Comic Sans MS" pitchFamily="66" charset="0"/>
              </a:rPr>
              <a:t>Frederick Griffith</a:t>
            </a:r>
            <a:r>
              <a:rPr lang="en-US" altLang="en-US" sz="3000" b="1" dirty="0">
                <a:latin typeface="Comic Sans MS" pitchFamily="66" charset="0"/>
              </a:rPr>
              <a:t> worked with </a:t>
            </a:r>
            <a:r>
              <a:rPr lang="en-US" altLang="en-US" sz="3000" b="1" dirty="0">
                <a:solidFill>
                  <a:srgbClr val="A50021"/>
                </a:solidFill>
                <a:latin typeface="Comic Sans MS" pitchFamily="66" charset="0"/>
              </a:rPr>
              <a:t>virulent S</a:t>
            </a:r>
            <a:r>
              <a:rPr lang="en-US" altLang="en-US" sz="3000" b="1" dirty="0">
                <a:latin typeface="Comic Sans MS" pitchFamily="66" charset="0"/>
              </a:rPr>
              <a:t> and </a:t>
            </a:r>
            <a:r>
              <a:rPr lang="en-US" altLang="en-US" sz="3000" b="1" dirty="0">
                <a:solidFill>
                  <a:srgbClr val="A50021"/>
                </a:solidFill>
                <a:latin typeface="Comic Sans MS" pitchFamily="66" charset="0"/>
              </a:rPr>
              <a:t>nonvirulent R</a:t>
            </a:r>
            <a:r>
              <a:rPr lang="en-US" altLang="en-US" sz="3000" b="1" dirty="0">
                <a:latin typeface="Comic Sans MS" pitchFamily="66" charset="0"/>
              </a:rPr>
              <a:t> strain pneumonia bacteria</a:t>
            </a:r>
          </a:p>
          <a:p>
            <a:pPr>
              <a:defRPr/>
            </a:pPr>
            <a:r>
              <a:rPr lang="en-US" sz="3000" dirty="0">
                <a:latin typeface="Comic Sans MS" panose="030F0702030302020204" pitchFamily="66" charset="0"/>
              </a:rPr>
              <a:t>Bacteria can be considered: </a:t>
            </a:r>
          </a:p>
          <a:p>
            <a:pPr lvl="1">
              <a:defRPr/>
            </a:pPr>
            <a:r>
              <a:rPr lang="en-US" sz="3000" dirty="0">
                <a:latin typeface="Comic Sans MS" panose="030F0702030302020204" pitchFamily="66" charset="0"/>
              </a:rPr>
              <a:t> </a:t>
            </a:r>
            <a:r>
              <a:rPr lang="en-US" sz="3000" dirty="0">
                <a:solidFill>
                  <a:srgbClr val="EF1F1D"/>
                </a:solidFill>
                <a:latin typeface="Comic Sans MS" panose="030F0702030302020204" pitchFamily="66" charset="0"/>
              </a:rPr>
              <a:t>virulent</a:t>
            </a:r>
            <a:r>
              <a:rPr lang="en-US" sz="3000" dirty="0">
                <a:latin typeface="Comic Sans MS" panose="030F0702030302020204" pitchFamily="66" charset="0"/>
              </a:rPr>
              <a:t> (disease causing) or</a:t>
            </a:r>
          </a:p>
          <a:p>
            <a:pPr lvl="1">
              <a:defRPr/>
            </a:pPr>
            <a:r>
              <a:rPr lang="en-US" sz="3000" dirty="0">
                <a:solidFill>
                  <a:srgbClr val="187534"/>
                </a:solidFill>
                <a:latin typeface="Comic Sans MS" panose="030F0702030302020204" pitchFamily="66" charset="0"/>
              </a:rPr>
              <a:t> nonvirulent</a:t>
            </a:r>
            <a:r>
              <a:rPr lang="en-US" sz="3000" dirty="0">
                <a:latin typeface="Comic Sans MS" panose="030F0702030302020204" pitchFamily="66" charset="0"/>
              </a:rPr>
              <a:t> (harmless)</a:t>
            </a:r>
          </a:p>
          <a:p>
            <a:pPr eaLnBrk="1" hangingPunct="1"/>
            <a:endParaRPr lang="en-US" altLang="en-US" sz="3000" b="1" dirty="0" smtClean="0">
              <a:latin typeface="Comic Sans MS" pitchFamily="66" charset="0"/>
            </a:endParaRPr>
          </a:p>
          <a:p>
            <a:pPr eaLnBrk="1" hangingPunct="1"/>
            <a:endParaRPr lang="en-US" altLang="en-US" sz="3000" b="1" dirty="0" smtClean="0">
              <a:latin typeface="Comic Sans MS" pitchFamily="66" charset="0"/>
            </a:endParaRPr>
          </a:p>
        </p:txBody>
      </p:sp>
      <p:pic>
        <p:nvPicPr>
          <p:cNvPr id="5" name="Picture 7" descr="Image result for s and r pneumo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47" y="2939266"/>
            <a:ext cx="4453450" cy="271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26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914401"/>
            <a:ext cx="8643938" cy="57070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4800" dirty="0"/>
              <a:t>    </a:t>
            </a:r>
            <a:r>
              <a:rPr lang="en-US" sz="4800" dirty="0">
                <a:latin typeface="Times New Roman" charset="0"/>
              </a:rPr>
              <a:t>Mice were injected with:</a:t>
            </a:r>
          </a:p>
          <a:p>
            <a:pPr marL="1152525" lvl="1">
              <a:defRPr/>
            </a:pPr>
            <a:r>
              <a:rPr lang="en-US" sz="3800" b="1" dirty="0">
                <a:solidFill>
                  <a:srgbClr val="EF1F1D"/>
                </a:solidFill>
                <a:latin typeface="Times New Roman" charset="0"/>
              </a:rPr>
              <a:t>living</a:t>
            </a:r>
            <a:r>
              <a:rPr lang="en-US" sz="3800" dirty="0">
                <a:latin typeface="Times New Roman" charset="0"/>
              </a:rPr>
              <a:t> </a:t>
            </a:r>
            <a:r>
              <a:rPr lang="en-US" sz="3800" b="1" dirty="0">
                <a:solidFill>
                  <a:srgbClr val="EF1F1D"/>
                </a:solidFill>
                <a:latin typeface="Times New Roman" charset="0"/>
              </a:rPr>
              <a:t>virulent</a:t>
            </a:r>
            <a:r>
              <a:rPr lang="en-US" sz="3800" dirty="0">
                <a:latin typeface="Times New Roman" charset="0"/>
              </a:rPr>
              <a:t> bacteria</a:t>
            </a:r>
          </a:p>
          <a:p>
            <a:pPr marL="1152525" lvl="1">
              <a:defRPr/>
            </a:pPr>
            <a:r>
              <a:rPr lang="en-US" sz="3800" dirty="0">
                <a:latin typeface="Times New Roman" charset="0"/>
              </a:rPr>
              <a:t> </a:t>
            </a:r>
            <a:r>
              <a:rPr lang="en-US" sz="3800" b="1" dirty="0">
                <a:solidFill>
                  <a:srgbClr val="EF1F1D"/>
                </a:solidFill>
                <a:latin typeface="Times New Roman" charset="0"/>
              </a:rPr>
              <a:t>living</a:t>
            </a:r>
            <a:r>
              <a:rPr lang="en-US" sz="3800" dirty="0">
                <a:latin typeface="Times New Roman" charset="0"/>
              </a:rPr>
              <a:t> </a:t>
            </a:r>
            <a:r>
              <a:rPr lang="en-US" sz="3800" b="1" dirty="0">
                <a:solidFill>
                  <a:srgbClr val="2F8B20"/>
                </a:solidFill>
                <a:latin typeface="Times New Roman" charset="0"/>
              </a:rPr>
              <a:t>harmless</a:t>
            </a:r>
            <a:r>
              <a:rPr lang="en-US" sz="3800" dirty="0">
                <a:latin typeface="Times New Roman" charset="0"/>
              </a:rPr>
              <a:t> bacteria</a:t>
            </a:r>
          </a:p>
          <a:p>
            <a:pPr marL="1152525" lvl="1">
              <a:defRPr/>
            </a:pPr>
            <a:r>
              <a:rPr lang="en-US" sz="3800" b="1" dirty="0">
                <a:solidFill>
                  <a:srgbClr val="2F8B20"/>
                </a:solidFill>
                <a:latin typeface="Times New Roman" charset="0"/>
              </a:rPr>
              <a:t>dead</a:t>
            </a:r>
            <a:r>
              <a:rPr lang="en-US" sz="3800" dirty="0">
                <a:solidFill>
                  <a:srgbClr val="EF1F1D"/>
                </a:solidFill>
                <a:latin typeface="Times New Roman" charset="0"/>
              </a:rPr>
              <a:t> </a:t>
            </a:r>
            <a:r>
              <a:rPr lang="en-US" sz="3800" b="1" dirty="0">
                <a:solidFill>
                  <a:srgbClr val="EF1F1D"/>
                </a:solidFill>
                <a:latin typeface="Times New Roman" charset="0"/>
              </a:rPr>
              <a:t>virulent</a:t>
            </a:r>
            <a:r>
              <a:rPr lang="en-US" sz="3800" dirty="0">
                <a:latin typeface="Times New Roman" charset="0"/>
              </a:rPr>
              <a:t> bacteria</a:t>
            </a:r>
          </a:p>
          <a:p>
            <a:pPr marL="1152525" lvl="1">
              <a:defRPr/>
            </a:pPr>
            <a:r>
              <a:rPr lang="en-US" sz="3800" dirty="0">
                <a:latin typeface="Times New Roman" charset="0"/>
              </a:rPr>
              <a:t> </a:t>
            </a:r>
            <a:r>
              <a:rPr lang="en-US" sz="3800" b="1" dirty="0">
                <a:solidFill>
                  <a:srgbClr val="2F8B20"/>
                </a:solidFill>
                <a:latin typeface="Times New Roman" charset="0"/>
              </a:rPr>
              <a:t>dead </a:t>
            </a:r>
            <a:r>
              <a:rPr lang="en-US" sz="3800" b="1" dirty="0">
                <a:solidFill>
                  <a:srgbClr val="EF1F1D"/>
                </a:solidFill>
                <a:latin typeface="Times New Roman" charset="0"/>
              </a:rPr>
              <a:t>virulent</a:t>
            </a:r>
            <a:r>
              <a:rPr lang="en-US" sz="3800" dirty="0">
                <a:latin typeface="Times New Roman" charset="0"/>
              </a:rPr>
              <a:t> + </a:t>
            </a:r>
            <a:r>
              <a:rPr lang="en-US" sz="3800" b="1" dirty="0">
                <a:solidFill>
                  <a:srgbClr val="EF1F1D"/>
                </a:solidFill>
                <a:latin typeface="Times New Roman" charset="0"/>
              </a:rPr>
              <a:t>live</a:t>
            </a:r>
            <a:r>
              <a:rPr lang="en-US" sz="3800" b="1" dirty="0">
                <a:latin typeface="Times New Roman" charset="0"/>
              </a:rPr>
              <a:t> </a:t>
            </a:r>
            <a:r>
              <a:rPr lang="en-US" sz="3800" b="1" dirty="0">
                <a:solidFill>
                  <a:srgbClr val="2F8B20"/>
                </a:solidFill>
                <a:latin typeface="Times New Roman" charset="0"/>
              </a:rPr>
              <a:t>harmless</a:t>
            </a:r>
            <a:endParaRPr lang="en-US" sz="3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72578" y="228600"/>
            <a:ext cx="8229600" cy="685800"/>
          </a:xfrm>
        </p:spPr>
        <p:txBody>
          <a:bodyPr/>
          <a:lstStyle/>
          <a:p>
            <a:r>
              <a:rPr lang="en-US" dirty="0" smtClean="0"/>
              <a:t>Griffith’s 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83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8229600" cy="1600200"/>
          </a:xfrm>
        </p:spPr>
        <p:txBody>
          <a:bodyPr/>
          <a:lstStyle/>
          <a:p>
            <a:r>
              <a:rPr lang="en-US" dirty="0" smtClean="0"/>
              <a:t>Which ones killed the mice?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09800" y="1104900"/>
            <a:ext cx="84582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US" sz="4800" dirty="0"/>
              <a:t>    </a:t>
            </a:r>
            <a:r>
              <a:rPr lang="en-US" sz="4800" dirty="0">
                <a:latin typeface="Times New Roman" charset="0"/>
              </a:rPr>
              <a:t>Mice were injected with:</a:t>
            </a:r>
          </a:p>
          <a:p>
            <a:pPr marL="1206500" lvl="1">
              <a:defRPr/>
            </a:pPr>
            <a:r>
              <a:rPr lang="en-US" sz="3800" b="1" dirty="0">
                <a:solidFill>
                  <a:srgbClr val="EF1F1D"/>
                </a:solidFill>
                <a:latin typeface="Times New Roman" charset="0"/>
              </a:rPr>
              <a:t>living</a:t>
            </a:r>
            <a:r>
              <a:rPr lang="en-US" sz="3800" dirty="0">
                <a:latin typeface="Times New Roman" charset="0"/>
              </a:rPr>
              <a:t> </a:t>
            </a:r>
            <a:r>
              <a:rPr lang="en-US" sz="3800" b="1" dirty="0">
                <a:solidFill>
                  <a:srgbClr val="EF1F1D"/>
                </a:solidFill>
                <a:latin typeface="Times New Roman" charset="0"/>
              </a:rPr>
              <a:t>virulent</a:t>
            </a:r>
            <a:r>
              <a:rPr lang="en-US" sz="3800" dirty="0">
                <a:latin typeface="Times New Roman" charset="0"/>
              </a:rPr>
              <a:t> bacteria</a:t>
            </a:r>
          </a:p>
          <a:p>
            <a:pPr marL="1206500" lvl="1">
              <a:defRPr/>
            </a:pPr>
            <a:r>
              <a:rPr lang="en-US" sz="3800" dirty="0">
                <a:latin typeface="Times New Roman" charset="0"/>
              </a:rPr>
              <a:t> </a:t>
            </a:r>
            <a:r>
              <a:rPr lang="en-US" sz="3800" b="1" dirty="0">
                <a:solidFill>
                  <a:srgbClr val="EF1F1D"/>
                </a:solidFill>
                <a:latin typeface="Times New Roman" charset="0"/>
              </a:rPr>
              <a:t>living</a:t>
            </a:r>
            <a:r>
              <a:rPr lang="en-US" sz="3800" dirty="0">
                <a:latin typeface="Times New Roman" charset="0"/>
              </a:rPr>
              <a:t> </a:t>
            </a:r>
            <a:r>
              <a:rPr lang="en-US" sz="3800" b="1" dirty="0">
                <a:solidFill>
                  <a:srgbClr val="2F8B20"/>
                </a:solidFill>
                <a:latin typeface="Times New Roman" charset="0"/>
              </a:rPr>
              <a:t>harmless</a:t>
            </a:r>
            <a:r>
              <a:rPr lang="en-US" sz="3800" dirty="0">
                <a:latin typeface="Times New Roman" charset="0"/>
              </a:rPr>
              <a:t> bacteria</a:t>
            </a:r>
          </a:p>
          <a:p>
            <a:pPr marL="1206500" lvl="1">
              <a:defRPr/>
            </a:pPr>
            <a:r>
              <a:rPr lang="en-US" sz="3800" b="1" dirty="0">
                <a:solidFill>
                  <a:srgbClr val="2F8B20"/>
                </a:solidFill>
                <a:latin typeface="Times New Roman" charset="0"/>
              </a:rPr>
              <a:t> dead</a:t>
            </a:r>
            <a:r>
              <a:rPr lang="en-US" sz="3800" dirty="0">
                <a:solidFill>
                  <a:srgbClr val="EF1F1D"/>
                </a:solidFill>
                <a:latin typeface="Times New Roman" charset="0"/>
              </a:rPr>
              <a:t> </a:t>
            </a:r>
            <a:r>
              <a:rPr lang="en-US" sz="3800" b="1" dirty="0">
                <a:solidFill>
                  <a:srgbClr val="EF1F1D"/>
                </a:solidFill>
                <a:latin typeface="Times New Roman" charset="0"/>
              </a:rPr>
              <a:t>virulent</a:t>
            </a:r>
            <a:r>
              <a:rPr lang="en-US" sz="3800" dirty="0">
                <a:latin typeface="Times New Roman" charset="0"/>
              </a:rPr>
              <a:t> bacteria</a:t>
            </a:r>
          </a:p>
          <a:p>
            <a:pPr marL="1206500" lvl="1">
              <a:defRPr/>
            </a:pPr>
            <a:r>
              <a:rPr lang="en-US" sz="3800" dirty="0">
                <a:latin typeface="Times New Roman" charset="0"/>
              </a:rPr>
              <a:t> </a:t>
            </a:r>
            <a:r>
              <a:rPr lang="en-US" sz="3800" b="1" dirty="0">
                <a:solidFill>
                  <a:srgbClr val="2F8B20"/>
                </a:solidFill>
                <a:latin typeface="Times New Roman" charset="0"/>
              </a:rPr>
              <a:t>dead </a:t>
            </a:r>
            <a:r>
              <a:rPr lang="en-US" sz="3800" b="1" dirty="0">
                <a:solidFill>
                  <a:srgbClr val="EF1F1D"/>
                </a:solidFill>
                <a:latin typeface="Times New Roman" charset="0"/>
              </a:rPr>
              <a:t>virulent</a:t>
            </a:r>
            <a:r>
              <a:rPr lang="en-US" sz="3800" dirty="0">
                <a:latin typeface="Times New Roman" charset="0"/>
              </a:rPr>
              <a:t> + </a:t>
            </a:r>
            <a:r>
              <a:rPr lang="en-US" sz="3800" b="1" dirty="0">
                <a:solidFill>
                  <a:srgbClr val="EF1F1D"/>
                </a:solidFill>
                <a:latin typeface="Times New Roman" charset="0"/>
              </a:rPr>
              <a:t>live</a:t>
            </a:r>
            <a:r>
              <a:rPr lang="en-US" sz="3800" b="1" dirty="0">
                <a:latin typeface="Times New Roman" charset="0"/>
              </a:rPr>
              <a:t> </a:t>
            </a:r>
            <a:r>
              <a:rPr lang="en-US" sz="3800" b="1" dirty="0">
                <a:solidFill>
                  <a:srgbClr val="2F8B20"/>
                </a:solidFill>
                <a:latin typeface="Times New Roman" charset="0"/>
              </a:rPr>
              <a:t>harmless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69859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60</TotalTime>
  <Words>1076</Words>
  <Application>Microsoft Office PowerPoint</Application>
  <PresentationFormat>Widescreen</PresentationFormat>
  <Paragraphs>205</Paragraphs>
  <Slides>53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5" baseType="lpstr">
      <vt:lpstr>ＭＳ Ｐゴシック</vt:lpstr>
      <vt:lpstr>Arial</vt:lpstr>
      <vt:lpstr>Book Antiqua</vt:lpstr>
      <vt:lpstr>Bookman Old Style</vt:lpstr>
      <vt:lpstr>Bradley Hand ITC</vt:lpstr>
      <vt:lpstr>Calibri</vt:lpstr>
      <vt:lpstr>Comic Sans MS</vt:lpstr>
      <vt:lpstr>Courier New</vt:lpstr>
      <vt:lpstr>Gill Sans MT</vt:lpstr>
      <vt:lpstr>Times New Roman</vt:lpstr>
      <vt:lpstr>Wingdings</vt:lpstr>
      <vt:lpstr>Gallery</vt:lpstr>
      <vt:lpstr>Unit 6 DNA, RNA, and Protein Synthesis</vt:lpstr>
      <vt:lpstr>Topic 1: DNA History &amp; Structure</vt:lpstr>
      <vt:lpstr>Review  </vt:lpstr>
      <vt:lpstr>Review  </vt:lpstr>
      <vt:lpstr>History of DNA</vt:lpstr>
      <vt:lpstr>History of DNA</vt:lpstr>
      <vt:lpstr>Transformation</vt:lpstr>
      <vt:lpstr>Griffith’s Experiment</vt:lpstr>
      <vt:lpstr>Which ones killed the mice?</vt:lpstr>
      <vt:lpstr>PowerPoint Presentation</vt:lpstr>
      <vt:lpstr>Experimental Results</vt:lpstr>
      <vt:lpstr>Results</vt:lpstr>
      <vt:lpstr>Griffith Experiment</vt:lpstr>
      <vt:lpstr>History of DNA</vt:lpstr>
      <vt:lpstr>Basically…</vt:lpstr>
      <vt:lpstr>PowerPoint Presentation</vt:lpstr>
      <vt:lpstr>PowerPoint Presentation</vt:lpstr>
      <vt:lpstr>DNA Structure</vt:lpstr>
      <vt:lpstr>Rosalind Franklin</vt:lpstr>
      <vt:lpstr>Watson and Crick</vt:lpstr>
      <vt:lpstr>Now it is your turn</vt:lpstr>
      <vt:lpstr>#4: </vt:lpstr>
      <vt:lpstr>#5</vt:lpstr>
      <vt:lpstr>#6</vt:lpstr>
      <vt:lpstr>#7</vt:lpstr>
      <vt:lpstr>#8</vt:lpstr>
      <vt:lpstr>#9</vt:lpstr>
      <vt:lpstr>#10</vt:lpstr>
      <vt:lpstr>#11</vt:lpstr>
      <vt:lpstr>#12</vt:lpstr>
      <vt:lpstr>#13</vt:lpstr>
      <vt:lpstr>#14</vt:lpstr>
      <vt:lpstr>#15</vt:lpstr>
      <vt:lpstr>DNA Structure</vt:lpstr>
      <vt:lpstr>The Basics</vt:lpstr>
      <vt:lpstr>DNA</vt:lpstr>
      <vt:lpstr>DNA Nucleotide</vt:lpstr>
      <vt:lpstr>DNA</vt:lpstr>
      <vt:lpstr>Hydrogen Bonding</vt:lpstr>
      <vt:lpstr>DNA Double Helix</vt:lpstr>
      <vt:lpstr>PowerPoint Presentation</vt:lpstr>
      <vt:lpstr>DNA Strands</vt:lpstr>
      <vt:lpstr>Antiparallel Strands</vt:lpstr>
      <vt:lpstr>Antiparallel Strands</vt:lpstr>
      <vt:lpstr>Nitrogenous Bases</vt:lpstr>
      <vt:lpstr>Base-Pairings</vt:lpstr>
      <vt:lpstr>PowerPoint Presentation</vt:lpstr>
      <vt:lpstr>Chargaff’s Rule</vt:lpstr>
      <vt:lpstr>Discovery of DNA Structure</vt:lpstr>
      <vt:lpstr>Question:</vt:lpstr>
      <vt:lpstr>Answer:</vt:lpstr>
      <vt:lpstr>Question</vt:lpstr>
      <vt:lpstr>Answer</vt:lpstr>
    </vt:vector>
  </TitlesOfParts>
  <Company>Prince William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DNA, RNA, and Protein Synthesis</dc:title>
  <dc:creator>Olivia Jensen</dc:creator>
  <cp:lastModifiedBy>Olivia Jensen</cp:lastModifiedBy>
  <cp:revision>7</cp:revision>
  <dcterms:created xsi:type="dcterms:W3CDTF">2018-02-12T20:14:27Z</dcterms:created>
  <dcterms:modified xsi:type="dcterms:W3CDTF">2019-01-31T23:41:13Z</dcterms:modified>
</cp:coreProperties>
</file>