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5FEB5-00B1-4B04-A0A5-D8F13285009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F4AA-CB9E-475B-BB49-A4C77BB71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95991-2032-48AF-8A31-E0F83AE255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476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5F8C4-6F1F-412C-84FB-F76E79B44E8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641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7B01DA-BE9C-4034-8EB7-C7319A4AEA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26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7C5FFE-EA6E-45D7-B420-E1A9123C3D1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822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693E7-F6EA-4F16-8908-F607FB83EA6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765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04F471-0C8F-429B-AC86-EBA7C66E477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787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827B5-FC2E-4E51-A20C-1DA29E98D6D6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3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6F0A8-E1BE-45CD-BCF5-F7E579AEC26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01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9A63EA-303F-4279-AE57-1C0E28C3D94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379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C4F473-B0A9-48F4-9703-A3BC07A3DA39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874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90C8-4FC9-6B42-A72D-E29C7BC56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6F4498-7F65-452E-8833-139FBEB8C81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962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00A1AB-9626-4F8D-AF1D-49199BEE79CB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236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62C447-62FE-48B3-8626-0AAD8D0F6CA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38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3">
            <a:extLst>
              <a:ext uri="{FF2B5EF4-FFF2-40B4-BE49-F238E27FC236}">
                <a16:creationId xmlns:a16="http://schemas.microsoft.com/office/drawing/2014/main" id="{2B2110A0-5107-48B9-8400-5612F5CD3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4">
            <a:extLst>
              <a:ext uri="{FF2B5EF4-FFF2-40B4-BE49-F238E27FC236}">
                <a16:creationId xmlns:a16="http://schemas.microsoft.com/office/drawing/2014/main" id="{68DC29D8-FCE5-489F-B8C8-0E26B7ECA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2">
            <a:extLst>
              <a:ext uri="{FF2B5EF4-FFF2-40B4-BE49-F238E27FC236}">
                <a16:creationId xmlns:a16="http://schemas.microsoft.com/office/drawing/2014/main" id="{BC9B0C10-439F-4222-A31D-870919470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DAB9-BFBF-414F-9B19-8DC3082E1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81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E0B667D-9EA2-4BD0-B680-9CBFDD8162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35580" y="1905000"/>
            <a:ext cx="7848600" cy="22098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Replication</a:t>
            </a:r>
            <a:b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Unit 6 Topic 2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5B9A1B3-2B46-4FFF-B387-B4274619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7620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Bookman Old Style" panose="02050604050505020204" pitchFamily="18" charset="0"/>
              </a:rPr>
              <a:t>Steps of DNA Replication</a:t>
            </a:r>
          </a:p>
        </p:txBody>
      </p:sp>
      <p:sp>
        <p:nvSpPr>
          <p:cNvPr id="839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52600" y="2057400"/>
            <a:ext cx="4876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latin typeface="Bookman Old Style" panose="02050604050505020204" pitchFamily="18" charset="0"/>
              </a:rPr>
              <a:t>2)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Primase </a:t>
            </a:r>
            <a:r>
              <a:rPr lang="en-US" altLang="en-US" sz="2800" b="1" dirty="0">
                <a:latin typeface="Bookman Old Style" panose="02050604050505020204" pitchFamily="18" charset="0"/>
              </a:rPr>
              <a:t>gathers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nucleotides </a:t>
            </a:r>
            <a:r>
              <a:rPr lang="en-US" altLang="en-US" sz="2800" b="1" dirty="0">
                <a:latin typeface="Bookman Old Style" panose="02050604050505020204" pitchFamily="18" charset="0"/>
              </a:rPr>
              <a:t>and brings them into the replication fork.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Bookman Old Style" panose="02050604050505020204" pitchFamily="18" charset="0"/>
              </a:rPr>
              <a:t>	A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“primer” </a:t>
            </a:r>
            <a:r>
              <a:rPr lang="en-US" altLang="en-US" sz="2800" b="1" dirty="0">
                <a:latin typeface="Bookman Old Style" panose="02050604050505020204" pitchFamily="18" charset="0"/>
              </a:rPr>
              <a:t>is created to start the new strand.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17" y="1303972"/>
            <a:ext cx="3261047" cy="24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gatewaycoalition.org/files/hidden/molec/ch2/pict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16" y="4031694"/>
            <a:ext cx="3432048" cy="25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384CD92F-EC63-4F1F-8992-151A3DA0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912813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Bookman Old Style" panose="02050604050505020204" pitchFamily="18" charset="0"/>
              </a:rPr>
              <a:t>Steps of DNA Replication</a:t>
            </a:r>
          </a:p>
        </p:txBody>
      </p:sp>
      <p:sp>
        <p:nvSpPr>
          <p:cNvPr id="849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52600" y="2057400"/>
            <a:ext cx="48768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Bookman Old Style" panose="02050604050505020204" pitchFamily="18" charset="0"/>
              </a:rPr>
              <a:t>3) The enzyme </a:t>
            </a:r>
            <a:r>
              <a:rPr lang="en-US" altLang="en-US" sz="2800" b="1">
                <a:solidFill>
                  <a:srgbClr val="A50021"/>
                </a:solidFill>
                <a:latin typeface="Bookman Old Style" panose="02050604050505020204" pitchFamily="18" charset="0"/>
              </a:rPr>
              <a:t>DNA Polymerase </a:t>
            </a:r>
            <a:r>
              <a:rPr lang="en-US" altLang="en-US" sz="2800" b="1">
                <a:latin typeface="Bookman Old Style" panose="02050604050505020204" pitchFamily="18" charset="0"/>
              </a:rPr>
              <a:t>matches free nucleotides with the correct base pairs on the </a:t>
            </a:r>
            <a:r>
              <a:rPr lang="en-US" altLang="en-US" sz="2800" b="1">
                <a:solidFill>
                  <a:srgbClr val="A50021"/>
                </a:solidFill>
                <a:latin typeface="Bookman Old Style" panose="02050604050505020204" pitchFamily="18" charset="0"/>
              </a:rPr>
              <a:t>template (parent) strands</a:t>
            </a:r>
            <a:r>
              <a:rPr lang="en-US" altLang="en-US" sz="2800" b="1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84996" name="Picture 4" descr="http://www.neb.com/nebecomm/productfiles/1936/images/F-540_fig1_v1_00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381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25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26195" r="23351"/>
          <a:stretch>
            <a:fillRect/>
          </a:stretch>
        </p:blipFill>
        <p:spPr bwMode="auto">
          <a:xfrm>
            <a:off x="2971800" y="152401"/>
            <a:ext cx="632460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bbruner.org/bitn/bitn_fig/dna_rep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1"/>
            <a:ext cx="28956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9848DD6E-5B4F-4371-BF1D-06A68588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075" y="9906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Bookman Old Style" panose="02050604050505020204" pitchFamily="18" charset="0"/>
              </a:rPr>
              <a:t>Steps of DNA Replication</a:t>
            </a:r>
          </a:p>
        </p:txBody>
      </p:sp>
      <p:sp>
        <p:nvSpPr>
          <p:cNvPr id="880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14600" y="2133600"/>
            <a:ext cx="73914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Bookman Old Style" panose="02050604050505020204" pitchFamily="18" charset="0"/>
              </a:rPr>
              <a:t>4) The enzyme</a:t>
            </a:r>
            <a:r>
              <a:rPr lang="en-US" altLang="en-US" sz="2800" b="1">
                <a:solidFill>
                  <a:srgbClr val="A50021"/>
                </a:solidFill>
                <a:latin typeface="Bookman Old Style" panose="02050604050505020204" pitchFamily="18" charset="0"/>
              </a:rPr>
              <a:t> ligase </a:t>
            </a:r>
            <a:r>
              <a:rPr lang="en-US" altLang="en-US" sz="2800" b="1">
                <a:latin typeface="Bookman Old Style" panose="02050604050505020204" pitchFamily="18" charset="0"/>
              </a:rPr>
              <a:t>connects any “breaks” in the new strands and the 2 new strands </a:t>
            </a:r>
            <a:r>
              <a:rPr lang="en-US" altLang="en-US" sz="2800" b="1">
                <a:solidFill>
                  <a:srgbClr val="A50021"/>
                </a:solidFill>
                <a:latin typeface="Bookman Old Style" panose="02050604050505020204" pitchFamily="18" charset="0"/>
              </a:rPr>
              <a:t>rewind </a:t>
            </a:r>
            <a:r>
              <a:rPr lang="en-US" altLang="en-US" sz="2800" b="1">
                <a:latin typeface="Bookman Old Style" panose="02050604050505020204" pitchFamily="18" charset="0"/>
              </a:rPr>
              <a:t>back together.  </a:t>
            </a:r>
            <a:r>
              <a:rPr lang="en-US" altLang="en-US" sz="2800" b="1">
                <a:solidFill>
                  <a:srgbClr val="A50021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A50021"/>
                </a:solidFill>
                <a:latin typeface="Bookman Old Style" panose="02050604050505020204" pitchFamily="18" charset="0"/>
              </a:rPr>
              <a:t>	The Big Question: </a:t>
            </a:r>
            <a:r>
              <a:rPr lang="en-US" altLang="en-US" sz="2800" b="1">
                <a:latin typeface="Bookman Old Style" panose="02050604050505020204" pitchFamily="18" charset="0"/>
              </a:rPr>
              <a:t>Why are there “breaks” in the new strands at all?!</a:t>
            </a:r>
          </a:p>
        </p:txBody>
      </p:sp>
    </p:spTree>
    <p:extLst>
      <p:ext uri="{BB962C8B-B14F-4D97-AF65-F5344CB8AC3E}">
        <p14:creationId xmlns:p14="http://schemas.microsoft.com/office/powerpoint/2010/main" val="24137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C22BF12E-B2D8-425A-A86E-A713FC3C9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5388" y="914401"/>
            <a:ext cx="7962899" cy="5864225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polymerase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can only add nucleotides to the 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3’ end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of the DNA 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This causes the 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NEW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strand to be built in a 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5’ to 3’ direction</a:t>
            </a:r>
          </a:p>
          <a:p>
            <a:pPr>
              <a:defRPr/>
            </a:pPr>
            <a:endParaRPr lang="en-US" sz="10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*Remember that DNA must be ANTI-PARALLEL</a:t>
            </a:r>
          </a:p>
          <a:p>
            <a:pPr>
              <a:defRPr/>
            </a:pPr>
            <a:endParaRPr lang="en-US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2133600" y="3886200"/>
            <a:ext cx="8288338" cy="1828800"/>
            <a:chOff x="231" y="3015"/>
            <a:chExt cx="5221" cy="1152"/>
          </a:xfrm>
        </p:grpSpPr>
        <p:sp>
          <p:nvSpPr>
            <p:cNvPr id="89094" name="Line 5"/>
            <p:cNvSpPr>
              <a:spLocks noChangeShapeType="1"/>
            </p:cNvSpPr>
            <p:nvPr/>
          </p:nvSpPr>
          <p:spPr bwMode="auto">
            <a:xfrm flipH="1">
              <a:off x="464" y="3216"/>
              <a:ext cx="46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Line 6"/>
            <p:cNvSpPr>
              <a:spLocks noChangeShapeType="1"/>
            </p:cNvSpPr>
            <p:nvPr/>
          </p:nvSpPr>
          <p:spPr bwMode="auto">
            <a:xfrm flipV="1">
              <a:off x="57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6" name="Line 7"/>
            <p:cNvSpPr>
              <a:spLocks noChangeShapeType="1"/>
            </p:cNvSpPr>
            <p:nvPr/>
          </p:nvSpPr>
          <p:spPr bwMode="auto">
            <a:xfrm flipV="1">
              <a:off x="91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7" name="Line 8"/>
            <p:cNvSpPr>
              <a:spLocks noChangeShapeType="1"/>
            </p:cNvSpPr>
            <p:nvPr/>
          </p:nvSpPr>
          <p:spPr bwMode="auto">
            <a:xfrm flipV="1">
              <a:off x="1248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Line 9"/>
            <p:cNvSpPr>
              <a:spLocks noChangeShapeType="1"/>
            </p:cNvSpPr>
            <p:nvPr/>
          </p:nvSpPr>
          <p:spPr bwMode="auto">
            <a:xfrm flipV="1">
              <a:off x="1584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9" name="Line 10"/>
            <p:cNvSpPr>
              <a:spLocks noChangeShapeType="1"/>
            </p:cNvSpPr>
            <p:nvPr/>
          </p:nvSpPr>
          <p:spPr bwMode="auto">
            <a:xfrm flipV="1">
              <a:off x="1920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0" name="Line 11"/>
            <p:cNvSpPr>
              <a:spLocks noChangeShapeType="1"/>
            </p:cNvSpPr>
            <p:nvPr/>
          </p:nvSpPr>
          <p:spPr bwMode="auto">
            <a:xfrm flipV="1">
              <a:off x="225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1" name="Line 12"/>
            <p:cNvSpPr>
              <a:spLocks noChangeShapeType="1"/>
            </p:cNvSpPr>
            <p:nvPr/>
          </p:nvSpPr>
          <p:spPr bwMode="auto">
            <a:xfrm flipV="1">
              <a:off x="259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2" name="Line 13"/>
            <p:cNvSpPr>
              <a:spLocks noChangeShapeType="1"/>
            </p:cNvSpPr>
            <p:nvPr/>
          </p:nvSpPr>
          <p:spPr bwMode="auto">
            <a:xfrm flipV="1">
              <a:off x="297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3" name="Line 14"/>
            <p:cNvSpPr>
              <a:spLocks noChangeShapeType="1"/>
            </p:cNvSpPr>
            <p:nvPr/>
          </p:nvSpPr>
          <p:spPr bwMode="auto">
            <a:xfrm flipV="1">
              <a:off x="331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4" name="Line 15"/>
            <p:cNvSpPr>
              <a:spLocks noChangeShapeType="1"/>
            </p:cNvSpPr>
            <p:nvPr/>
          </p:nvSpPr>
          <p:spPr bwMode="auto">
            <a:xfrm flipV="1">
              <a:off x="3648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5" name="Line 16"/>
            <p:cNvSpPr>
              <a:spLocks noChangeShapeType="1"/>
            </p:cNvSpPr>
            <p:nvPr/>
          </p:nvSpPr>
          <p:spPr bwMode="auto">
            <a:xfrm flipV="1">
              <a:off x="489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6" name="Line 17"/>
            <p:cNvSpPr>
              <a:spLocks noChangeShapeType="1"/>
            </p:cNvSpPr>
            <p:nvPr/>
          </p:nvSpPr>
          <p:spPr bwMode="auto">
            <a:xfrm flipV="1">
              <a:off x="4608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7" name="Line 18"/>
            <p:cNvSpPr>
              <a:spLocks noChangeShapeType="1"/>
            </p:cNvSpPr>
            <p:nvPr/>
          </p:nvSpPr>
          <p:spPr bwMode="auto">
            <a:xfrm flipV="1">
              <a:off x="4272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8" name="Line 19"/>
            <p:cNvSpPr>
              <a:spLocks noChangeShapeType="1"/>
            </p:cNvSpPr>
            <p:nvPr/>
          </p:nvSpPr>
          <p:spPr bwMode="auto">
            <a:xfrm flipV="1">
              <a:off x="3936" y="320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09" name="Line 20"/>
            <p:cNvSpPr>
              <a:spLocks noChangeShapeType="1"/>
            </p:cNvSpPr>
            <p:nvPr/>
          </p:nvSpPr>
          <p:spPr bwMode="auto">
            <a:xfrm>
              <a:off x="3952" y="3648"/>
              <a:ext cx="1216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0" name="Line 21"/>
            <p:cNvSpPr>
              <a:spLocks noChangeShapeType="1"/>
            </p:cNvSpPr>
            <p:nvPr/>
          </p:nvSpPr>
          <p:spPr bwMode="auto">
            <a:xfrm flipV="1">
              <a:off x="4896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1" name="Line 22"/>
            <p:cNvSpPr>
              <a:spLocks noChangeShapeType="1"/>
            </p:cNvSpPr>
            <p:nvPr/>
          </p:nvSpPr>
          <p:spPr bwMode="auto">
            <a:xfrm flipV="1">
              <a:off x="3312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2" name="Line 23"/>
            <p:cNvSpPr>
              <a:spLocks noChangeShapeType="1"/>
            </p:cNvSpPr>
            <p:nvPr/>
          </p:nvSpPr>
          <p:spPr bwMode="auto">
            <a:xfrm flipV="1">
              <a:off x="3936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3" name="Line 24"/>
            <p:cNvSpPr>
              <a:spLocks noChangeShapeType="1"/>
            </p:cNvSpPr>
            <p:nvPr/>
          </p:nvSpPr>
          <p:spPr bwMode="auto">
            <a:xfrm flipV="1">
              <a:off x="4272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4" name="Line 25"/>
            <p:cNvSpPr>
              <a:spLocks noChangeShapeType="1"/>
            </p:cNvSpPr>
            <p:nvPr/>
          </p:nvSpPr>
          <p:spPr bwMode="auto">
            <a:xfrm flipV="1">
              <a:off x="4608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Rectangle 26">
              <a:extLst>
                <a:ext uri="{FF2B5EF4-FFF2-40B4-BE49-F238E27FC236}">
                  <a16:creationId xmlns:a16="http://schemas.microsoft.com/office/drawing/2014/main" id="{779DF123-416F-473B-9CD4-4C10CDB2E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" y="3668"/>
              <a:ext cx="617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RNA</a:t>
              </a:r>
            </a:p>
            <a:p>
              <a:pPr>
                <a:defRPr/>
              </a:pPr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Primer</a:t>
              </a:r>
            </a:p>
          </p:txBody>
        </p:sp>
        <p:sp>
          <p:nvSpPr>
            <p:cNvPr id="89116" name="Line 27"/>
            <p:cNvSpPr>
              <a:spLocks noChangeShapeType="1"/>
            </p:cNvSpPr>
            <p:nvPr/>
          </p:nvSpPr>
          <p:spPr bwMode="auto">
            <a:xfrm>
              <a:off x="3184" y="364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7" name="Line 28"/>
            <p:cNvSpPr>
              <a:spLocks noChangeShapeType="1"/>
            </p:cNvSpPr>
            <p:nvPr/>
          </p:nvSpPr>
          <p:spPr bwMode="auto">
            <a:xfrm flipV="1">
              <a:off x="3648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8" name="Line 29"/>
            <p:cNvSpPr>
              <a:spLocks noChangeShapeType="1"/>
            </p:cNvSpPr>
            <p:nvPr/>
          </p:nvSpPr>
          <p:spPr bwMode="auto">
            <a:xfrm>
              <a:off x="3520" y="364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9" name="Line 30"/>
            <p:cNvSpPr>
              <a:spLocks noChangeShapeType="1"/>
            </p:cNvSpPr>
            <p:nvPr/>
          </p:nvSpPr>
          <p:spPr bwMode="auto">
            <a:xfrm flipV="1">
              <a:off x="2976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0" name="Line 31"/>
            <p:cNvSpPr>
              <a:spLocks noChangeShapeType="1"/>
            </p:cNvSpPr>
            <p:nvPr/>
          </p:nvSpPr>
          <p:spPr bwMode="auto">
            <a:xfrm>
              <a:off x="2848" y="3648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1" name="Line 32"/>
            <p:cNvSpPr>
              <a:spLocks noChangeShapeType="1"/>
            </p:cNvSpPr>
            <p:nvPr/>
          </p:nvSpPr>
          <p:spPr bwMode="auto">
            <a:xfrm flipV="1">
              <a:off x="1824" y="372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2" name="Line 33"/>
            <p:cNvSpPr>
              <a:spLocks noChangeShapeType="1"/>
            </p:cNvSpPr>
            <p:nvPr/>
          </p:nvSpPr>
          <p:spPr bwMode="auto">
            <a:xfrm>
              <a:off x="1696" y="393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3" name="Line 34"/>
            <p:cNvSpPr>
              <a:spLocks noChangeShapeType="1"/>
            </p:cNvSpPr>
            <p:nvPr/>
          </p:nvSpPr>
          <p:spPr bwMode="auto">
            <a:xfrm flipH="1">
              <a:off x="3824" y="3648"/>
              <a:ext cx="128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35">
              <a:extLst>
                <a:ext uri="{FF2B5EF4-FFF2-40B4-BE49-F238E27FC236}">
                  <a16:creationId xmlns:a16="http://schemas.microsoft.com/office/drawing/2014/main" id="{446CA183-8F22-4040-B245-7D08C1FCE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" y="3812"/>
              <a:ext cx="14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DNA Polymerase</a:t>
              </a:r>
            </a:p>
          </p:txBody>
        </p:sp>
        <p:sp>
          <p:nvSpPr>
            <p:cNvPr id="89125" name="Rectangle 36"/>
            <p:cNvSpPr>
              <a:spLocks noChangeArrowheads="1"/>
            </p:cNvSpPr>
            <p:nvPr/>
          </p:nvSpPr>
          <p:spPr bwMode="auto">
            <a:xfrm>
              <a:off x="2368" y="3424"/>
              <a:ext cx="448" cy="35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9126" name="Freeform 37"/>
            <p:cNvSpPr>
              <a:spLocks/>
            </p:cNvSpPr>
            <p:nvPr/>
          </p:nvSpPr>
          <p:spPr bwMode="auto">
            <a:xfrm>
              <a:off x="1968" y="3660"/>
              <a:ext cx="337" cy="181"/>
            </a:xfrm>
            <a:custGeom>
              <a:avLst/>
              <a:gdLst>
                <a:gd name="T0" fmla="*/ 0 w 337"/>
                <a:gd name="T1" fmla="*/ 180 h 181"/>
                <a:gd name="T2" fmla="*/ 48 w 337"/>
                <a:gd name="T3" fmla="*/ 168 h 181"/>
                <a:gd name="T4" fmla="*/ 84 w 337"/>
                <a:gd name="T5" fmla="*/ 144 h 181"/>
                <a:gd name="T6" fmla="*/ 120 w 337"/>
                <a:gd name="T7" fmla="*/ 120 h 181"/>
                <a:gd name="T8" fmla="*/ 156 w 337"/>
                <a:gd name="T9" fmla="*/ 96 h 181"/>
                <a:gd name="T10" fmla="*/ 192 w 337"/>
                <a:gd name="T11" fmla="*/ 84 h 181"/>
                <a:gd name="T12" fmla="*/ 228 w 337"/>
                <a:gd name="T13" fmla="*/ 72 h 181"/>
                <a:gd name="T14" fmla="*/ 264 w 337"/>
                <a:gd name="T15" fmla="*/ 48 h 181"/>
                <a:gd name="T16" fmla="*/ 300 w 337"/>
                <a:gd name="T17" fmla="*/ 24 h 181"/>
                <a:gd name="T18" fmla="*/ 336 w 337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181"/>
                <a:gd name="T32" fmla="*/ 337 w 33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181">
                  <a:moveTo>
                    <a:pt x="0" y="180"/>
                  </a:moveTo>
                  <a:lnTo>
                    <a:pt x="48" y="168"/>
                  </a:lnTo>
                  <a:lnTo>
                    <a:pt x="84" y="144"/>
                  </a:lnTo>
                  <a:lnTo>
                    <a:pt x="120" y="120"/>
                  </a:lnTo>
                  <a:lnTo>
                    <a:pt x="156" y="96"/>
                  </a:lnTo>
                  <a:lnTo>
                    <a:pt x="192" y="84"/>
                  </a:lnTo>
                  <a:lnTo>
                    <a:pt x="228" y="72"/>
                  </a:lnTo>
                  <a:lnTo>
                    <a:pt x="264" y="48"/>
                  </a:lnTo>
                  <a:lnTo>
                    <a:pt x="300" y="24"/>
                  </a:lnTo>
                  <a:lnTo>
                    <a:pt x="336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38">
              <a:extLst>
                <a:ext uri="{FF2B5EF4-FFF2-40B4-BE49-F238E27FC236}">
                  <a16:creationId xmlns:a16="http://schemas.microsoft.com/office/drawing/2014/main" id="{53FF2713-37CC-41E3-A564-CB3173214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936"/>
              <a:ext cx="8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Nucleotide</a:t>
              </a:r>
            </a:p>
          </p:txBody>
        </p:sp>
        <p:sp>
          <p:nvSpPr>
            <p:cNvPr id="89128" name="Line 39"/>
            <p:cNvSpPr>
              <a:spLocks noChangeShapeType="1"/>
            </p:cNvSpPr>
            <p:nvPr/>
          </p:nvSpPr>
          <p:spPr bwMode="auto">
            <a:xfrm flipV="1">
              <a:off x="2592" y="3488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29" name="Line 40"/>
            <p:cNvSpPr>
              <a:spLocks noChangeShapeType="1"/>
            </p:cNvSpPr>
            <p:nvPr/>
          </p:nvSpPr>
          <p:spPr bwMode="auto">
            <a:xfrm>
              <a:off x="2464" y="369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30" name="Rectangle 41"/>
            <p:cNvSpPr>
              <a:spLocks noChangeArrowheads="1"/>
            </p:cNvSpPr>
            <p:nvPr/>
          </p:nvSpPr>
          <p:spPr bwMode="auto">
            <a:xfrm>
              <a:off x="5175" y="354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89131" name="Rectangle 42"/>
            <p:cNvSpPr>
              <a:spLocks noChangeArrowheads="1"/>
            </p:cNvSpPr>
            <p:nvPr/>
          </p:nvSpPr>
          <p:spPr bwMode="auto">
            <a:xfrm>
              <a:off x="231" y="3015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89132" name="Rectangle 43"/>
            <p:cNvSpPr>
              <a:spLocks noChangeArrowheads="1"/>
            </p:cNvSpPr>
            <p:nvPr/>
          </p:nvSpPr>
          <p:spPr bwMode="auto">
            <a:xfrm>
              <a:off x="5175" y="306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</p:grpSp>
      <p:sp>
        <p:nvSpPr>
          <p:cNvPr id="89092" name="Line 44"/>
          <p:cNvSpPr>
            <a:spLocks noChangeShapeType="1"/>
          </p:cNvSpPr>
          <p:nvPr/>
        </p:nvSpPr>
        <p:spPr bwMode="auto">
          <a:xfrm flipH="1">
            <a:off x="4419600" y="5943600"/>
            <a:ext cx="419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97" name="Text Box 45">
            <a:extLst>
              <a:ext uri="{FF2B5EF4-FFF2-40B4-BE49-F238E27FC236}">
                <a16:creationId xmlns:a16="http://schemas.microsoft.com/office/drawing/2014/main" id="{7021D8C1-807D-4DE9-8179-665E4CF01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19800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Direction of Replication</a:t>
            </a:r>
          </a:p>
        </p:txBody>
      </p:sp>
    </p:spTree>
    <p:extLst>
      <p:ext uri="{BB962C8B-B14F-4D97-AF65-F5344CB8AC3E}">
        <p14:creationId xmlns:p14="http://schemas.microsoft.com/office/powerpoint/2010/main" val="1841696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139A624-5925-44B8-9CA7-77858C528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73152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Remember the Strands are Antiparallel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5146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2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11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8550"/>
            <a:ext cx="365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9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B593866-2254-43AA-8400-88573932B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467600" cy="1066800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Making New DNA Strands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366EEC2-3810-4625-AAF7-945FFD963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90800" y="990600"/>
            <a:ext cx="6934200" cy="1295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The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Leading Strand</a:t>
            </a:r>
            <a:r>
              <a:rPr lang="en-US" b="1" dirty="0">
                <a:latin typeface="Bookman Old Style" panose="02050604050505020204" pitchFamily="18" charset="0"/>
              </a:rPr>
              <a:t> is built into the replication </a:t>
            </a:r>
            <a:r>
              <a:rPr lang="en-US" b="1" dirty="0" smtClean="0">
                <a:latin typeface="Bookman Old Style" panose="02050604050505020204" pitchFamily="18" charset="0"/>
              </a:rPr>
              <a:t>fork, and can build continuously</a:t>
            </a:r>
            <a:endParaRPr lang="en-US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3188" name="Picture 53" descr="http://bio1100.nicerweb.com/Locked/media/ch12/12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324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Oval 51"/>
          <p:cNvSpPr>
            <a:spLocks noChangeArrowheads="1"/>
          </p:cNvSpPr>
          <p:nvPr/>
        </p:nvSpPr>
        <p:spPr bwMode="auto">
          <a:xfrm>
            <a:off x="1981200" y="2133600"/>
            <a:ext cx="4724400" cy="2362200"/>
          </a:xfrm>
          <a:prstGeom prst="ellips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2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815EC7F3-41E6-484E-83B5-FDC0A11D64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228600"/>
            <a:ext cx="8686800" cy="2647950"/>
          </a:xfrm>
        </p:spPr>
        <p:txBody>
          <a:bodyPr vert="horz" lIns="90488" tIns="44450" rIns="90488" bIns="44450" rtlCol="0" anchor="t">
            <a:normAutofit fontScale="77500" lnSpcReduction="20000"/>
          </a:bodyPr>
          <a:lstStyle/>
          <a:p>
            <a:pPr>
              <a:defRPr/>
            </a:pP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The </a:t>
            </a:r>
            <a:r>
              <a:rPr lang="en-US" sz="3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Lagging Strand</a:t>
            </a:r>
            <a:r>
              <a:rPr lang="en-US" sz="3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is </a:t>
            </a:r>
            <a:r>
              <a:rPr lang="en-US" sz="3400" dirty="0">
                <a:solidFill>
                  <a:schemeClr val="tx2"/>
                </a:solidFill>
                <a:latin typeface="Bookman Old Style" panose="02050604050505020204" pitchFamily="18" charset="0"/>
              </a:rPr>
              <a:t>built in short sections called </a:t>
            </a:r>
            <a:r>
              <a:rPr lang="en-US" sz="3400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Okazaki Fragments</a:t>
            </a:r>
            <a:r>
              <a:rPr lang="en-US" sz="3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400" dirty="0">
                <a:solidFill>
                  <a:schemeClr val="tx2"/>
                </a:solidFill>
                <a:latin typeface="Bookman Old Style" panose="02050604050505020204" pitchFamily="18" charset="0"/>
              </a:rPr>
              <a:t>in the opposite direction (out of the fork)</a:t>
            </a:r>
          </a:p>
          <a:p>
            <a:pPr>
              <a:defRPr/>
            </a:pPr>
            <a:endParaRPr lang="en-US" sz="14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sz="3400" dirty="0">
                <a:solidFill>
                  <a:schemeClr val="tx2"/>
                </a:solidFill>
                <a:latin typeface="Bookman Old Style" panose="02050604050505020204" pitchFamily="18" charset="0"/>
              </a:rPr>
              <a:t>This causes the </a:t>
            </a:r>
            <a:r>
              <a:rPr lang="en-US" sz="3400" dirty="0">
                <a:solidFill>
                  <a:srgbClr val="A50021"/>
                </a:solidFill>
                <a:latin typeface="Bookman Old Style" panose="02050604050505020204" pitchFamily="18" charset="0"/>
              </a:rPr>
              <a:t>“breaks” </a:t>
            </a:r>
            <a:r>
              <a:rPr lang="en-US" sz="3400" dirty="0">
                <a:latin typeface="Bookman Old Style" panose="02050604050505020204" pitchFamily="18" charset="0"/>
              </a:rPr>
              <a:t>in the strand because DNA polymerase must keep backtracking.</a:t>
            </a:r>
            <a:endParaRPr lang="en-US" sz="3400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US" sz="2400" b="1" dirty="0">
              <a:latin typeface="Bookman Old Style" panose="02050604050505020204" pitchFamily="18" charset="0"/>
            </a:endParaRPr>
          </a:p>
        </p:txBody>
      </p:sp>
      <p:pic>
        <p:nvPicPr>
          <p:cNvPr id="95235" name="Picture 105" descr="http://bio1100.nicerweb.com/Locked/media/ch12/12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7" y="2895600"/>
            <a:ext cx="563149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Oval 104"/>
          <p:cNvSpPr>
            <a:spLocks noChangeArrowheads="1"/>
          </p:cNvSpPr>
          <p:nvPr/>
        </p:nvSpPr>
        <p:spPr bwMode="auto">
          <a:xfrm>
            <a:off x="2895600" y="4419600"/>
            <a:ext cx="3657600" cy="2209800"/>
          </a:xfrm>
          <a:prstGeom prst="ellips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5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09600"/>
            <a:ext cx="5562600" cy="56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677B-F534-4BC1-B676-95A70D9B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Topic 2: DNA </a:t>
            </a:r>
            <a:r>
              <a:rPr lang="en-US" dirty="0" err="1"/>
              <a:t>REplication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84C0-3A31-4492-B358-E76877EA2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i="1" dirty="0"/>
              <a:t>By the end of this topic, you should be able to…</a:t>
            </a:r>
            <a:endParaRPr lang="en-US" dirty="0"/>
          </a:p>
          <a:p>
            <a:pPr>
              <a:defRPr/>
            </a:pPr>
            <a:r>
              <a:rPr lang="en-US" i="1" dirty="0"/>
              <a:t>Identify the purpose of DNA replication</a:t>
            </a:r>
            <a:endParaRPr lang="en-US" dirty="0"/>
          </a:p>
          <a:p>
            <a:pPr>
              <a:defRPr/>
            </a:pPr>
            <a:r>
              <a:rPr lang="en-US" i="1" dirty="0"/>
              <a:t>Identify and order the steps involved in DNA replication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i="1" dirty="0"/>
              <a:t>Explain the purpose of molecules (enzymes) used in DNA replication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286286A-956E-472A-B652-85FEB369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Joining of Fragments of DNA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FBA1BA6-529C-48B7-9797-ABA7C94F1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1800" y="1752600"/>
            <a:ext cx="7162800" cy="22098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The enzyme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Ligase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joins the sections together to make one strand</a:t>
            </a:r>
          </a:p>
        </p:txBody>
      </p:sp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2286000" y="3657601"/>
            <a:ext cx="8212138" cy="2111375"/>
            <a:chOff x="471" y="2823"/>
            <a:chExt cx="5173" cy="1330"/>
          </a:xfrm>
        </p:grpSpPr>
        <p:sp>
          <p:nvSpPr>
            <p:cNvPr id="97289" name="Line 5"/>
            <p:cNvSpPr>
              <a:spLocks noChangeShapeType="1"/>
            </p:cNvSpPr>
            <p:nvPr/>
          </p:nvSpPr>
          <p:spPr bwMode="auto">
            <a:xfrm flipV="1">
              <a:off x="816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Line 6"/>
            <p:cNvSpPr>
              <a:spLocks noChangeShapeType="1"/>
            </p:cNvSpPr>
            <p:nvPr/>
          </p:nvSpPr>
          <p:spPr bwMode="auto">
            <a:xfrm flipV="1">
              <a:off x="1152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Line 7"/>
            <p:cNvSpPr>
              <a:spLocks noChangeShapeType="1"/>
            </p:cNvSpPr>
            <p:nvPr/>
          </p:nvSpPr>
          <p:spPr bwMode="auto">
            <a:xfrm flipV="1">
              <a:off x="1488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Line 8"/>
            <p:cNvSpPr>
              <a:spLocks noChangeShapeType="1"/>
            </p:cNvSpPr>
            <p:nvPr/>
          </p:nvSpPr>
          <p:spPr bwMode="auto">
            <a:xfrm flipV="1">
              <a:off x="1824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Line 9"/>
            <p:cNvSpPr>
              <a:spLocks noChangeShapeType="1"/>
            </p:cNvSpPr>
            <p:nvPr/>
          </p:nvSpPr>
          <p:spPr bwMode="auto">
            <a:xfrm flipV="1">
              <a:off x="2160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4" name="Line 10"/>
            <p:cNvSpPr>
              <a:spLocks noChangeShapeType="1"/>
            </p:cNvSpPr>
            <p:nvPr/>
          </p:nvSpPr>
          <p:spPr bwMode="auto">
            <a:xfrm flipV="1">
              <a:off x="2496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5" name="Line 11"/>
            <p:cNvSpPr>
              <a:spLocks noChangeShapeType="1"/>
            </p:cNvSpPr>
            <p:nvPr/>
          </p:nvSpPr>
          <p:spPr bwMode="auto">
            <a:xfrm flipV="1">
              <a:off x="2832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6" name="Line 12"/>
            <p:cNvSpPr>
              <a:spLocks noChangeShapeType="1"/>
            </p:cNvSpPr>
            <p:nvPr/>
          </p:nvSpPr>
          <p:spPr bwMode="auto">
            <a:xfrm flipV="1">
              <a:off x="3168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7" name="Line 13"/>
            <p:cNvSpPr>
              <a:spLocks noChangeShapeType="1"/>
            </p:cNvSpPr>
            <p:nvPr/>
          </p:nvSpPr>
          <p:spPr bwMode="auto">
            <a:xfrm flipV="1">
              <a:off x="3504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Line 14"/>
            <p:cNvSpPr>
              <a:spLocks noChangeShapeType="1"/>
            </p:cNvSpPr>
            <p:nvPr/>
          </p:nvSpPr>
          <p:spPr bwMode="auto">
            <a:xfrm flipV="1">
              <a:off x="3840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9" name="Line 15"/>
            <p:cNvSpPr>
              <a:spLocks noChangeShapeType="1"/>
            </p:cNvSpPr>
            <p:nvPr/>
          </p:nvSpPr>
          <p:spPr bwMode="auto">
            <a:xfrm flipV="1">
              <a:off x="5184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Line 16"/>
            <p:cNvSpPr>
              <a:spLocks noChangeShapeType="1"/>
            </p:cNvSpPr>
            <p:nvPr/>
          </p:nvSpPr>
          <p:spPr bwMode="auto">
            <a:xfrm flipV="1">
              <a:off x="4848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1" name="Line 17"/>
            <p:cNvSpPr>
              <a:spLocks noChangeShapeType="1"/>
            </p:cNvSpPr>
            <p:nvPr/>
          </p:nvSpPr>
          <p:spPr bwMode="auto">
            <a:xfrm flipV="1">
              <a:off x="4512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2" name="Line 18"/>
            <p:cNvSpPr>
              <a:spLocks noChangeShapeType="1"/>
            </p:cNvSpPr>
            <p:nvPr/>
          </p:nvSpPr>
          <p:spPr bwMode="auto">
            <a:xfrm flipV="1">
              <a:off x="4176" y="3680"/>
              <a:ext cx="0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Line 19"/>
            <p:cNvSpPr>
              <a:spLocks noChangeShapeType="1"/>
            </p:cNvSpPr>
            <p:nvPr/>
          </p:nvSpPr>
          <p:spPr bwMode="auto">
            <a:xfrm flipH="1">
              <a:off x="704" y="3888"/>
              <a:ext cx="46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Rectangle 20"/>
            <p:cNvSpPr>
              <a:spLocks noChangeArrowheads="1"/>
            </p:cNvSpPr>
            <p:nvPr/>
          </p:nvSpPr>
          <p:spPr bwMode="auto">
            <a:xfrm>
              <a:off x="855" y="3922"/>
              <a:ext cx="11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9688"/>
                  </a:solidFill>
                  <a:latin typeface="Comic Sans MS" panose="030F0702030302020204" pitchFamily="66" charset="0"/>
                </a:rPr>
                <a:t>Lagging Strand</a:t>
              </a:r>
            </a:p>
          </p:txBody>
        </p:sp>
        <p:sp>
          <p:nvSpPr>
            <p:cNvPr id="97305" name="Line 21"/>
            <p:cNvSpPr>
              <a:spLocks noChangeShapeType="1"/>
            </p:cNvSpPr>
            <p:nvPr/>
          </p:nvSpPr>
          <p:spPr bwMode="auto">
            <a:xfrm flipH="1">
              <a:off x="2000" y="4032"/>
              <a:ext cx="30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Line 22"/>
            <p:cNvSpPr>
              <a:spLocks noChangeShapeType="1"/>
            </p:cNvSpPr>
            <p:nvPr/>
          </p:nvSpPr>
          <p:spPr bwMode="auto">
            <a:xfrm flipV="1">
              <a:off x="816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Line 23"/>
            <p:cNvSpPr>
              <a:spLocks noChangeShapeType="1"/>
            </p:cNvSpPr>
            <p:nvPr/>
          </p:nvSpPr>
          <p:spPr bwMode="auto">
            <a:xfrm>
              <a:off x="688" y="345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8" name="Line 24"/>
            <p:cNvSpPr>
              <a:spLocks noChangeShapeType="1"/>
            </p:cNvSpPr>
            <p:nvPr/>
          </p:nvSpPr>
          <p:spPr bwMode="auto">
            <a:xfrm flipV="1">
              <a:off x="1152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9" name="Line 25"/>
            <p:cNvSpPr>
              <a:spLocks noChangeShapeType="1"/>
            </p:cNvSpPr>
            <p:nvPr/>
          </p:nvSpPr>
          <p:spPr bwMode="auto">
            <a:xfrm>
              <a:off x="1024" y="345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0" name="Line 26"/>
            <p:cNvSpPr>
              <a:spLocks noChangeShapeType="1"/>
            </p:cNvSpPr>
            <p:nvPr/>
          </p:nvSpPr>
          <p:spPr bwMode="auto">
            <a:xfrm flipV="1">
              <a:off x="2160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1" name="Line 27"/>
            <p:cNvSpPr>
              <a:spLocks noChangeShapeType="1"/>
            </p:cNvSpPr>
            <p:nvPr/>
          </p:nvSpPr>
          <p:spPr bwMode="auto">
            <a:xfrm>
              <a:off x="2032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2" name="Line 28"/>
            <p:cNvSpPr>
              <a:spLocks noChangeShapeType="1"/>
            </p:cNvSpPr>
            <p:nvPr/>
          </p:nvSpPr>
          <p:spPr bwMode="auto">
            <a:xfrm flipV="1">
              <a:off x="1824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3" name="Line 29"/>
            <p:cNvSpPr>
              <a:spLocks noChangeShapeType="1"/>
            </p:cNvSpPr>
            <p:nvPr/>
          </p:nvSpPr>
          <p:spPr bwMode="auto">
            <a:xfrm>
              <a:off x="1696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4" name="Line 30"/>
            <p:cNvSpPr>
              <a:spLocks noChangeShapeType="1"/>
            </p:cNvSpPr>
            <p:nvPr/>
          </p:nvSpPr>
          <p:spPr bwMode="auto">
            <a:xfrm flipV="1">
              <a:off x="1488" y="3440"/>
              <a:ext cx="0" cy="2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5" name="Line 31"/>
            <p:cNvSpPr>
              <a:spLocks noChangeShapeType="1"/>
            </p:cNvSpPr>
            <p:nvPr/>
          </p:nvSpPr>
          <p:spPr bwMode="auto">
            <a:xfrm>
              <a:off x="1360" y="3456"/>
              <a:ext cx="304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6" name="Line 32"/>
            <p:cNvSpPr>
              <a:spLocks noChangeShapeType="1"/>
            </p:cNvSpPr>
            <p:nvPr/>
          </p:nvSpPr>
          <p:spPr bwMode="auto">
            <a:xfrm flipV="1">
              <a:off x="3168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7" name="Line 33"/>
            <p:cNvSpPr>
              <a:spLocks noChangeShapeType="1"/>
            </p:cNvSpPr>
            <p:nvPr/>
          </p:nvSpPr>
          <p:spPr bwMode="auto">
            <a:xfrm>
              <a:off x="3040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8" name="Line 34"/>
            <p:cNvSpPr>
              <a:spLocks noChangeShapeType="1"/>
            </p:cNvSpPr>
            <p:nvPr/>
          </p:nvSpPr>
          <p:spPr bwMode="auto">
            <a:xfrm flipV="1">
              <a:off x="3504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9" name="Line 35"/>
            <p:cNvSpPr>
              <a:spLocks noChangeShapeType="1"/>
            </p:cNvSpPr>
            <p:nvPr/>
          </p:nvSpPr>
          <p:spPr bwMode="auto">
            <a:xfrm>
              <a:off x="3376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0" name="Line 36"/>
            <p:cNvSpPr>
              <a:spLocks noChangeShapeType="1"/>
            </p:cNvSpPr>
            <p:nvPr/>
          </p:nvSpPr>
          <p:spPr bwMode="auto">
            <a:xfrm flipV="1">
              <a:off x="4512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1" name="Line 37"/>
            <p:cNvSpPr>
              <a:spLocks noChangeShapeType="1"/>
            </p:cNvSpPr>
            <p:nvPr/>
          </p:nvSpPr>
          <p:spPr bwMode="auto">
            <a:xfrm>
              <a:off x="4384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2" name="Line 38"/>
            <p:cNvSpPr>
              <a:spLocks noChangeShapeType="1"/>
            </p:cNvSpPr>
            <p:nvPr/>
          </p:nvSpPr>
          <p:spPr bwMode="auto">
            <a:xfrm flipV="1">
              <a:off x="4176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3" name="Line 39"/>
            <p:cNvSpPr>
              <a:spLocks noChangeShapeType="1"/>
            </p:cNvSpPr>
            <p:nvPr/>
          </p:nvSpPr>
          <p:spPr bwMode="auto">
            <a:xfrm>
              <a:off x="4048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4" name="Line 40"/>
            <p:cNvSpPr>
              <a:spLocks noChangeShapeType="1"/>
            </p:cNvSpPr>
            <p:nvPr/>
          </p:nvSpPr>
          <p:spPr bwMode="auto">
            <a:xfrm flipV="1">
              <a:off x="3840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5" name="Line 41"/>
            <p:cNvSpPr>
              <a:spLocks noChangeShapeType="1"/>
            </p:cNvSpPr>
            <p:nvPr/>
          </p:nvSpPr>
          <p:spPr bwMode="auto">
            <a:xfrm>
              <a:off x="3712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6" name="Line 42"/>
            <p:cNvSpPr>
              <a:spLocks noChangeShapeType="1"/>
            </p:cNvSpPr>
            <p:nvPr/>
          </p:nvSpPr>
          <p:spPr bwMode="auto">
            <a:xfrm flipV="1">
              <a:off x="2496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7" name="Line 43"/>
            <p:cNvSpPr>
              <a:spLocks noChangeShapeType="1"/>
            </p:cNvSpPr>
            <p:nvPr/>
          </p:nvSpPr>
          <p:spPr bwMode="auto">
            <a:xfrm>
              <a:off x="2368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8" name="Line 44"/>
            <p:cNvSpPr>
              <a:spLocks noChangeShapeType="1"/>
            </p:cNvSpPr>
            <p:nvPr/>
          </p:nvSpPr>
          <p:spPr bwMode="auto">
            <a:xfrm flipV="1">
              <a:off x="4848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29" name="Line 45"/>
            <p:cNvSpPr>
              <a:spLocks noChangeShapeType="1"/>
            </p:cNvSpPr>
            <p:nvPr/>
          </p:nvSpPr>
          <p:spPr bwMode="auto">
            <a:xfrm>
              <a:off x="4720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46">
              <a:extLst>
                <a:ext uri="{FF2B5EF4-FFF2-40B4-BE49-F238E27FC236}">
                  <a16:creationId xmlns:a16="http://schemas.microsoft.com/office/drawing/2014/main" id="{52ABA2F0-39F7-48D0-B315-D563A2F81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" y="3154"/>
              <a:ext cx="1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b="1">
                <a:solidFill>
                  <a:srgbClr val="00968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7331" name="Line 47"/>
            <p:cNvSpPr>
              <a:spLocks noChangeShapeType="1"/>
            </p:cNvSpPr>
            <p:nvPr/>
          </p:nvSpPr>
          <p:spPr bwMode="auto">
            <a:xfrm flipV="1">
              <a:off x="5184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2" name="Line 48"/>
            <p:cNvSpPr>
              <a:spLocks noChangeShapeType="1"/>
            </p:cNvSpPr>
            <p:nvPr/>
          </p:nvSpPr>
          <p:spPr bwMode="auto">
            <a:xfrm>
              <a:off x="5056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3" name="Line 49"/>
            <p:cNvSpPr>
              <a:spLocks noChangeShapeType="1"/>
            </p:cNvSpPr>
            <p:nvPr/>
          </p:nvSpPr>
          <p:spPr bwMode="auto">
            <a:xfrm>
              <a:off x="2608" y="3456"/>
              <a:ext cx="304" cy="0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4" name="Line 50"/>
            <p:cNvSpPr>
              <a:spLocks noChangeShapeType="1"/>
            </p:cNvSpPr>
            <p:nvPr/>
          </p:nvSpPr>
          <p:spPr bwMode="auto">
            <a:xfrm flipV="1">
              <a:off x="2832" y="3440"/>
              <a:ext cx="0" cy="224"/>
            </a:xfrm>
            <a:prstGeom prst="line">
              <a:avLst/>
            </a:prstGeom>
            <a:noFill/>
            <a:ln w="50800">
              <a:solidFill>
                <a:srgbClr val="3165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5" name="Rectangle 51"/>
            <p:cNvSpPr>
              <a:spLocks noChangeArrowheads="1"/>
            </p:cNvSpPr>
            <p:nvPr/>
          </p:nvSpPr>
          <p:spPr bwMode="auto">
            <a:xfrm>
              <a:off x="2888" y="3368"/>
              <a:ext cx="176" cy="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48" name="Rectangle 52">
              <a:extLst>
                <a:ext uri="{FF2B5EF4-FFF2-40B4-BE49-F238E27FC236}">
                  <a16:creationId xmlns:a16="http://schemas.microsoft.com/office/drawing/2014/main" id="{447C5218-5E4B-4EA0-8B31-9418ACA4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823"/>
              <a:ext cx="104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2000" b="1">
                  <a:solidFill>
                    <a:srgbClr val="00968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DNA ligase</a:t>
              </a:r>
            </a:p>
          </p:txBody>
        </p:sp>
        <p:sp>
          <p:nvSpPr>
            <p:cNvPr id="29749" name="Rectangle 53">
              <a:extLst>
                <a:ext uri="{FF2B5EF4-FFF2-40B4-BE49-F238E27FC236}">
                  <a16:creationId xmlns:a16="http://schemas.microsoft.com/office/drawing/2014/main" id="{E69C9B33-D9D1-48B9-80E8-8D626DF7E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154"/>
              <a:ext cx="1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b="1">
                <a:solidFill>
                  <a:srgbClr val="00968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7338" name="Line 54"/>
            <p:cNvSpPr>
              <a:spLocks noChangeShapeType="1"/>
            </p:cNvSpPr>
            <p:nvPr/>
          </p:nvSpPr>
          <p:spPr bwMode="auto">
            <a:xfrm>
              <a:off x="2976" y="3080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39" name="Rectangle 55"/>
            <p:cNvSpPr>
              <a:spLocks noChangeArrowheads="1"/>
            </p:cNvSpPr>
            <p:nvPr/>
          </p:nvSpPr>
          <p:spPr bwMode="auto">
            <a:xfrm>
              <a:off x="5367" y="378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97340" name="Rectangle 56"/>
            <p:cNvSpPr>
              <a:spLocks noChangeArrowheads="1"/>
            </p:cNvSpPr>
            <p:nvPr/>
          </p:nvSpPr>
          <p:spPr bwMode="auto">
            <a:xfrm>
              <a:off x="471" y="3207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97341" name="Rectangle 57"/>
            <p:cNvSpPr>
              <a:spLocks noChangeArrowheads="1"/>
            </p:cNvSpPr>
            <p:nvPr/>
          </p:nvSpPr>
          <p:spPr bwMode="auto">
            <a:xfrm>
              <a:off x="471" y="378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97342" name="Rectangle 58"/>
            <p:cNvSpPr>
              <a:spLocks noChangeArrowheads="1"/>
            </p:cNvSpPr>
            <p:nvPr/>
          </p:nvSpPr>
          <p:spPr bwMode="auto">
            <a:xfrm>
              <a:off x="5367" y="3255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</p:grpSp>
      <p:cxnSp>
        <p:nvCxnSpPr>
          <p:cNvPr id="97285" name="AutoShape 62"/>
          <p:cNvCxnSpPr>
            <a:cxnSpLocks noChangeShapeType="1"/>
          </p:cNvCxnSpPr>
          <p:nvPr/>
        </p:nvCxnSpPr>
        <p:spPr bwMode="auto">
          <a:xfrm flipV="1">
            <a:off x="4191000" y="4648200"/>
            <a:ext cx="1843088" cy="20638"/>
          </a:xfrm>
          <a:prstGeom prst="straightConnector1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6" name="AutoShape 62"/>
          <p:cNvCxnSpPr>
            <a:cxnSpLocks noChangeShapeType="1"/>
            <a:endCxn id="97332" idx="1"/>
          </p:cNvCxnSpPr>
          <p:nvPr/>
        </p:nvCxnSpPr>
        <p:spPr bwMode="auto">
          <a:xfrm flipV="1">
            <a:off x="6400800" y="4662488"/>
            <a:ext cx="3646488" cy="6350"/>
          </a:xfrm>
          <a:prstGeom prst="straightConnector1">
            <a:avLst/>
          </a:prstGeom>
          <a:noFill/>
          <a:ln w="571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7" name="Rectangle 63"/>
          <p:cNvSpPr>
            <a:spLocks noChangeArrowheads="1"/>
          </p:cNvSpPr>
          <p:nvPr/>
        </p:nvSpPr>
        <p:spPr bwMode="auto">
          <a:xfrm>
            <a:off x="6400800" y="4419600"/>
            <a:ext cx="304800" cy="6096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8" name="Rectangle 63"/>
          <p:cNvSpPr>
            <a:spLocks noChangeArrowheads="1"/>
          </p:cNvSpPr>
          <p:nvPr/>
        </p:nvSpPr>
        <p:spPr bwMode="auto">
          <a:xfrm>
            <a:off x="5791200" y="4419600"/>
            <a:ext cx="381000" cy="6096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1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>
                <a:latin typeface="Comic Sans MS" pitchFamily="66" charset="0"/>
              </a:rPr>
              <a:t>A Quick Video to Help You Remember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2819400"/>
            <a:ext cx="8839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http://sites.fas.harvard.edu/~biotext/animations/replication1.swf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EBDC489-735C-40A5-9FC8-DC4643D07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609600"/>
            <a:ext cx="6705600" cy="7620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Proofreading New DNA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115FA9E-35DF-4E95-AE44-DCCE366B8C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0" y="1752600"/>
            <a:ext cx="7620000" cy="4343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DNA polymerase makes about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 in 10,000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base pairing errors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Enzymes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proofread and correct these mistakes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The new error rate for DNA that has been proofread is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 in 1 billion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base pairing errors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9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0CB2D4E-7F78-42EC-A6AB-5DD07CBF4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6477000" cy="9906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Damage &amp; Repair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9FCB3BA-DF70-4C8A-A643-5A43AF8D73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898650"/>
            <a:ext cx="6248400" cy="4425950"/>
          </a:xfrm>
        </p:spPr>
        <p:txBody>
          <a:bodyPr vert="horz" lIns="90488" tIns="44450" rIns="90488" bIns="44450" rtlCol="0" anchor="t">
            <a:normAutofit fontScale="92500" lnSpcReduction="20000"/>
          </a:bodyPr>
          <a:lstStyle/>
          <a:p>
            <a:pPr>
              <a:buNone/>
              <a:defRPr/>
            </a:pP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Chemicals &amp; ultraviolet (UV) radiation</a:t>
            </a:r>
            <a:endParaRPr lang="en-US" altLang="en-US" sz="2800" b="1" dirty="0"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en-US" altLang="en-US" sz="2800" b="1" dirty="0">
                <a:latin typeface="Bookman Old Style" panose="02050604050505020204" pitchFamily="18" charset="0"/>
              </a:rPr>
              <a:t>damage the DNA in our body cells</a:t>
            </a:r>
          </a:p>
          <a:p>
            <a:pPr>
              <a:buNone/>
              <a:defRPr/>
            </a:pPr>
            <a:r>
              <a:rPr lang="en-US" altLang="en-US" sz="2800" b="1" dirty="0">
                <a:latin typeface="Bookman Old Style" panose="02050604050505020204" pitchFamily="18" charset="0"/>
              </a:rPr>
              <a:t>Types of Repair: </a:t>
            </a:r>
            <a:endParaRPr lang="en-US" altLang="en-US" sz="2800" b="1" dirty="0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>
              <a:buNone/>
              <a:defRPr/>
            </a:pP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1) Excision repair</a:t>
            </a:r>
            <a:r>
              <a:rPr lang="en-US" altLang="en-US" sz="2800" b="1" dirty="0">
                <a:latin typeface="Bookman Old Style" panose="02050604050505020204" pitchFamily="18" charset="0"/>
              </a:rPr>
              <a:t> – when a repair enzyme removes damaged DNA</a:t>
            </a:r>
          </a:p>
          <a:p>
            <a:pPr>
              <a:buNone/>
              <a:defRPr/>
            </a:pP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2) DNA polymerase and ligase</a:t>
            </a:r>
            <a:r>
              <a:rPr lang="en-US" altLang="en-US" sz="2800" b="1" dirty="0">
                <a:latin typeface="Bookman Old Style" panose="02050604050505020204" pitchFamily="18" charset="0"/>
              </a:rPr>
              <a:t> work together to replace and bond the new nucleotides together</a:t>
            </a:r>
          </a:p>
        </p:txBody>
      </p:sp>
      <p:pic>
        <p:nvPicPr>
          <p:cNvPr id="101380" name="Picture 8" descr="http://www.ihmteachers.org/Site%20Graphics/5-Free-Summer-Clipart-Illustration-Of-A-Happy-Smiling-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1201"/>
            <a:ext cx="2489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04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072B447B-9C3F-4F24-8E39-66C9875F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0"/>
            <a:ext cx="8153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latin typeface="Bookman Old Style" panose="02050604050505020204" pitchFamily="18" charset="0"/>
              </a:rPr>
              <a:t>Drawing DNA Replication</a:t>
            </a:r>
          </a:p>
        </p:txBody>
      </p:sp>
      <p:sp>
        <p:nvSpPr>
          <p:cNvPr id="1034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00200" y="1295400"/>
            <a:ext cx="8915400" cy="55626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Bookman Old Style" panose="02050604050505020204" pitchFamily="18" charset="0"/>
              </a:rPr>
              <a:t>Use the notes taken in class (the gray box) to illustrate the process of DNA replication. You need to show:</a:t>
            </a:r>
          </a:p>
          <a:p>
            <a:pPr lvl="1" eaLnBrk="1" hangingPunct="1"/>
            <a:r>
              <a:rPr lang="en-US" altLang="en-US" sz="2000" dirty="0">
                <a:latin typeface="Bookman Old Style" panose="02050604050505020204" pitchFamily="18" charset="0"/>
              </a:rPr>
              <a:t>The enzymes involved (helicase, ligase, primase, polymerase</a:t>
            </a:r>
          </a:p>
          <a:p>
            <a:pPr lvl="1" eaLnBrk="1" hangingPunct="1"/>
            <a:r>
              <a:rPr lang="en-US" altLang="en-US" sz="2000" dirty="0">
                <a:latin typeface="Bookman Old Style" panose="02050604050505020204" pitchFamily="18" charset="0"/>
              </a:rPr>
              <a:t>The original DNA molecule being unzipped (identify 5’ and 3’ on each)</a:t>
            </a:r>
          </a:p>
          <a:p>
            <a:pPr lvl="1" eaLnBrk="1" hangingPunct="1"/>
            <a:r>
              <a:rPr lang="en-US" altLang="en-US" sz="2000" dirty="0">
                <a:latin typeface="Bookman Old Style" panose="02050604050505020204" pitchFamily="18" charset="0"/>
              </a:rPr>
              <a:t>The new DNA strands (lagging and leading) being built (be sure to build in the correct direction)</a:t>
            </a:r>
          </a:p>
          <a:p>
            <a:pPr lvl="1" eaLnBrk="1" hangingPunct="1"/>
            <a:r>
              <a:rPr lang="en-US" altLang="en-US" sz="2000" dirty="0">
                <a:latin typeface="Bookman Old Style" panose="02050604050505020204" pitchFamily="18" charset="0"/>
              </a:rPr>
              <a:t>Nucleotides being dropped off at the replication fork (primase)</a:t>
            </a:r>
          </a:p>
          <a:p>
            <a:pPr lvl="2" eaLnBrk="1" hangingPunct="1"/>
            <a:r>
              <a:rPr lang="en-US" altLang="en-US" sz="2000" dirty="0">
                <a:latin typeface="Bookman Old Style" panose="02050604050505020204" pitchFamily="18" charset="0"/>
              </a:rPr>
              <a:t>Label </a:t>
            </a:r>
            <a:r>
              <a:rPr lang="en-US" altLang="en-US" sz="2000" b="1" dirty="0">
                <a:latin typeface="Bookman Old Style" panose="02050604050505020204" pitchFamily="18" charset="0"/>
              </a:rPr>
              <a:t>all</a:t>
            </a:r>
            <a:r>
              <a:rPr lang="en-US" altLang="en-US" sz="2000" dirty="0">
                <a:latin typeface="Bookman Old Style" panose="02050604050505020204" pitchFamily="18" charset="0"/>
              </a:rPr>
              <a:t> bases shown! Color code them as well</a:t>
            </a:r>
          </a:p>
        </p:txBody>
      </p:sp>
    </p:spTree>
    <p:extLst>
      <p:ext uri="{BB962C8B-B14F-4D97-AF65-F5344CB8AC3E}">
        <p14:creationId xmlns:p14="http://schemas.microsoft.com/office/powerpoint/2010/main" val="981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0146480F-D022-44FE-AED4-6C9BF369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445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44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9837738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D9ABCF-9B26-4CC1-8AD4-07EAB2963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Replication Facts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2BB5A0F-3AE1-46BB-B2E6-69C544246A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981200"/>
            <a:ext cx="8077200" cy="41148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has to be copied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before a cell divides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Each daughter cell needs a complete genome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is copied during the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or synthesis phase of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interphase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New cells will need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identical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strands</a:t>
            </a:r>
          </a:p>
        </p:txBody>
      </p:sp>
    </p:spTree>
    <p:extLst>
      <p:ext uri="{BB962C8B-B14F-4D97-AF65-F5344CB8AC3E}">
        <p14:creationId xmlns:p14="http://schemas.microsoft.com/office/powerpoint/2010/main" val="29092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1E1CF1-A46B-4388-846D-811129AF9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4925" y="881063"/>
            <a:ext cx="7543800" cy="9906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Synthesis Phase (S phase)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38338"/>
            <a:ext cx="5094288" cy="4724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/>
            <a:r>
              <a:rPr lang="en-US" altLang="en-US" sz="3000" b="1">
                <a:latin typeface="Bookman Old Style" panose="02050604050505020204" pitchFamily="18" charset="0"/>
              </a:rPr>
              <a:t>S phase during </a:t>
            </a:r>
            <a:r>
              <a:rPr lang="en-US" altLang="en-US" sz="3000" b="1">
                <a:solidFill>
                  <a:srgbClr val="A50021"/>
                </a:solidFill>
                <a:latin typeface="Bookman Old Style" panose="02050604050505020204" pitchFamily="18" charset="0"/>
              </a:rPr>
              <a:t>interphase</a:t>
            </a:r>
            <a:r>
              <a:rPr lang="en-US" altLang="en-US" sz="3000" b="1">
                <a:latin typeface="Bookman Old Style" panose="02050604050505020204" pitchFamily="18" charset="0"/>
              </a:rPr>
              <a:t> of the cell cycle</a:t>
            </a:r>
          </a:p>
          <a:p>
            <a:pPr eaLnBrk="1" hangingPunct="1"/>
            <a:r>
              <a:rPr lang="en-US" altLang="en-US" sz="3000" b="1">
                <a:solidFill>
                  <a:srgbClr val="A50021"/>
                </a:solidFill>
                <a:latin typeface="Bookman Old Style" panose="02050604050505020204" pitchFamily="18" charset="0"/>
              </a:rPr>
              <a:t>Nucleus of eukaryotes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3286126" y="2692400"/>
            <a:ext cx="6975475" cy="3911600"/>
            <a:chOff x="1110" y="1696"/>
            <a:chExt cx="4394" cy="2464"/>
          </a:xfrm>
        </p:grpSpPr>
        <p:sp>
          <p:nvSpPr>
            <p:cNvPr id="77829" name="Oval 5"/>
            <p:cNvSpPr>
              <a:spLocks noChangeArrowheads="1"/>
            </p:cNvSpPr>
            <p:nvPr/>
          </p:nvSpPr>
          <p:spPr bwMode="auto">
            <a:xfrm>
              <a:off x="3088" y="1696"/>
              <a:ext cx="2416" cy="2464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Bookman Old Style" panose="02050604050505020204" pitchFamily="18" charset="0"/>
              </a:endParaRPr>
            </a:p>
          </p:txBody>
        </p:sp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 flipV="1">
              <a:off x="3232" y="2912"/>
              <a:ext cx="1024" cy="6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 flipH="1" flipV="1">
              <a:off x="4256" y="2912"/>
              <a:ext cx="1184" cy="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H="1" flipV="1">
              <a:off x="3728" y="1808"/>
              <a:ext cx="560" cy="11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V="1">
              <a:off x="4288" y="1808"/>
              <a:ext cx="496" cy="11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3879" y="3082"/>
              <a:ext cx="987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Bookman Old Style" panose="02050604050505020204" pitchFamily="18" charset="0"/>
                </a:rPr>
                <a:t>Mitosis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Bookman Old Style" panose="02050604050505020204" pitchFamily="18" charset="0"/>
                </a:rPr>
                <a:t>-prophase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Bookman Old Style" panose="02050604050505020204" pitchFamily="18" charset="0"/>
                </a:rPr>
                <a:t>-metaphase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Bookman Old Style" panose="02050604050505020204" pitchFamily="18" charset="0"/>
                </a:rPr>
                <a:t>-anaphase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Bookman Old Style" panose="02050604050505020204" pitchFamily="18" charset="0"/>
                </a:rPr>
                <a:t>-telophase</a:t>
              </a: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3159" y="2526"/>
              <a:ext cx="43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latin typeface="Bookman Old Style" panose="02050604050505020204" pitchFamily="18" charset="0"/>
                </a:rPr>
                <a:t>G</a:t>
              </a:r>
              <a:r>
                <a:rPr lang="en-US" altLang="en-US" sz="3200" b="1" baseline="-25000">
                  <a:latin typeface="Bookman Old Style" panose="02050604050505020204" pitchFamily="18" charset="0"/>
                </a:rPr>
                <a:t>1</a:t>
              </a: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4983" y="2526"/>
              <a:ext cx="43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latin typeface="Bookman Old Style" panose="02050604050505020204" pitchFamily="18" charset="0"/>
                </a:rPr>
                <a:t>G</a:t>
              </a:r>
              <a:r>
                <a:rPr lang="en-US" altLang="en-US" sz="3200" b="1" baseline="-25000">
                  <a:latin typeface="Bookman Old Style" panose="02050604050505020204" pitchFamily="18" charset="0"/>
                </a:rPr>
                <a:t>2</a:t>
              </a: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3975" y="1758"/>
              <a:ext cx="697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Bookman Old Style" panose="02050604050505020204" pitchFamily="18" charset="0"/>
                </a:rPr>
                <a:t>   </a:t>
              </a:r>
              <a:r>
                <a:rPr lang="en-US" altLang="en-US" sz="3200" b="1">
                  <a:latin typeface="Bookman Old Style" panose="02050604050505020204" pitchFamily="18" charset="0"/>
                </a:rPr>
                <a:t>S</a:t>
              </a:r>
              <a:endParaRPr lang="en-US" altLang="en-US" sz="2400" b="1">
                <a:latin typeface="Bookman Old Style" panose="020506040505050202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Bookman Old Style" panose="02050604050505020204" pitchFamily="18" charset="0"/>
                </a:rPr>
                <a:t>phase</a:t>
              </a:r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3664" y="2656"/>
              <a:ext cx="1264" cy="208"/>
            </a:xfrm>
            <a:prstGeom prst="rect">
              <a:avLst/>
            </a:prstGeom>
            <a:solidFill>
              <a:srgbClr val="FAFD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Bookman Old Style" panose="02050604050505020204" pitchFamily="18" charset="0"/>
              </a:endParaRPr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3879" y="2660"/>
              <a:ext cx="10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latin typeface="Bookman Old Style" panose="02050604050505020204" pitchFamily="18" charset="0"/>
                </a:rPr>
                <a:t>interphase</a:t>
              </a:r>
            </a:p>
          </p:txBody>
        </p:sp>
        <p:sp>
          <p:nvSpPr>
            <p:cNvPr id="17424" name="Rectangle 16">
              <a:extLst>
                <a:ext uri="{FF2B5EF4-FFF2-40B4-BE49-F238E27FC236}">
                  <a16:creationId xmlns:a16="http://schemas.microsoft.com/office/drawing/2014/main" id="{E4094AD7-2437-41B6-93F0-319ED5FE9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2809"/>
              <a:ext cx="1772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DNA replication takes</a:t>
              </a:r>
            </a:p>
            <a:p>
              <a:pPr>
                <a:defRPr/>
              </a:pPr>
              <a:r>
                <a:rPr lang="en-US" b="1" dirty="0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place in the S phase.</a:t>
              </a:r>
            </a:p>
          </p:txBody>
        </p:sp>
        <p:sp>
          <p:nvSpPr>
            <p:cNvPr id="77841" name="Line 17"/>
            <p:cNvSpPr>
              <a:spLocks noChangeShapeType="1"/>
            </p:cNvSpPr>
            <p:nvPr/>
          </p:nvSpPr>
          <p:spPr bwMode="auto">
            <a:xfrm flipV="1">
              <a:off x="2882" y="2400"/>
              <a:ext cx="1422" cy="58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6267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8AD8ED-6437-446A-AD39-9B9C5CFC5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57200"/>
            <a:ext cx="6477000" cy="1295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Replication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160A9F-3FE0-4B9E-B058-CAFF6ABCD8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981200"/>
            <a:ext cx="7162800" cy="41148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Begins at</a:t>
            </a:r>
            <a:r>
              <a:rPr lang="en-US" sz="2800" b="1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Origins of Replication</a:t>
            </a:r>
          </a:p>
          <a:p>
            <a:pPr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Two strands open forming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Replication Forks (Y-shaped region)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New strands grow at the forks</a:t>
            </a:r>
            <a:endParaRPr lang="en-US" sz="2800" b="1" dirty="0">
              <a:solidFill>
                <a:srgbClr val="A5002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1738313" y="3719514"/>
            <a:ext cx="8821738" cy="3125788"/>
            <a:chOff x="135" y="2343"/>
            <a:chExt cx="5557" cy="1969"/>
          </a:xfrm>
        </p:grpSpPr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400" y="3360"/>
              <a:ext cx="23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400" y="3696"/>
              <a:ext cx="23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52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124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76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100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Line 11"/>
            <p:cNvSpPr>
              <a:spLocks noChangeShapeType="1"/>
            </p:cNvSpPr>
            <p:nvPr/>
          </p:nvSpPr>
          <p:spPr bwMode="auto">
            <a:xfrm>
              <a:off x="196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>
              <a:off x="148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Line 13"/>
            <p:cNvSpPr>
              <a:spLocks noChangeShapeType="1"/>
            </p:cNvSpPr>
            <p:nvPr/>
          </p:nvSpPr>
          <p:spPr bwMode="auto">
            <a:xfrm>
              <a:off x="244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>
              <a:off x="268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>
              <a:off x="220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>
              <a:off x="1728" y="3376"/>
              <a:ext cx="0" cy="30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 flipV="1">
              <a:off x="2784" y="2624"/>
              <a:ext cx="2528" cy="7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>
              <a:off x="2771" y="3694"/>
              <a:ext cx="2570" cy="4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Line 19"/>
            <p:cNvSpPr>
              <a:spLocks noChangeShapeType="1"/>
            </p:cNvSpPr>
            <p:nvPr/>
          </p:nvSpPr>
          <p:spPr bwMode="auto">
            <a:xfrm>
              <a:off x="2944" y="332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>
              <a:off x="3168" y="3264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Line 21"/>
            <p:cNvSpPr>
              <a:spLocks noChangeShapeType="1"/>
            </p:cNvSpPr>
            <p:nvPr/>
          </p:nvSpPr>
          <p:spPr bwMode="auto">
            <a:xfrm>
              <a:off x="3744" y="3072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Line 22"/>
            <p:cNvSpPr>
              <a:spLocks noChangeShapeType="1"/>
            </p:cNvSpPr>
            <p:nvPr/>
          </p:nvSpPr>
          <p:spPr bwMode="auto">
            <a:xfrm>
              <a:off x="3456" y="316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>
              <a:off x="4032" y="2976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Line 24"/>
            <p:cNvSpPr>
              <a:spLocks noChangeShapeType="1"/>
            </p:cNvSpPr>
            <p:nvPr/>
          </p:nvSpPr>
          <p:spPr bwMode="auto">
            <a:xfrm>
              <a:off x="4320" y="292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4608" y="2832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>
              <a:off x="4896" y="2736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5136" y="2688"/>
              <a:ext cx="16" cy="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 flipV="1">
              <a:off x="2944" y="3536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 flipV="1">
              <a:off x="3184" y="3584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 flipV="1">
              <a:off x="3472" y="3632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 flipV="1">
              <a:off x="3760" y="3680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4" name="Line 32"/>
            <p:cNvSpPr>
              <a:spLocks noChangeShapeType="1"/>
            </p:cNvSpPr>
            <p:nvPr/>
          </p:nvSpPr>
          <p:spPr bwMode="auto">
            <a:xfrm flipV="1">
              <a:off x="4000" y="3728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 flipV="1">
              <a:off x="5152" y="3920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 flipV="1">
              <a:off x="4864" y="3872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 flipV="1">
              <a:off x="4576" y="3824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 flipV="1">
              <a:off x="4288" y="3776"/>
              <a:ext cx="16" cy="1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Rectangle 37">
              <a:extLst>
                <a:ext uri="{FF2B5EF4-FFF2-40B4-BE49-F238E27FC236}">
                  <a16:creationId xmlns:a16="http://schemas.microsoft.com/office/drawing/2014/main" id="{50DA851F-5621-4A7F-A080-35AD1B33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3207"/>
              <a:ext cx="864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Replication</a:t>
              </a:r>
            </a:p>
            <a:p>
              <a:pPr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Fork</a:t>
              </a:r>
            </a:p>
          </p:txBody>
        </p:sp>
        <p:sp>
          <p:nvSpPr>
            <p:cNvPr id="18470" name="Rectangle 38">
              <a:extLst>
                <a:ext uri="{FF2B5EF4-FFF2-40B4-BE49-F238E27FC236}">
                  <a16:creationId xmlns:a16="http://schemas.microsoft.com/office/drawing/2014/main" id="{1C14DE78-6C82-4F3B-9498-AE62B49B0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3063"/>
              <a:ext cx="17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B5006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Parental DNA Molecule</a:t>
              </a:r>
            </a:p>
          </p:txBody>
        </p:sp>
        <p:sp>
          <p:nvSpPr>
            <p:cNvPr id="79911" name="AutoShape 39"/>
            <p:cNvSpPr>
              <a:spLocks noChangeArrowheads="1"/>
            </p:cNvSpPr>
            <p:nvPr/>
          </p:nvSpPr>
          <p:spPr bwMode="auto">
            <a:xfrm flipH="1">
              <a:off x="3944" y="3320"/>
              <a:ext cx="416" cy="320"/>
            </a:xfrm>
            <a:prstGeom prst="rightArrow">
              <a:avLst>
                <a:gd name="adj1" fmla="val 75000"/>
                <a:gd name="adj2" fmla="val 65006"/>
              </a:avLst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9912" name="Rectangle 40"/>
            <p:cNvSpPr>
              <a:spLocks noChangeArrowheads="1"/>
            </p:cNvSpPr>
            <p:nvPr/>
          </p:nvSpPr>
          <p:spPr bwMode="auto">
            <a:xfrm>
              <a:off x="5367" y="234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135" y="3159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  <p:sp>
          <p:nvSpPr>
            <p:cNvPr id="79914" name="Rectangle 42"/>
            <p:cNvSpPr>
              <a:spLocks noChangeArrowheads="1"/>
            </p:cNvSpPr>
            <p:nvPr/>
          </p:nvSpPr>
          <p:spPr bwMode="auto">
            <a:xfrm>
              <a:off x="135" y="3591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3’</a:t>
              </a:r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5415" y="4023"/>
              <a:ext cx="27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5’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07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6477000" cy="10668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Replication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15244"/>
            <a:ext cx="8019256" cy="4724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 the 2 DNA strands open at the origin,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Replication Bubbles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A50021"/>
                </a:solidFill>
                <a:latin typeface="Comic Sans MS" pitchFamily="66" charset="0"/>
              </a:rPr>
              <a:t>Prokaryotes</a:t>
            </a:r>
            <a:r>
              <a:rPr lang="en-US" sz="2800" b="1" dirty="0">
                <a:latin typeface="Comic Sans MS" pitchFamily="66" charset="0"/>
              </a:rPr>
              <a:t> (bacteria) have a </a:t>
            </a:r>
            <a:r>
              <a:rPr lang="en-US" sz="2800" b="1" dirty="0">
                <a:solidFill>
                  <a:srgbClr val="000066"/>
                </a:solidFill>
                <a:latin typeface="Comic Sans MS" pitchFamily="66" charset="0"/>
              </a:rPr>
              <a:t>single</a:t>
            </a:r>
            <a:r>
              <a:rPr lang="en-US" sz="2800" b="1" dirty="0">
                <a:latin typeface="Comic Sans MS" pitchFamily="66" charset="0"/>
              </a:rPr>
              <a:t> bubble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A50021"/>
                </a:solidFill>
                <a:latin typeface="Comic Sans MS" pitchFamily="66" charset="0"/>
              </a:rPr>
              <a:t>Eukaryotic</a:t>
            </a:r>
            <a:r>
              <a:rPr lang="en-US" sz="2800" b="1" dirty="0">
                <a:latin typeface="Comic Sans MS" pitchFamily="66" charset="0"/>
              </a:rPr>
              <a:t> chromosomes have </a:t>
            </a:r>
            <a:r>
              <a:rPr lang="en-US" sz="2800" b="1" dirty="0">
                <a:solidFill>
                  <a:srgbClr val="000066"/>
                </a:solidFill>
                <a:latin typeface="Comic Sans MS" pitchFamily="66" charset="0"/>
              </a:rPr>
              <a:t>MANY</a:t>
            </a:r>
            <a:r>
              <a:rPr lang="en-US" sz="2800" b="1" dirty="0">
                <a:latin typeface="Comic Sans MS" pitchFamily="66" charset="0"/>
              </a:rPr>
              <a:t> bubbles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4316412"/>
            <a:ext cx="8916988" cy="1474788"/>
            <a:chOff x="48" y="3044"/>
            <a:chExt cx="5617" cy="929"/>
          </a:xfrm>
        </p:grpSpPr>
        <p:sp>
          <p:nvSpPr>
            <p:cNvPr id="35847" name="Freeform 5"/>
            <p:cNvSpPr>
              <a:spLocks/>
            </p:cNvSpPr>
            <p:nvPr/>
          </p:nvSpPr>
          <p:spPr bwMode="auto">
            <a:xfrm>
              <a:off x="48" y="3132"/>
              <a:ext cx="5609" cy="445"/>
            </a:xfrm>
            <a:custGeom>
              <a:avLst/>
              <a:gdLst>
                <a:gd name="T0" fmla="*/ 132 w 5609"/>
                <a:gd name="T1" fmla="*/ 420 h 445"/>
                <a:gd name="T2" fmla="*/ 252 w 5609"/>
                <a:gd name="T3" fmla="*/ 420 h 445"/>
                <a:gd name="T4" fmla="*/ 408 w 5609"/>
                <a:gd name="T5" fmla="*/ 420 h 445"/>
                <a:gd name="T6" fmla="*/ 504 w 5609"/>
                <a:gd name="T7" fmla="*/ 372 h 445"/>
                <a:gd name="T8" fmla="*/ 540 w 5609"/>
                <a:gd name="T9" fmla="*/ 264 h 445"/>
                <a:gd name="T10" fmla="*/ 624 w 5609"/>
                <a:gd name="T11" fmla="*/ 168 h 445"/>
                <a:gd name="T12" fmla="*/ 744 w 5609"/>
                <a:gd name="T13" fmla="*/ 108 h 445"/>
                <a:gd name="T14" fmla="*/ 864 w 5609"/>
                <a:gd name="T15" fmla="*/ 84 h 445"/>
                <a:gd name="T16" fmla="*/ 996 w 5609"/>
                <a:gd name="T17" fmla="*/ 84 h 445"/>
                <a:gd name="T18" fmla="*/ 1116 w 5609"/>
                <a:gd name="T19" fmla="*/ 132 h 445"/>
                <a:gd name="T20" fmla="*/ 1212 w 5609"/>
                <a:gd name="T21" fmla="*/ 228 h 445"/>
                <a:gd name="T22" fmla="*/ 1284 w 5609"/>
                <a:gd name="T23" fmla="*/ 336 h 445"/>
                <a:gd name="T24" fmla="*/ 1356 w 5609"/>
                <a:gd name="T25" fmla="*/ 396 h 445"/>
                <a:gd name="T26" fmla="*/ 1464 w 5609"/>
                <a:gd name="T27" fmla="*/ 396 h 445"/>
                <a:gd name="T28" fmla="*/ 1572 w 5609"/>
                <a:gd name="T29" fmla="*/ 396 h 445"/>
                <a:gd name="T30" fmla="*/ 1680 w 5609"/>
                <a:gd name="T31" fmla="*/ 420 h 445"/>
                <a:gd name="T32" fmla="*/ 1800 w 5609"/>
                <a:gd name="T33" fmla="*/ 432 h 445"/>
                <a:gd name="T34" fmla="*/ 1908 w 5609"/>
                <a:gd name="T35" fmla="*/ 444 h 445"/>
                <a:gd name="T36" fmla="*/ 1956 w 5609"/>
                <a:gd name="T37" fmla="*/ 336 h 445"/>
                <a:gd name="T38" fmla="*/ 2040 w 5609"/>
                <a:gd name="T39" fmla="*/ 240 h 445"/>
                <a:gd name="T40" fmla="*/ 2148 w 5609"/>
                <a:gd name="T41" fmla="*/ 168 h 445"/>
                <a:gd name="T42" fmla="*/ 2256 w 5609"/>
                <a:gd name="T43" fmla="*/ 120 h 445"/>
                <a:gd name="T44" fmla="*/ 2364 w 5609"/>
                <a:gd name="T45" fmla="*/ 108 h 445"/>
                <a:gd name="T46" fmla="*/ 2520 w 5609"/>
                <a:gd name="T47" fmla="*/ 120 h 445"/>
                <a:gd name="T48" fmla="*/ 2628 w 5609"/>
                <a:gd name="T49" fmla="*/ 168 h 445"/>
                <a:gd name="T50" fmla="*/ 2688 w 5609"/>
                <a:gd name="T51" fmla="*/ 276 h 445"/>
                <a:gd name="T52" fmla="*/ 2760 w 5609"/>
                <a:gd name="T53" fmla="*/ 396 h 445"/>
                <a:gd name="T54" fmla="*/ 2844 w 5609"/>
                <a:gd name="T55" fmla="*/ 432 h 445"/>
                <a:gd name="T56" fmla="*/ 2964 w 5609"/>
                <a:gd name="T57" fmla="*/ 420 h 445"/>
                <a:gd name="T58" fmla="*/ 3084 w 5609"/>
                <a:gd name="T59" fmla="*/ 396 h 445"/>
                <a:gd name="T60" fmla="*/ 3288 w 5609"/>
                <a:gd name="T61" fmla="*/ 396 h 445"/>
                <a:gd name="T62" fmla="*/ 3420 w 5609"/>
                <a:gd name="T63" fmla="*/ 396 h 445"/>
                <a:gd name="T64" fmla="*/ 3516 w 5609"/>
                <a:gd name="T65" fmla="*/ 360 h 445"/>
                <a:gd name="T66" fmla="*/ 3552 w 5609"/>
                <a:gd name="T67" fmla="*/ 252 h 445"/>
                <a:gd name="T68" fmla="*/ 3600 w 5609"/>
                <a:gd name="T69" fmla="*/ 144 h 445"/>
                <a:gd name="T70" fmla="*/ 3720 w 5609"/>
                <a:gd name="T71" fmla="*/ 72 h 445"/>
                <a:gd name="T72" fmla="*/ 3924 w 5609"/>
                <a:gd name="T73" fmla="*/ 48 h 445"/>
                <a:gd name="T74" fmla="*/ 4140 w 5609"/>
                <a:gd name="T75" fmla="*/ 36 h 445"/>
                <a:gd name="T76" fmla="*/ 4260 w 5609"/>
                <a:gd name="T77" fmla="*/ 72 h 445"/>
                <a:gd name="T78" fmla="*/ 4344 w 5609"/>
                <a:gd name="T79" fmla="*/ 168 h 445"/>
                <a:gd name="T80" fmla="*/ 4392 w 5609"/>
                <a:gd name="T81" fmla="*/ 276 h 445"/>
                <a:gd name="T82" fmla="*/ 4452 w 5609"/>
                <a:gd name="T83" fmla="*/ 360 h 445"/>
                <a:gd name="T84" fmla="*/ 4560 w 5609"/>
                <a:gd name="T85" fmla="*/ 348 h 445"/>
                <a:gd name="T86" fmla="*/ 4716 w 5609"/>
                <a:gd name="T87" fmla="*/ 348 h 445"/>
                <a:gd name="T88" fmla="*/ 4824 w 5609"/>
                <a:gd name="T89" fmla="*/ 348 h 445"/>
                <a:gd name="T90" fmla="*/ 4932 w 5609"/>
                <a:gd name="T91" fmla="*/ 348 h 445"/>
                <a:gd name="T92" fmla="*/ 4992 w 5609"/>
                <a:gd name="T93" fmla="*/ 276 h 445"/>
                <a:gd name="T94" fmla="*/ 5040 w 5609"/>
                <a:gd name="T95" fmla="*/ 168 h 445"/>
                <a:gd name="T96" fmla="*/ 5148 w 5609"/>
                <a:gd name="T97" fmla="*/ 84 h 445"/>
                <a:gd name="T98" fmla="*/ 5256 w 5609"/>
                <a:gd name="T99" fmla="*/ 36 h 445"/>
                <a:gd name="T100" fmla="*/ 5364 w 5609"/>
                <a:gd name="T101" fmla="*/ 12 h 445"/>
                <a:gd name="T102" fmla="*/ 5496 w 5609"/>
                <a:gd name="T103" fmla="*/ 0 h 4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09"/>
                <a:gd name="T157" fmla="*/ 0 h 445"/>
                <a:gd name="T158" fmla="*/ 5609 w 5609"/>
                <a:gd name="T159" fmla="*/ 445 h 44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09" h="445">
                  <a:moveTo>
                    <a:pt x="0" y="420"/>
                  </a:moveTo>
                  <a:lnTo>
                    <a:pt x="36" y="420"/>
                  </a:lnTo>
                  <a:lnTo>
                    <a:pt x="132" y="420"/>
                  </a:lnTo>
                  <a:lnTo>
                    <a:pt x="180" y="420"/>
                  </a:lnTo>
                  <a:lnTo>
                    <a:pt x="216" y="420"/>
                  </a:lnTo>
                  <a:lnTo>
                    <a:pt x="252" y="420"/>
                  </a:lnTo>
                  <a:lnTo>
                    <a:pt x="288" y="420"/>
                  </a:lnTo>
                  <a:lnTo>
                    <a:pt x="336" y="420"/>
                  </a:lnTo>
                  <a:lnTo>
                    <a:pt x="408" y="420"/>
                  </a:lnTo>
                  <a:lnTo>
                    <a:pt x="444" y="420"/>
                  </a:lnTo>
                  <a:lnTo>
                    <a:pt x="480" y="420"/>
                  </a:lnTo>
                  <a:lnTo>
                    <a:pt x="504" y="372"/>
                  </a:lnTo>
                  <a:lnTo>
                    <a:pt x="516" y="336"/>
                  </a:lnTo>
                  <a:lnTo>
                    <a:pt x="528" y="300"/>
                  </a:lnTo>
                  <a:lnTo>
                    <a:pt x="540" y="264"/>
                  </a:lnTo>
                  <a:lnTo>
                    <a:pt x="564" y="228"/>
                  </a:lnTo>
                  <a:lnTo>
                    <a:pt x="588" y="192"/>
                  </a:lnTo>
                  <a:lnTo>
                    <a:pt x="624" y="168"/>
                  </a:lnTo>
                  <a:lnTo>
                    <a:pt x="660" y="144"/>
                  </a:lnTo>
                  <a:lnTo>
                    <a:pt x="696" y="132"/>
                  </a:lnTo>
                  <a:lnTo>
                    <a:pt x="744" y="108"/>
                  </a:lnTo>
                  <a:lnTo>
                    <a:pt x="792" y="96"/>
                  </a:lnTo>
                  <a:lnTo>
                    <a:pt x="828" y="84"/>
                  </a:lnTo>
                  <a:lnTo>
                    <a:pt x="864" y="84"/>
                  </a:lnTo>
                  <a:lnTo>
                    <a:pt x="900" y="84"/>
                  </a:lnTo>
                  <a:lnTo>
                    <a:pt x="948" y="84"/>
                  </a:lnTo>
                  <a:lnTo>
                    <a:pt x="996" y="84"/>
                  </a:lnTo>
                  <a:lnTo>
                    <a:pt x="1044" y="96"/>
                  </a:lnTo>
                  <a:lnTo>
                    <a:pt x="1080" y="108"/>
                  </a:lnTo>
                  <a:lnTo>
                    <a:pt x="1116" y="132"/>
                  </a:lnTo>
                  <a:lnTo>
                    <a:pt x="1152" y="156"/>
                  </a:lnTo>
                  <a:lnTo>
                    <a:pt x="1188" y="192"/>
                  </a:lnTo>
                  <a:lnTo>
                    <a:pt x="1212" y="228"/>
                  </a:lnTo>
                  <a:lnTo>
                    <a:pt x="1236" y="264"/>
                  </a:lnTo>
                  <a:lnTo>
                    <a:pt x="1260" y="300"/>
                  </a:lnTo>
                  <a:lnTo>
                    <a:pt x="1284" y="336"/>
                  </a:lnTo>
                  <a:lnTo>
                    <a:pt x="1284" y="372"/>
                  </a:lnTo>
                  <a:lnTo>
                    <a:pt x="1320" y="396"/>
                  </a:lnTo>
                  <a:lnTo>
                    <a:pt x="1356" y="396"/>
                  </a:lnTo>
                  <a:lnTo>
                    <a:pt x="1392" y="396"/>
                  </a:lnTo>
                  <a:lnTo>
                    <a:pt x="1428" y="396"/>
                  </a:lnTo>
                  <a:lnTo>
                    <a:pt x="1464" y="396"/>
                  </a:lnTo>
                  <a:lnTo>
                    <a:pt x="1500" y="396"/>
                  </a:lnTo>
                  <a:lnTo>
                    <a:pt x="1536" y="396"/>
                  </a:lnTo>
                  <a:lnTo>
                    <a:pt x="1572" y="396"/>
                  </a:lnTo>
                  <a:lnTo>
                    <a:pt x="1608" y="396"/>
                  </a:lnTo>
                  <a:lnTo>
                    <a:pt x="1644" y="408"/>
                  </a:lnTo>
                  <a:lnTo>
                    <a:pt x="1680" y="420"/>
                  </a:lnTo>
                  <a:lnTo>
                    <a:pt x="1728" y="420"/>
                  </a:lnTo>
                  <a:lnTo>
                    <a:pt x="1764" y="420"/>
                  </a:lnTo>
                  <a:lnTo>
                    <a:pt x="1800" y="432"/>
                  </a:lnTo>
                  <a:lnTo>
                    <a:pt x="1836" y="432"/>
                  </a:lnTo>
                  <a:lnTo>
                    <a:pt x="1872" y="444"/>
                  </a:lnTo>
                  <a:lnTo>
                    <a:pt x="1908" y="444"/>
                  </a:lnTo>
                  <a:lnTo>
                    <a:pt x="1920" y="408"/>
                  </a:lnTo>
                  <a:lnTo>
                    <a:pt x="1932" y="372"/>
                  </a:lnTo>
                  <a:lnTo>
                    <a:pt x="1956" y="336"/>
                  </a:lnTo>
                  <a:lnTo>
                    <a:pt x="1980" y="300"/>
                  </a:lnTo>
                  <a:lnTo>
                    <a:pt x="2016" y="276"/>
                  </a:lnTo>
                  <a:lnTo>
                    <a:pt x="2040" y="240"/>
                  </a:lnTo>
                  <a:lnTo>
                    <a:pt x="2076" y="216"/>
                  </a:lnTo>
                  <a:lnTo>
                    <a:pt x="2112" y="180"/>
                  </a:lnTo>
                  <a:lnTo>
                    <a:pt x="2148" y="168"/>
                  </a:lnTo>
                  <a:lnTo>
                    <a:pt x="2184" y="144"/>
                  </a:lnTo>
                  <a:lnTo>
                    <a:pt x="2220" y="132"/>
                  </a:lnTo>
                  <a:lnTo>
                    <a:pt x="2256" y="120"/>
                  </a:lnTo>
                  <a:lnTo>
                    <a:pt x="2292" y="120"/>
                  </a:lnTo>
                  <a:lnTo>
                    <a:pt x="2328" y="108"/>
                  </a:lnTo>
                  <a:lnTo>
                    <a:pt x="2364" y="108"/>
                  </a:lnTo>
                  <a:lnTo>
                    <a:pt x="2436" y="108"/>
                  </a:lnTo>
                  <a:lnTo>
                    <a:pt x="2484" y="108"/>
                  </a:lnTo>
                  <a:lnTo>
                    <a:pt x="2520" y="120"/>
                  </a:lnTo>
                  <a:lnTo>
                    <a:pt x="2556" y="132"/>
                  </a:lnTo>
                  <a:lnTo>
                    <a:pt x="2592" y="144"/>
                  </a:lnTo>
                  <a:lnTo>
                    <a:pt x="2628" y="168"/>
                  </a:lnTo>
                  <a:lnTo>
                    <a:pt x="2652" y="204"/>
                  </a:lnTo>
                  <a:lnTo>
                    <a:pt x="2676" y="240"/>
                  </a:lnTo>
                  <a:lnTo>
                    <a:pt x="2688" y="276"/>
                  </a:lnTo>
                  <a:lnTo>
                    <a:pt x="2712" y="312"/>
                  </a:lnTo>
                  <a:lnTo>
                    <a:pt x="2736" y="348"/>
                  </a:lnTo>
                  <a:lnTo>
                    <a:pt x="2760" y="396"/>
                  </a:lnTo>
                  <a:lnTo>
                    <a:pt x="2772" y="432"/>
                  </a:lnTo>
                  <a:lnTo>
                    <a:pt x="2808" y="444"/>
                  </a:lnTo>
                  <a:lnTo>
                    <a:pt x="2844" y="432"/>
                  </a:lnTo>
                  <a:lnTo>
                    <a:pt x="2880" y="432"/>
                  </a:lnTo>
                  <a:lnTo>
                    <a:pt x="2916" y="420"/>
                  </a:lnTo>
                  <a:lnTo>
                    <a:pt x="2964" y="420"/>
                  </a:lnTo>
                  <a:lnTo>
                    <a:pt x="3000" y="408"/>
                  </a:lnTo>
                  <a:lnTo>
                    <a:pt x="3036" y="408"/>
                  </a:lnTo>
                  <a:lnTo>
                    <a:pt x="3084" y="396"/>
                  </a:lnTo>
                  <a:lnTo>
                    <a:pt x="3120" y="396"/>
                  </a:lnTo>
                  <a:lnTo>
                    <a:pt x="3216" y="396"/>
                  </a:lnTo>
                  <a:lnTo>
                    <a:pt x="3288" y="396"/>
                  </a:lnTo>
                  <a:lnTo>
                    <a:pt x="3336" y="396"/>
                  </a:lnTo>
                  <a:lnTo>
                    <a:pt x="3384" y="396"/>
                  </a:lnTo>
                  <a:lnTo>
                    <a:pt x="3420" y="396"/>
                  </a:lnTo>
                  <a:lnTo>
                    <a:pt x="3456" y="396"/>
                  </a:lnTo>
                  <a:lnTo>
                    <a:pt x="3492" y="396"/>
                  </a:lnTo>
                  <a:lnTo>
                    <a:pt x="3516" y="360"/>
                  </a:lnTo>
                  <a:lnTo>
                    <a:pt x="3516" y="324"/>
                  </a:lnTo>
                  <a:lnTo>
                    <a:pt x="3540" y="288"/>
                  </a:lnTo>
                  <a:lnTo>
                    <a:pt x="3552" y="252"/>
                  </a:lnTo>
                  <a:lnTo>
                    <a:pt x="3564" y="216"/>
                  </a:lnTo>
                  <a:lnTo>
                    <a:pt x="3576" y="180"/>
                  </a:lnTo>
                  <a:lnTo>
                    <a:pt x="3600" y="144"/>
                  </a:lnTo>
                  <a:lnTo>
                    <a:pt x="3636" y="108"/>
                  </a:lnTo>
                  <a:lnTo>
                    <a:pt x="3684" y="84"/>
                  </a:lnTo>
                  <a:lnTo>
                    <a:pt x="3720" y="72"/>
                  </a:lnTo>
                  <a:lnTo>
                    <a:pt x="3804" y="60"/>
                  </a:lnTo>
                  <a:lnTo>
                    <a:pt x="3840" y="48"/>
                  </a:lnTo>
                  <a:lnTo>
                    <a:pt x="3924" y="48"/>
                  </a:lnTo>
                  <a:lnTo>
                    <a:pt x="3996" y="36"/>
                  </a:lnTo>
                  <a:lnTo>
                    <a:pt x="4092" y="36"/>
                  </a:lnTo>
                  <a:lnTo>
                    <a:pt x="4140" y="36"/>
                  </a:lnTo>
                  <a:lnTo>
                    <a:pt x="4176" y="36"/>
                  </a:lnTo>
                  <a:lnTo>
                    <a:pt x="4224" y="48"/>
                  </a:lnTo>
                  <a:lnTo>
                    <a:pt x="4260" y="72"/>
                  </a:lnTo>
                  <a:lnTo>
                    <a:pt x="4284" y="108"/>
                  </a:lnTo>
                  <a:lnTo>
                    <a:pt x="4320" y="132"/>
                  </a:lnTo>
                  <a:lnTo>
                    <a:pt x="4344" y="168"/>
                  </a:lnTo>
                  <a:lnTo>
                    <a:pt x="4368" y="204"/>
                  </a:lnTo>
                  <a:lnTo>
                    <a:pt x="4380" y="240"/>
                  </a:lnTo>
                  <a:lnTo>
                    <a:pt x="4392" y="276"/>
                  </a:lnTo>
                  <a:lnTo>
                    <a:pt x="4416" y="324"/>
                  </a:lnTo>
                  <a:lnTo>
                    <a:pt x="4416" y="360"/>
                  </a:lnTo>
                  <a:lnTo>
                    <a:pt x="4452" y="360"/>
                  </a:lnTo>
                  <a:lnTo>
                    <a:pt x="4488" y="360"/>
                  </a:lnTo>
                  <a:lnTo>
                    <a:pt x="4524" y="348"/>
                  </a:lnTo>
                  <a:lnTo>
                    <a:pt x="4560" y="348"/>
                  </a:lnTo>
                  <a:lnTo>
                    <a:pt x="4644" y="348"/>
                  </a:lnTo>
                  <a:lnTo>
                    <a:pt x="4680" y="348"/>
                  </a:lnTo>
                  <a:lnTo>
                    <a:pt x="4716" y="348"/>
                  </a:lnTo>
                  <a:lnTo>
                    <a:pt x="4752" y="348"/>
                  </a:lnTo>
                  <a:lnTo>
                    <a:pt x="4788" y="348"/>
                  </a:lnTo>
                  <a:lnTo>
                    <a:pt x="4824" y="348"/>
                  </a:lnTo>
                  <a:lnTo>
                    <a:pt x="4860" y="348"/>
                  </a:lnTo>
                  <a:lnTo>
                    <a:pt x="4896" y="348"/>
                  </a:lnTo>
                  <a:lnTo>
                    <a:pt x="4932" y="348"/>
                  </a:lnTo>
                  <a:lnTo>
                    <a:pt x="4968" y="348"/>
                  </a:lnTo>
                  <a:lnTo>
                    <a:pt x="4968" y="312"/>
                  </a:lnTo>
                  <a:lnTo>
                    <a:pt x="4992" y="276"/>
                  </a:lnTo>
                  <a:lnTo>
                    <a:pt x="4992" y="240"/>
                  </a:lnTo>
                  <a:lnTo>
                    <a:pt x="5016" y="204"/>
                  </a:lnTo>
                  <a:lnTo>
                    <a:pt x="5040" y="168"/>
                  </a:lnTo>
                  <a:lnTo>
                    <a:pt x="5076" y="132"/>
                  </a:lnTo>
                  <a:lnTo>
                    <a:pt x="5112" y="108"/>
                  </a:lnTo>
                  <a:lnTo>
                    <a:pt x="5148" y="84"/>
                  </a:lnTo>
                  <a:lnTo>
                    <a:pt x="5184" y="72"/>
                  </a:lnTo>
                  <a:lnTo>
                    <a:pt x="5220" y="60"/>
                  </a:lnTo>
                  <a:lnTo>
                    <a:pt x="5256" y="36"/>
                  </a:lnTo>
                  <a:lnTo>
                    <a:pt x="5292" y="36"/>
                  </a:lnTo>
                  <a:lnTo>
                    <a:pt x="5328" y="12"/>
                  </a:lnTo>
                  <a:lnTo>
                    <a:pt x="5364" y="12"/>
                  </a:lnTo>
                  <a:lnTo>
                    <a:pt x="5400" y="12"/>
                  </a:lnTo>
                  <a:lnTo>
                    <a:pt x="5448" y="0"/>
                  </a:lnTo>
                  <a:lnTo>
                    <a:pt x="5496" y="0"/>
                  </a:lnTo>
                  <a:lnTo>
                    <a:pt x="5532" y="0"/>
                  </a:lnTo>
                  <a:lnTo>
                    <a:pt x="5608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6"/>
            <p:cNvSpPr>
              <a:spLocks/>
            </p:cNvSpPr>
            <p:nvPr/>
          </p:nvSpPr>
          <p:spPr bwMode="auto">
            <a:xfrm>
              <a:off x="1488" y="3552"/>
              <a:ext cx="97" cy="1"/>
            </a:xfrm>
            <a:custGeom>
              <a:avLst/>
              <a:gdLst>
                <a:gd name="T0" fmla="*/ 0 w 97"/>
                <a:gd name="T1" fmla="*/ 0 h 1"/>
                <a:gd name="T2" fmla="*/ 96 w 97"/>
                <a:gd name="T3" fmla="*/ 0 h 1"/>
                <a:gd name="T4" fmla="*/ 0 60000 65536"/>
                <a:gd name="T5" fmla="*/ 0 60000 65536"/>
                <a:gd name="T6" fmla="*/ 0 w 97"/>
                <a:gd name="T7" fmla="*/ 0 h 1"/>
                <a:gd name="T8" fmla="*/ 97 w 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7" h="1">
                  <a:moveTo>
                    <a:pt x="0" y="0"/>
                  </a:moveTo>
                  <a:lnTo>
                    <a:pt x="9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7"/>
            <p:cNvSpPr>
              <a:spLocks/>
            </p:cNvSpPr>
            <p:nvPr/>
          </p:nvSpPr>
          <p:spPr bwMode="auto">
            <a:xfrm>
              <a:off x="48" y="3636"/>
              <a:ext cx="5593" cy="337"/>
            </a:xfrm>
            <a:custGeom>
              <a:avLst/>
              <a:gdLst>
                <a:gd name="T0" fmla="*/ 72 w 5593"/>
                <a:gd name="T1" fmla="*/ 132 h 337"/>
                <a:gd name="T2" fmla="*/ 180 w 5593"/>
                <a:gd name="T3" fmla="*/ 132 h 337"/>
                <a:gd name="T4" fmla="*/ 288 w 5593"/>
                <a:gd name="T5" fmla="*/ 120 h 337"/>
                <a:gd name="T6" fmla="*/ 396 w 5593"/>
                <a:gd name="T7" fmla="*/ 108 h 337"/>
                <a:gd name="T8" fmla="*/ 492 w 5593"/>
                <a:gd name="T9" fmla="*/ 144 h 337"/>
                <a:gd name="T10" fmla="*/ 552 w 5593"/>
                <a:gd name="T11" fmla="*/ 252 h 337"/>
                <a:gd name="T12" fmla="*/ 672 w 5593"/>
                <a:gd name="T13" fmla="*/ 300 h 337"/>
                <a:gd name="T14" fmla="*/ 816 w 5593"/>
                <a:gd name="T15" fmla="*/ 324 h 337"/>
                <a:gd name="T16" fmla="*/ 948 w 5593"/>
                <a:gd name="T17" fmla="*/ 336 h 337"/>
                <a:gd name="T18" fmla="*/ 1068 w 5593"/>
                <a:gd name="T19" fmla="*/ 288 h 337"/>
                <a:gd name="T20" fmla="*/ 1164 w 5593"/>
                <a:gd name="T21" fmla="*/ 204 h 337"/>
                <a:gd name="T22" fmla="*/ 1248 w 5593"/>
                <a:gd name="T23" fmla="*/ 108 h 337"/>
                <a:gd name="T24" fmla="*/ 1332 w 5593"/>
                <a:gd name="T25" fmla="*/ 48 h 337"/>
                <a:gd name="T26" fmla="*/ 1440 w 5593"/>
                <a:gd name="T27" fmla="*/ 60 h 337"/>
                <a:gd name="T28" fmla="*/ 1548 w 5593"/>
                <a:gd name="T29" fmla="*/ 72 h 337"/>
                <a:gd name="T30" fmla="*/ 1656 w 5593"/>
                <a:gd name="T31" fmla="*/ 84 h 337"/>
                <a:gd name="T32" fmla="*/ 1764 w 5593"/>
                <a:gd name="T33" fmla="*/ 84 h 337"/>
                <a:gd name="T34" fmla="*/ 1872 w 5593"/>
                <a:gd name="T35" fmla="*/ 84 h 337"/>
                <a:gd name="T36" fmla="*/ 1908 w 5593"/>
                <a:gd name="T37" fmla="*/ 156 h 337"/>
                <a:gd name="T38" fmla="*/ 1968 w 5593"/>
                <a:gd name="T39" fmla="*/ 252 h 337"/>
                <a:gd name="T40" fmla="*/ 2112 w 5593"/>
                <a:gd name="T41" fmla="*/ 300 h 337"/>
                <a:gd name="T42" fmla="*/ 2232 w 5593"/>
                <a:gd name="T43" fmla="*/ 324 h 337"/>
                <a:gd name="T44" fmla="*/ 2400 w 5593"/>
                <a:gd name="T45" fmla="*/ 336 h 337"/>
                <a:gd name="T46" fmla="*/ 2544 w 5593"/>
                <a:gd name="T47" fmla="*/ 336 h 337"/>
                <a:gd name="T48" fmla="*/ 2664 w 5593"/>
                <a:gd name="T49" fmla="*/ 276 h 337"/>
                <a:gd name="T50" fmla="*/ 2748 w 5593"/>
                <a:gd name="T51" fmla="*/ 192 h 337"/>
                <a:gd name="T52" fmla="*/ 2784 w 5593"/>
                <a:gd name="T53" fmla="*/ 96 h 337"/>
                <a:gd name="T54" fmla="*/ 2940 w 5593"/>
                <a:gd name="T55" fmla="*/ 96 h 337"/>
                <a:gd name="T56" fmla="*/ 3048 w 5593"/>
                <a:gd name="T57" fmla="*/ 96 h 337"/>
                <a:gd name="T58" fmla="*/ 3228 w 5593"/>
                <a:gd name="T59" fmla="*/ 96 h 337"/>
                <a:gd name="T60" fmla="*/ 3420 w 5593"/>
                <a:gd name="T61" fmla="*/ 84 h 337"/>
                <a:gd name="T62" fmla="*/ 3504 w 5593"/>
                <a:gd name="T63" fmla="*/ 120 h 337"/>
                <a:gd name="T64" fmla="*/ 3612 w 5593"/>
                <a:gd name="T65" fmla="*/ 216 h 337"/>
                <a:gd name="T66" fmla="*/ 3732 w 5593"/>
                <a:gd name="T67" fmla="*/ 252 h 337"/>
                <a:gd name="T68" fmla="*/ 3888 w 5593"/>
                <a:gd name="T69" fmla="*/ 276 h 337"/>
                <a:gd name="T70" fmla="*/ 4044 w 5593"/>
                <a:gd name="T71" fmla="*/ 276 h 337"/>
                <a:gd name="T72" fmla="*/ 4236 w 5593"/>
                <a:gd name="T73" fmla="*/ 252 h 337"/>
                <a:gd name="T74" fmla="*/ 4344 w 5593"/>
                <a:gd name="T75" fmla="*/ 216 h 337"/>
                <a:gd name="T76" fmla="*/ 4380 w 5593"/>
                <a:gd name="T77" fmla="*/ 108 h 337"/>
                <a:gd name="T78" fmla="*/ 4392 w 5593"/>
                <a:gd name="T79" fmla="*/ 0 h 337"/>
                <a:gd name="T80" fmla="*/ 4500 w 5593"/>
                <a:gd name="T81" fmla="*/ 24 h 337"/>
                <a:gd name="T82" fmla="*/ 4680 w 5593"/>
                <a:gd name="T83" fmla="*/ 24 h 337"/>
                <a:gd name="T84" fmla="*/ 4860 w 5593"/>
                <a:gd name="T85" fmla="*/ 24 h 337"/>
                <a:gd name="T86" fmla="*/ 4968 w 5593"/>
                <a:gd name="T87" fmla="*/ 36 h 337"/>
                <a:gd name="T88" fmla="*/ 5064 w 5593"/>
                <a:gd name="T89" fmla="*/ 132 h 337"/>
                <a:gd name="T90" fmla="*/ 5172 w 5593"/>
                <a:gd name="T91" fmla="*/ 204 h 337"/>
                <a:gd name="T92" fmla="*/ 5280 w 5593"/>
                <a:gd name="T93" fmla="*/ 216 h 337"/>
                <a:gd name="T94" fmla="*/ 5448 w 5593"/>
                <a:gd name="T95" fmla="*/ 228 h 337"/>
                <a:gd name="T96" fmla="*/ 5556 w 5593"/>
                <a:gd name="T97" fmla="*/ 240 h 3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93"/>
                <a:gd name="T148" fmla="*/ 0 h 337"/>
                <a:gd name="T149" fmla="*/ 5593 w 5593"/>
                <a:gd name="T150" fmla="*/ 337 h 3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93" h="337">
                  <a:moveTo>
                    <a:pt x="0" y="108"/>
                  </a:moveTo>
                  <a:lnTo>
                    <a:pt x="36" y="120"/>
                  </a:lnTo>
                  <a:lnTo>
                    <a:pt x="72" y="132"/>
                  </a:lnTo>
                  <a:lnTo>
                    <a:pt x="108" y="132"/>
                  </a:lnTo>
                  <a:lnTo>
                    <a:pt x="144" y="132"/>
                  </a:lnTo>
                  <a:lnTo>
                    <a:pt x="180" y="132"/>
                  </a:lnTo>
                  <a:lnTo>
                    <a:pt x="216" y="120"/>
                  </a:lnTo>
                  <a:lnTo>
                    <a:pt x="252" y="120"/>
                  </a:lnTo>
                  <a:lnTo>
                    <a:pt x="288" y="120"/>
                  </a:lnTo>
                  <a:lnTo>
                    <a:pt x="324" y="120"/>
                  </a:lnTo>
                  <a:lnTo>
                    <a:pt x="360" y="120"/>
                  </a:lnTo>
                  <a:lnTo>
                    <a:pt x="396" y="108"/>
                  </a:lnTo>
                  <a:lnTo>
                    <a:pt x="432" y="108"/>
                  </a:lnTo>
                  <a:lnTo>
                    <a:pt x="468" y="108"/>
                  </a:lnTo>
                  <a:lnTo>
                    <a:pt x="492" y="144"/>
                  </a:lnTo>
                  <a:lnTo>
                    <a:pt x="504" y="180"/>
                  </a:lnTo>
                  <a:lnTo>
                    <a:pt x="516" y="216"/>
                  </a:lnTo>
                  <a:lnTo>
                    <a:pt x="552" y="252"/>
                  </a:lnTo>
                  <a:lnTo>
                    <a:pt x="588" y="276"/>
                  </a:lnTo>
                  <a:lnTo>
                    <a:pt x="624" y="288"/>
                  </a:lnTo>
                  <a:lnTo>
                    <a:pt x="672" y="300"/>
                  </a:lnTo>
                  <a:lnTo>
                    <a:pt x="744" y="312"/>
                  </a:lnTo>
                  <a:lnTo>
                    <a:pt x="780" y="324"/>
                  </a:lnTo>
                  <a:lnTo>
                    <a:pt x="816" y="324"/>
                  </a:lnTo>
                  <a:lnTo>
                    <a:pt x="864" y="336"/>
                  </a:lnTo>
                  <a:lnTo>
                    <a:pt x="912" y="336"/>
                  </a:lnTo>
                  <a:lnTo>
                    <a:pt x="948" y="336"/>
                  </a:lnTo>
                  <a:lnTo>
                    <a:pt x="984" y="324"/>
                  </a:lnTo>
                  <a:lnTo>
                    <a:pt x="1020" y="324"/>
                  </a:lnTo>
                  <a:lnTo>
                    <a:pt x="1068" y="288"/>
                  </a:lnTo>
                  <a:lnTo>
                    <a:pt x="1104" y="264"/>
                  </a:lnTo>
                  <a:lnTo>
                    <a:pt x="1140" y="240"/>
                  </a:lnTo>
                  <a:lnTo>
                    <a:pt x="1164" y="204"/>
                  </a:lnTo>
                  <a:lnTo>
                    <a:pt x="1200" y="180"/>
                  </a:lnTo>
                  <a:lnTo>
                    <a:pt x="1224" y="144"/>
                  </a:lnTo>
                  <a:lnTo>
                    <a:pt x="1248" y="108"/>
                  </a:lnTo>
                  <a:lnTo>
                    <a:pt x="1260" y="72"/>
                  </a:lnTo>
                  <a:lnTo>
                    <a:pt x="1296" y="48"/>
                  </a:lnTo>
                  <a:lnTo>
                    <a:pt x="1332" y="48"/>
                  </a:lnTo>
                  <a:lnTo>
                    <a:pt x="1368" y="48"/>
                  </a:lnTo>
                  <a:lnTo>
                    <a:pt x="1404" y="60"/>
                  </a:lnTo>
                  <a:lnTo>
                    <a:pt x="1440" y="60"/>
                  </a:lnTo>
                  <a:lnTo>
                    <a:pt x="1476" y="72"/>
                  </a:lnTo>
                  <a:lnTo>
                    <a:pt x="1512" y="72"/>
                  </a:lnTo>
                  <a:lnTo>
                    <a:pt x="1548" y="72"/>
                  </a:lnTo>
                  <a:lnTo>
                    <a:pt x="1584" y="84"/>
                  </a:lnTo>
                  <a:lnTo>
                    <a:pt x="1620" y="84"/>
                  </a:lnTo>
                  <a:lnTo>
                    <a:pt x="1656" y="84"/>
                  </a:lnTo>
                  <a:lnTo>
                    <a:pt x="1692" y="84"/>
                  </a:lnTo>
                  <a:lnTo>
                    <a:pt x="1728" y="84"/>
                  </a:lnTo>
                  <a:lnTo>
                    <a:pt x="1764" y="84"/>
                  </a:lnTo>
                  <a:lnTo>
                    <a:pt x="1800" y="84"/>
                  </a:lnTo>
                  <a:lnTo>
                    <a:pt x="1836" y="84"/>
                  </a:lnTo>
                  <a:lnTo>
                    <a:pt x="1872" y="84"/>
                  </a:lnTo>
                  <a:lnTo>
                    <a:pt x="1908" y="84"/>
                  </a:lnTo>
                  <a:lnTo>
                    <a:pt x="1908" y="120"/>
                  </a:lnTo>
                  <a:lnTo>
                    <a:pt x="1908" y="156"/>
                  </a:lnTo>
                  <a:lnTo>
                    <a:pt x="1908" y="192"/>
                  </a:lnTo>
                  <a:lnTo>
                    <a:pt x="1932" y="228"/>
                  </a:lnTo>
                  <a:lnTo>
                    <a:pt x="1968" y="252"/>
                  </a:lnTo>
                  <a:lnTo>
                    <a:pt x="2004" y="276"/>
                  </a:lnTo>
                  <a:lnTo>
                    <a:pt x="2076" y="276"/>
                  </a:lnTo>
                  <a:lnTo>
                    <a:pt x="2112" y="300"/>
                  </a:lnTo>
                  <a:lnTo>
                    <a:pt x="2148" y="312"/>
                  </a:lnTo>
                  <a:lnTo>
                    <a:pt x="2184" y="312"/>
                  </a:lnTo>
                  <a:lnTo>
                    <a:pt x="2232" y="324"/>
                  </a:lnTo>
                  <a:lnTo>
                    <a:pt x="2280" y="336"/>
                  </a:lnTo>
                  <a:lnTo>
                    <a:pt x="2328" y="336"/>
                  </a:lnTo>
                  <a:lnTo>
                    <a:pt x="2400" y="336"/>
                  </a:lnTo>
                  <a:lnTo>
                    <a:pt x="2472" y="336"/>
                  </a:lnTo>
                  <a:lnTo>
                    <a:pt x="2508" y="336"/>
                  </a:lnTo>
                  <a:lnTo>
                    <a:pt x="2544" y="336"/>
                  </a:lnTo>
                  <a:lnTo>
                    <a:pt x="2580" y="324"/>
                  </a:lnTo>
                  <a:lnTo>
                    <a:pt x="2628" y="300"/>
                  </a:lnTo>
                  <a:lnTo>
                    <a:pt x="2664" y="276"/>
                  </a:lnTo>
                  <a:lnTo>
                    <a:pt x="2700" y="252"/>
                  </a:lnTo>
                  <a:lnTo>
                    <a:pt x="2736" y="228"/>
                  </a:lnTo>
                  <a:lnTo>
                    <a:pt x="2748" y="192"/>
                  </a:lnTo>
                  <a:lnTo>
                    <a:pt x="2748" y="156"/>
                  </a:lnTo>
                  <a:lnTo>
                    <a:pt x="2748" y="120"/>
                  </a:lnTo>
                  <a:lnTo>
                    <a:pt x="2784" y="96"/>
                  </a:lnTo>
                  <a:lnTo>
                    <a:pt x="2820" y="96"/>
                  </a:lnTo>
                  <a:lnTo>
                    <a:pt x="2868" y="96"/>
                  </a:lnTo>
                  <a:lnTo>
                    <a:pt x="2940" y="96"/>
                  </a:lnTo>
                  <a:lnTo>
                    <a:pt x="2976" y="96"/>
                  </a:lnTo>
                  <a:lnTo>
                    <a:pt x="3012" y="96"/>
                  </a:lnTo>
                  <a:lnTo>
                    <a:pt x="3048" y="96"/>
                  </a:lnTo>
                  <a:lnTo>
                    <a:pt x="3120" y="96"/>
                  </a:lnTo>
                  <a:lnTo>
                    <a:pt x="3156" y="96"/>
                  </a:lnTo>
                  <a:lnTo>
                    <a:pt x="3228" y="96"/>
                  </a:lnTo>
                  <a:lnTo>
                    <a:pt x="3300" y="96"/>
                  </a:lnTo>
                  <a:lnTo>
                    <a:pt x="3372" y="96"/>
                  </a:lnTo>
                  <a:lnTo>
                    <a:pt x="3420" y="84"/>
                  </a:lnTo>
                  <a:lnTo>
                    <a:pt x="3456" y="84"/>
                  </a:lnTo>
                  <a:lnTo>
                    <a:pt x="3492" y="84"/>
                  </a:lnTo>
                  <a:lnTo>
                    <a:pt x="3504" y="120"/>
                  </a:lnTo>
                  <a:lnTo>
                    <a:pt x="3516" y="156"/>
                  </a:lnTo>
                  <a:lnTo>
                    <a:pt x="3564" y="180"/>
                  </a:lnTo>
                  <a:lnTo>
                    <a:pt x="3612" y="216"/>
                  </a:lnTo>
                  <a:lnTo>
                    <a:pt x="3660" y="228"/>
                  </a:lnTo>
                  <a:lnTo>
                    <a:pt x="3696" y="240"/>
                  </a:lnTo>
                  <a:lnTo>
                    <a:pt x="3732" y="252"/>
                  </a:lnTo>
                  <a:lnTo>
                    <a:pt x="3780" y="264"/>
                  </a:lnTo>
                  <a:lnTo>
                    <a:pt x="3816" y="276"/>
                  </a:lnTo>
                  <a:lnTo>
                    <a:pt x="3888" y="276"/>
                  </a:lnTo>
                  <a:lnTo>
                    <a:pt x="3960" y="276"/>
                  </a:lnTo>
                  <a:lnTo>
                    <a:pt x="4008" y="276"/>
                  </a:lnTo>
                  <a:lnTo>
                    <a:pt x="4044" y="276"/>
                  </a:lnTo>
                  <a:lnTo>
                    <a:pt x="4092" y="276"/>
                  </a:lnTo>
                  <a:lnTo>
                    <a:pt x="4140" y="264"/>
                  </a:lnTo>
                  <a:lnTo>
                    <a:pt x="4236" y="252"/>
                  </a:lnTo>
                  <a:lnTo>
                    <a:pt x="4272" y="252"/>
                  </a:lnTo>
                  <a:lnTo>
                    <a:pt x="4308" y="240"/>
                  </a:lnTo>
                  <a:lnTo>
                    <a:pt x="4344" y="216"/>
                  </a:lnTo>
                  <a:lnTo>
                    <a:pt x="4368" y="180"/>
                  </a:lnTo>
                  <a:lnTo>
                    <a:pt x="4380" y="144"/>
                  </a:lnTo>
                  <a:lnTo>
                    <a:pt x="4380" y="108"/>
                  </a:lnTo>
                  <a:lnTo>
                    <a:pt x="4392" y="72"/>
                  </a:lnTo>
                  <a:lnTo>
                    <a:pt x="4392" y="36"/>
                  </a:lnTo>
                  <a:lnTo>
                    <a:pt x="4392" y="0"/>
                  </a:lnTo>
                  <a:lnTo>
                    <a:pt x="4428" y="12"/>
                  </a:lnTo>
                  <a:lnTo>
                    <a:pt x="4464" y="24"/>
                  </a:lnTo>
                  <a:lnTo>
                    <a:pt x="4500" y="24"/>
                  </a:lnTo>
                  <a:lnTo>
                    <a:pt x="4536" y="24"/>
                  </a:lnTo>
                  <a:lnTo>
                    <a:pt x="4632" y="24"/>
                  </a:lnTo>
                  <a:lnTo>
                    <a:pt x="4680" y="24"/>
                  </a:lnTo>
                  <a:lnTo>
                    <a:pt x="4716" y="24"/>
                  </a:lnTo>
                  <a:lnTo>
                    <a:pt x="4764" y="24"/>
                  </a:lnTo>
                  <a:lnTo>
                    <a:pt x="4860" y="24"/>
                  </a:lnTo>
                  <a:lnTo>
                    <a:pt x="4896" y="12"/>
                  </a:lnTo>
                  <a:lnTo>
                    <a:pt x="4932" y="12"/>
                  </a:lnTo>
                  <a:lnTo>
                    <a:pt x="4968" y="36"/>
                  </a:lnTo>
                  <a:lnTo>
                    <a:pt x="5004" y="72"/>
                  </a:lnTo>
                  <a:lnTo>
                    <a:pt x="5028" y="108"/>
                  </a:lnTo>
                  <a:lnTo>
                    <a:pt x="5064" y="132"/>
                  </a:lnTo>
                  <a:lnTo>
                    <a:pt x="5100" y="168"/>
                  </a:lnTo>
                  <a:lnTo>
                    <a:pt x="5136" y="192"/>
                  </a:lnTo>
                  <a:lnTo>
                    <a:pt x="5172" y="204"/>
                  </a:lnTo>
                  <a:lnTo>
                    <a:pt x="5208" y="216"/>
                  </a:lnTo>
                  <a:lnTo>
                    <a:pt x="5244" y="216"/>
                  </a:lnTo>
                  <a:lnTo>
                    <a:pt x="5280" y="216"/>
                  </a:lnTo>
                  <a:lnTo>
                    <a:pt x="5328" y="216"/>
                  </a:lnTo>
                  <a:lnTo>
                    <a:pt x="5376" y="228"/>
                  </a:lnTo>
                  <a:lnTo>
                    <a:pt x="5448" y="228"/>
                  </a:lnTo>
                  <a:lnTo>
                    <a:pt x="5484" y="228"/>
                  </a:lnTo>
                  <a:lnTo>
                    <a:pt x="5520" y="240"/>
                  </a:lnTo>
                  <a:lnTo>
                    <a:pt x="5556" y="240"/>
                  </a:lnTo>
                  <a:lnTo>
                    <a:pt x="5592" y="24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8"/>
            <p:cNvSpPr>
              <a:spLocks/>
            </p:cNvSpPr>
            <p:nvPr/>
          </p:nvSpPr>
          <p:spPr bwMode="auto">
            <a:xfrm>
              <a:off x="696" y="3348"/>
              <a:ext cx="553" cy="205"/>
            </a:xfrm>
            <a:custGeom>
              <a:avLst/>
              <a:gdLst>
                <a:gd name="T0" fmla="*/ 552 w 553"/>
                <a:gd name="T1" fmla="*/ 204 h 205"/>
                <a:gd name="T2" fmla="*/ 528 w 553"/>
                <a:gd name="T3" fmla="*/ 168 h 205"/>
                <a:gd name="T4" fmla="*/ 516 w 553"/>
                <a:gd name="T5" fmla="*/ 132 h 205"/>
                <a:gd name="T6" fmla="*/ 480 w 553"/>
                <a:gd name="T7" fmla="*/ 108 h 205"/>
                <a:gd name="T8" fmla="*/ 468 w 553"/>
                <a:gd name="T9" fmla="*/ 72 h 205"/>
                <a:gd name="T10" fmla="*/ 432 w 553"/>
                <a:gd name="T11" fmla="*/ 48 h 205"/>
                <a:gd name="T12" fmla="*/ 396 w 553"/>
                <a:gd name="T13" fmla="*/ 24 h 205"/>
                <a:gd name="T14" fmla="*/ 360 w 553"/>
                <a:gd name="T15" fmla="*/ 0 h 205"/>
                <a:gd name="T16" fmla="*/ 324 w 553"/>
                <a:gd name="T17" fmla="*/ 0 h 205"/>
                <a:gd name="T18" fmla="*/ 288 w 553"/>
                <a:gd name="T19" fmla="*/ 0 h 205"/>
                <a:gd name="T20" fmla="*/ 252 w 553"/>
                <a:gd name="T21" fmla="*/ 0 h 205"/>
                <a:gd name="T22" fmla="*/ 216 w 553"/>
                <a:gd name="T23" fmla="*/ 0 h 205"/>
                <a:gd name="T24" fmla="*/ 180 w 553"/>
                <a:gd name="T25" fmla="*/ 0 h 205"/>
                <a:gd name="T26" fmla="*/ 144 w 553"/>
                <a:gd name="T27" fmla="*/ 0 h 205"/>
                <a:gd name="T28" fmla="*/ 108 w 553"/>
                <a:gd name="T29" fmla="*/ 0 h 205"/>
                <a:gd name="T30" fmla="*/ 72 w 553"/>
                <a:gd name="T31" fmla="*/ 24 h 205"/>
                <a:gd name="T32" fmla="*/ 36 w 553"/>
                <a:gd name="T33" fmla="*/ 48 h 205"/>
                <a:gd name="T34" fmla="*/ 12 w 553"/>
                <a:gd name="T35" fmla="*/ 84 h 205"/>
                <a:gd name="T36" fmla="*/ 0 w 553"/>
                <a:gd name="T37" fmla="*/ 120 h 2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3"/>
                <a:gd name="T58" fmla="*/ 0 h 205"/>
                <a:gd name="T59" fmla="*/ 553 w 553"/>
                <a:gd name="T60" fmla="*/ 205 h 2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3" h="205">
                  <a:moveTo>
                    <a:pt x="552" y="204"/>
                  </a:moveTo>
                  <a:lnTo>
                    <a:pt x="528" y="168"/>
                  </a:lnTo>
                  <a:lnTo>
                    <a:pt x="516" y="132"/>
                  </a:lnTo>
                  <a:lnTo>
                    <a:pt x="480" y="108"/>
                  </a:lnTo>
                  <a:lnTo>
                    <a:pt x="468" y="72"/>
                  </a:lnTo>
                  <a:lnTo>
                    <a:pt x="432" y="48"/>
                  </a:lnTo>
                  <a:lnTo>
                    <a:pt x="396" y="24"/>
                  </a:lnTo>
                  <a:lnTo>
                    <a:pt x="360" y="0"/>
                  </a:lnTo>
                  <a:lnTo>
                    <a:pt x="324" y="0"/>
                  </a:lnTo>
                  <a:lnTo>
                    <a:pt x="288" y="0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0" y="0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72" y="24"/>
                  </a:lnTo>
                  <a:lnTo>
                    <a:pt x="36" y="48"/>
                  </a:lnTo>
                  <a:lnTo>
                    <a:pt x="12" y="84"/>
                  </a:lnTo>
                  <a:lnTo>
                    <a:pt x="0" y="120"/>
                  </a:lnTo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9"/>
            <p:cNvSpPr>
              <a:spLocks/>
            </p:cNvSpPr>
            <p:nvPr/>
          </p:nvSpPr>
          <p:spPr bwMode="auto">
            <a:xfrm>
              <a:off x="2184" y="3396"/>
              <a:ext cx="553" cy="205"/>
            </a:xfrm>
            <a:custGeom>
              <a:avLst/>
              <a:gdLst>
                <a:gd name="T0" fmla="*/ 552 w 553"/>
                <a:gd name="T1" fmla="*/ 204 h 205"/>
                <a:gd name="T2" fmla="*/ 528 w 553"/>
                <a:gd name="T3" fmla="*/ 168 h 205"/>
                <a:gd name="T4" fmla="*/ 516 w 553"/>
                <a:gd name="T5" fmla="*/ 132 h 205"/>
                <a:gd name="T6" fmla="*/ 480 w 553"/>
                <a:gd name="T7" fmla="*/ 108 h 205"/>
                <a:gd name="T8" fmla="*/ 468 w 553"/>
                <a:gd name="T9" fmla="*/ 72 h 205"/>
                <a:gd name="T10" fmla="*/ 432 w 553"/>
                <a:gd name="T11" fmla="*/ 48 h 205"/>
                <a:gd name="T12" fmla="*/ 396 w 553"/>
                <a:gd name="T13" fmla="*/ 24 h 205"/>
                <a:gd name="T14" fmla="*/ 360 w 553"/>
                <a:gd name="T15" fmla="*/ 0 h 205"/>
                <a:gd name="T16" fmla="*/ 324 w 553"/>
                <a:gd name="T17" fmla="*/ 0 h 205"/>
                <a:gd name="T18" fmla="*/ 288 w 553"/>
                <a:gd name="T19" fmla="*/ 0 h 205"/>
                <a:gd name="T20" fmla="*/ 252 w 553"/>
                <a:gd name="T21" fmla="*/ 0 h 205"/>
                <a:gd name="T22" fmla="*/ 216 w 553"/>
                <a:gd name="T23" fmla="*/ 0 h 205"/>
                <a:gd name="T24" fmla="*/ 180 w 553"/>
                <a:gd name="T25" fmla="*/ 0 h 205"/>
                <a:gd name="T26" fmla="*/ 144 w 553"/>
                <a:gd name="T27" fmla="*/ 0 h 205"/>
                <a:gd name="T28" fmla="*/ 108 w 553"/>
                <a:gd name="T29" fmla="*/ 0 h 205"/>
                <a:gd name="T30" fmla="*/ 72 w 553"/>
                <a:gd name="T31" fmla="*/ 24 h 205"/>
                <a:gd name="T32" fmla="*/ 36 w 553"/>
                <a:gd name="T33" fmla="*/ 48 h 205"/>
                <a:gd name="T34" fmla="*/ 12 w 553"/>
                <a:gd name="T35" fmla="*/ 84 h 205"/>
                <a:gd name="T36" fmla="*/ 0 w 553"/>
                <a:gd name="T37" fmla="*/ 120 h 2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3"/>
                <a:gd name="T58" fmla="*/ 0 h 205"/>
                <a:gd name="T59" fmla="*/ 553 w 553"/>
                <a:gd name="T60" fmla="*/ 205 h 2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3" h="205">
                  <a:moveTo>
                    <a:pt x="552" y="204"/>
                  </a:moveTo>
                  <a:lnTo>
                    <a:pt x="528" y="168"/>
                  </a:lnTo>
                  <a:lnTo>
                    <a:pt x="516" y="132"/>
                  </a:lnTo>
                  <a:lnTo>
                    <a:pt x="480" y="108"/>
                  </a:lnTo>
                  <a:lnTo>
                    <a:pt x="468" y="72"/>
                  </a:lnTo>
                  <a:lnTo>
                    <a:pt x="432" y="48"/>
                  </a:lnTo>
                  <a:lnTo>
                    <a:pt x="396" y="24"/>
                  </a:lnTo>
                  <a:lnTo>
                    <a:pt x="360" y="0"/>
                  </a:lnTo>
                  <a:lnTo>
                    <a:pt x="324" y="0"/>
                  </a:lnTo>
                  <a:lnTo>
                    <a:pt x="288" y="0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0" y="0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72" y="24"/>
                  </a:lnTo>
                  <a:lnTo>
                    <a:pt x="36" y="48"/>
                  </a:lnTo>
                  <a:lnTo>
                    <a:pt x="12" y="84"/>
                  </a:lnTo>
                  <a:lnTo>
                    <a:pt x="0" y="120"/>
                  </a:lnTo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10"/>
            <p:cNvSpPr>
              <a:spLocks/>
            </p:cNvSpPr>
            <p:nvPr/>
          </p:nvSpPr>
          <p:spPr bwMode="auto">
            <a:xfrm>
              <a:off x="3768" y="3300"/>
              <a:ext cx="553" cy="205"/>
            </a:xfrm>
            <a:custGeom>
              <a:avLst/>
              <a:gdLst>
                <a:gd name="T0" fmla="*/ 552 w 553"/>
                <a:gd name="T1" fmla="*/ 204 h 205"/>
                <a:gd name="T2" fmla="*/ 528 w 553"/>
                <a:gd name="T3" fmla="*/ 168 h 205"/>
                <a:gd name="T4" fmla="*/ 516 w 553"/>
                <a:gd name="T5" fmla="*/ 132 h 205"/>
                <a:gd name="T6" fmla="*/ 480 w 553"/>
                <a:gd name="T7" fmla="*/ 108 h 205"/>
                <a:gd name="T8" fmla="*/ 468 w 553"/>
                <a:gd name="T9" fmla="*/ 72 h 205"/>
                <a:gd name="T10" fmla="*/ 432 w 553"/>
                <a:gd name="T11" fmla="*/ 48 h 205"/>
                <a:gd name="T12" fmla="*/ 396 w 553"/>
                <a:gd name="T13" fmla="*/ 24 h 205"/>
                <a:gd name="T14" fmla="*/ 360 w 553"/>
                <a:gd name="T15" fmla="*/ 0 h 205"/>
                <a:gd name="T16" fmla="*/ 324 w 553"/>
                <a:gd name="T17" fmla="*/ 0 h 205"/>
                <a:gd name="T18" fmla="*/ 288 w 553"/>
                <a:gd name="T19" fmla="*/ 0 h 205"/>
                <a:gd name="T20" fmla="*/ 252 w 553"/>
                <a:gd name="T21" fmla="*/ 0 h 205"/>
                <a:gd name="T22" fmla="*/ 216 w 553"/>
                <a:gd name="T23" fmla="*/ 0 h 205"/>
                <a:gd name="T24" fmla="*/ 180 w 553"/>
                <a:gd name="T25" fmla="*/ 0 h 205"/>
                <a:gd name="T26" fmla="*/ 144 w 553"/>
                <a:gd name="T27" fmla="*/ 0 h 205"/>
                <a:gd name="T28" fmla="*/ 108 w 553"/>
                <a:gd name="T29" fmla="*/ 0 h 205"/>
                <a:gd name="T30" fmla="*/ 72 w 553"/>
                <a:gd name="T31" fmla="*/ 24 h 205"/>
                <a:gd name="T32" fmla="*/ 36 w 553"/>
                <a:gd name="T33" fmla="*/ 48 h 205"/>
                <a:gd name="T34" fmla="*/ 12 w 553"/>
                <a:gd name="T35" fmla="*/ 84 h 205"/>
                <a:gd name="T36" fmla="*/ 0 w 553"/>
                <a:gd name="T37" fmla="*/ 120 h 2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3"/>
                <a:gd name="T58" fmla="*/ 0 h 205"/>
                <a:gd name="T59" fmla="*/ 553 w 553"/>
                <a:gd name="T60" fmla="*/ 205 h 2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3" h="205">
                  <a:moveTo>
                    <a:pt x="552" y="204"/>
                  </a:moveTo>
                  <a:lnTo>
                    <a:pt x="528" y="168"/>
                  </a:lnTo>
                  <a:lnTo>
                    <a:pt x="516" y="132"/>
                  </a:lnTo>
                  <a:lnTo>
                    <a:pt x="480" y="108"/>
                  </a:lnTo>
                  <a:lnTo>
                    <a:pt x="468" y="72"/>
                  </a:lnTo>
                  <a:lnTo>
                    <a:pt x="432" y="48"/>
                  </a:lnTo>
                  <a:lnTo>
                    <a:pt x="396" y="24"/>
                  </a:lnTo>
                  <a:lnTo>
                    <a:pt x="360" y="0"/>
                  </a:lnTo>
                  <a:lnTo>
                    <a:pt x="324" y="0"/>
                  </a:lnTo>
                  <a:lnTo>
                    <a:pt x="288" y="0"/>
                  </a:lnTo>
                  <a:lnTo>
                    <a:pt x="252" y="0"/>
                  </a:lnTo>
                  <a:lnTo>
                    <a:pt x="216" y="0"/>
                  </a:lnTo>
                  <a:lnTo>
                    <a:pt x="180" y="0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72" y="24"/>
                  </a:lnTo>
                  <a:lnTo>
                    <a:pt x="36" y="48"/>
                  </a:lnTo>
                  <a:lnTo>
                    <a:pt x="12" y="84"/>
                  </a:lnTo>
                  <a:lnTo>
                    <a:pt x="0" y="120"/>
                  </a:lnTo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Freeform 11"/>
            <p:cNvSpPr>
              <a:spLocks/>
            </p:cNvSpPr>
            <p:nvPr/>
          </p:nvSpPr>
          <p:spPr bwMode="auto">
            <a:xfrm>
              <a:off x="5172" y="3240"/>
              <a:ext cx="493" cy="217"/>
            </a:xfrm>
            <a:custGeom>
              <a:avLst/>
              <a:gdLst>
                <a:gd name="T0" fmla="*/ 492 w 493"/>
                <a:gd name="T1" fmla="*/ 24 h 217"/>
                <a:gd name="T2" fmla="*/ 456 w 493"/>
                <a:gd name="T3" fmla="*/ 0 h 217"/>
                <a:gd name="T4" fmla="*/ 420 w 493"/>
                <a:gd name="T5" fmla="*/ 0 h 217"/>
                <a:gd name="T6" fmla="*/ 384 w 493"/>
                <a:gd name="T7" fmla="*/ 0 h 217"/>
                <a:gd name="T8" fmla="*/ 348 w 493"/>
                <a:gd name="T9" fmla="*/ 12 h 217"/>
                <a:gd name="T10" fmla="*/ 312 w 493"/>
                <a:gd name="T11" fmla="*/ 24 h 217"/>
                <a:gd name="T12" fmla="*/ 276 w 493"/>
                <a:gd name="T13" fmla="*/ 36 h 217"/>
                <a:gd name="T14" fmla="*/ 240 w 493"/>
                <a:gd name="T15" fmla="*/ 48 h 217"/>
                <a:gd name="T16" fmla="*/ 204 w 493"/>
                <a:gd name="T17" fmla="*/ 60 h 217"/>
                <a:gd name="T18" fmla="*/ 168 w 493"/>
                <a:gd name="T19" fmla="*/ 72 h 217"/>
                <a:gd name="T20" fmla="*/ 132 w 493"/>
                <a:gd name="T21" fmla="*/ 84 h 217"/>
                <a:gd name="T22" fmla="*/ 96 w 493"/>
                <a:gd name="T23" fmla="*/ 96 h 217"/>
                <a:gd name="T24" fmla="*/ 60 w 493"/>
                <a:gd name="T25" fmla="*/ 120 h 217"/>
                <a:gd name="T26" fmla="*/ 24 w 493"/>
                <a:gd name="T27" fmla="*/ 144 h 217"/>
                <a:gd name="T28" fmla="*/ 12 w 493"/>
                <a:gd name="T29" fmla="*/ 180 h 217"/>
                <a:gd name="T30" fmla="*/ 0 w 493"/>
                <a:gd name="T31" fmla="*/ 216 h 2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3"/>
                <a:gd name="T49" fmla="*/ 0 h 217"/>
                <a:gd name="T50" fmla="*/ 493 w 493"/>
                <a:gd name="T51" fmla="*/ 217 h 2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3" h="217">
                  <a:moveTo>
                    <a:pt x="492" y="24"/>
                  </a:moveTo>
                  <a:lnTo>
                    <a:pt x="456" y="0"/>
                  </a:lnTo>
                  <a:lnTo>
                    <a:pt x="420" y="0"/>
                  </a:lnTo>
                  <a:lnTo>
                    <a:pt x="384" y="0"/>
                  </a:lnTo>
                  <a:lnTo>
                    <a:pt x="348" y="12"/>
                  </a:lnTo>
                  <a:lnTo>
                    <a:pt x="312" y="24"/>
                  </a:lnTo>
                  <a:lnTo>
                    <a:pt x="276" y="36"/>
                  </a:lnTo>
                  <a:lnTo>
                    <a:pt x="240" y="48"/>
                  </a:lnTo>
                  <a:lnTo>
                    <a:pt x="204" y="60"/>
                  </a:lnTo>
                  <a:lnTo>
                    <a:pt x="168" y="72"/>
                  </a:lnTo>
                  <a:lnTo>
                    <a:pt x="132" y="84"/>
                  </a:lnTo>
                  <a:lnTo>
                    <a:pt x="96" y="96"/>
                  </a:lnTo>
                  <a:lnTo>
                    <a:pt x="60" y="120"/>
                  </a:lnTo>
                  <a:lnTo>
                    <a:pt x="24" y="144"/>
                  </a:lnTo>
                  <a:lnTo>
                    <a:pt x="12" y="180"/>
                  </a:lnTo>
                  <a:lnTo>
                    <a:pt x="0" y="216"/>
                  </a:lnTo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12"/>
            <p:cNvSpPr>
              <a:spLocks/>
            </p:cNvSpPr>
            <p:nvPr/>
          </p:nvSpPr>
          <p:spPr bwMode="auto">
            <a:xfrm>
              <a:off x="612" y="3744"/>
              <a:ext cx="253" cy="133"/>
            </a:xfrm>
            <a:custGeom>
              <a:avLst/>
              <a:gdLst>
                <a:gd name="T0" fmla="*/ 12 w 253"/>
                <a:gd name="T1" fmla="*/ 0 h 133"/>
                <a:gd name="T2" fmla="*/ 0 w 253"/>
                <a:gd name="T3" fmla="*/ 36 h 133"/>
                <a:gd name="T4" fmla="*/ 36 w 253"/>
                <a:gd name="T5" fmla="*/ 60 h 133"/>
                <a:gd name="T6" fmla="*/ 72 w 253"/>
                <a:gd name="T7" fmla="*/ 84 h 133"/>
                <a:gd name="T8" fmla="*/ 108 w 253"/>
                <a:gd name="T9" fmla="*/ 108 h 133"/>
                <a:gd name="T10" fmla="*/ 144 w 253"/>
                <a:gd name="T11" fmla="*/ 108 h 133"/>
                <a:gd name="T12" fmla="*/ 180 w 253"/>
                <a:gd name="T13" fmla="*/ 120 h 133"/>
                <a:gd name="T14" fmla="*/ 216 w 253"/>
                <a:gd name="T15" fmla="*/ 132 h 133"/>
                <a:gd name="T16" fmla="*/ 252 w 253"/>
                <a:gd name="T17" fmla="*/ 13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133"/>
                <a:gd name="T29" fmla="*/ 253 w 253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133">
                  <a:moveTo>
                    <a:pt x="12" y="0"/>
                  </a:moveTo>
                  <a:lnTo>
                    <a:pt x="0" y="36"/>
                  </a:lnTo>
                  <a:lnTo>
                    <a:pt x="36" y="60"/>
                  </a:lnTo>
                  <a:lnTo>
                    <a:pt x="72" y="84"/>
                  </a:lnTo>
                  <a:lnTo>
                    <a:pt x="108" y="108"/>
                  </a:lnTo>
                  <a:lnTo>
                    <a:pt x="144" y="108"/>
                  </a:lnTo>
                  <a:lnTo>
                    <a:pt x="180" y="120"/>
                  </a:lnTo>
                  <a:lnTo>
                    <a:pt x="216" y="132"/>
                  </a:lnTo>
                  <a:lnTo>
                    <a:pt x="252" y="13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3"/>
            <p:cNvSpPr>
              <a:spLocks/>
            </p:cNvSpPr>
            <p:nvPr/>
          </p:nvSpPr>
          <p:spPr bwMode="auto">
            <a:xfrm>
              <a:off x="960" y="3696"/>
              <a:ext cx="265" cy="193"/>
            </a:xfrm>
            <a:custGeom>
              <a:avLst/>
              <a:gdLst>
                <a:gd name="T0" fmla="*/ 0 w 265"/>
                <a:gd name="T1" fmla="*/ 192 h 193"/>
                <a:gd name="T2" fmla="*/ 36 w 265"/>
                <a:gd name="T3" fmla="*/ 180 h 193"/>
                <a:gd name="T4" fmla="*/ 72 w 265"/>
                <a:gd name="T5" fmla="*/ 168 h 193"/>
                <a:gd name="T6" fmla="*/ 108 w 265"/>
                <a:gd name="T7" fmla="*/ 144 h 193"/>
                <a:gd name="T8" fmla="*/ 144 w 265"/>
                <a:gd name="T9" fmla="*/ 120 h 193"/>
                <a:gd name="T10" fmla="*/ 180 w 265"/>
                <a:gd name="T11" fmla="*/ 96 h 193"/>
                <a:gd name="T12" fmla="*/ 216 w 265"/>
                <a:gd name="T13" fmla="*/ 72 h 193"/>
                <a:gd name="T14" fmla="*/ 240 w 265"/>
                <a:gd name="T15" fmla="*/ 36 h 193"/>
                <a:gd name="T16" fmla="*/ 264 w 265"/>
                <a:gd name="T17" fmla="*/ 0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193"/>
                <a:gd name="T29" fmla="*/ 265 w 265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193">
                  <a:moveTo>
                    <a:pt x="0" y="192"/>
                  </a:moveTo>
                  <a:lnTo>
                    <a:pt x="36" y="180"/>
                  </a:lnTo>
                  <a:lnTo>
                    <a:pt x="72" y="168"/>
                  </a:lnTo>
                  <a:lnTo>
                    <a:pt x="108" y="144"/>
                  </a:lnTo>
                  <a:lnTo>
                    <a:pt x="144" y="120"/>
                  </a:lnTo>
                  <a:lnTo>
                    <a:pt x="180" y="96"/>
                  </a:lnTo>
                  <a:lnTo>
                    <a:pt x="216" y="72"/>
                  </a:lnTo>
                  <a:lnTo>
                    <a:pt x="240" y="36"/>
                  </a:lnTo>
                  <a:lnTo>
                    <a:pt x="264" y="0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4"/>
            <p:cNvSpPr>
              <a:spLocks/>
            </p:cNvSpPr>
            <p:nvPr/>
          </p:nvSpPr>
          <p:spPr bwMode="auto">
            <a:xfrm>
              <a:off x="5124" y="3648"/>
              <a:ext cx="253" cy="133"/>
            </a:xfrm>
            <a:custGeom>
              <a:avLst/>
              <a:gdLst>
                <a:gd name="T0" fmla="*/ 12 w 253"/>
                <a:gd name="T1" fmla="*/ 0 h 133"/>
                <a:gd name="T2" fmla="*/ 0 w 253"/>
                <a:gd name="T3" fmla="*/ 36 h 133"/>
                <a:gd name="T4" fmla="*/ 36 w 253"/>
                <a:gd name="T5" fmla="*/ 60 h 133"/>
                <a:gd name="T6" fmla="*/ 72 w 253"/>
                <a:gd name="T7" fmla="*/ 84 h 133"/>
                <a:gd name="T8" fmla="*/ 108 w 253"/>
                <a:gd name="T9" fmla="*/ 108 h 133"/>
                <a:gd name="T10" fmla="*/ 144 w 253"/>
                <a:gd name="T11" fmla="*/ 108 h 133"/>
                <a:gd name="T12" fmla="*/ 180 w 253"/>
                <a:gd name="T13" fmla="*/ 120 h 133"/>
                <a:gd name="T14" fmla="*/ 216 w 253"/>
                <a:gd name="T15" fmla="*/ 132 h 133"/>
                <a:gd name="T16" fmla="*/ 252 w 253"/>
                <a:gd name="T17" fmla="*/ 13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133"/>
                <a:gd name="T29" fmla="*/ 253 w 253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133">
                  <a:moveTo>
                    <a:pt x="12" y="0"/>
                  </a:moveTo>
                  <a:lnTo>
                    <a:pt x="0" y="36"/>
                  </a:lnTo>
                  <a:lnTo>
                    <a:pt x="36" y="60"/>
                  </a:lnTo>
                  <a:lnTo>
                    <a:pt x="72" y="84"/>
                  </a:lnTo>
                  <a:lnTo>
                    <a:pt x="108" y="108"/>
                  </a:lnTo>
                  <a:lnTo>
                    <a:pt x="144" y="108"/>
                  </a:lnTo>
                  <a:lnTo>
                    <a:pt x="180" y="120"/>
                  </a:lnTo>
                  <a:lnTo>
                    <a:pt x="216" y="132"/>
                  </a:lnTo>
                  <a:lnTo>
                    <a:pt x="252" y="13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15"/>
            <p:cNvSpPr>
              <a:spLocks/>
            </p:cNvSpPr>
            <p:nvPr/>
          </p:nvSpPr>
          <p:spPr bwMode="auto">
            <a:xfrm>
              <a:off x="3684" y="3696"/>
              <a:ext cx="253" cy="133"/>
            </a:xfrm>
            <a:custGeom>
              <a:avLst/>
              <a:gdLst>
                <a:gd name="T0" fmla="*/ 12 w 253"/>
                <a:gd name="T1" fmla="*/ 0 h 133"/>
                <a:gd name="T2" fmla="*/ 0 w 253"/>
                <a:gd name="T3" fmla="*/ 36 h 133"/>
                <a:gd name="T4" fmla="*/ 36 w 253"/>
                <a:gd name="T5" fmla="*/ 60 h 133"/>
                <a:gd name="T6" fmla="*/ 72 w 253"/>
                <a:gd name="T7" fmla="*/ 84 h 133"/>
                <a:gd name="T8" fmla="*/ 108 w 253"/>
                <a:gd name="T9" fmla="*/ 108 h 133"/>
                <a:gd name="T10" fmla="*/ 144 w 253"/>
                <a:gd name="T11" fmla="*/ 108 h 133"/>
                <a:gd name="T12" fmla="*/ 180 w 253"/>
                <a:gd name="T13" fmla="*/ 120 h 133"/>
                <a:gd name="T14" fmla="*/ 216 w 253"/>
                <a:gd name="T15" fmla="*/ 132 h 133"/>
                <a:gd name="T16" fmla="*/ 252 w 253"/>
                <a:gd name="T17" fmla="*/ 13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133"/>
                <a:gd name="T29" fmla="*/ 253 w 253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133">
                  <a:moveTo>
                    <a:pt x="12" y="0"/>
                  </a:moveTo>
                  <a:lnTo>
                    <a:pt x="0" y="36"/>
                  </a:lnTo>
                  <a:lnTo>
                    <a:pt x="36" y="60"/>
                  </a:lnTo>
                  <a:lnTo>
                    <a:pt x="72" y="84"/>
                  </a:lnTo>
                  <a:lnTo>
                    <a:pt x="108" y="108"/>
                  </a:lnTo>
                  <a:lnTo>
                    <a:pt x="144" y="108"/>
                  </a:lnTo>
                  <a:lnTo>
                    <a:pt x="180" y="120"/>
                  </a:lnTo>
                  <a:lnTo>
                    <a:pt x="216" y="132"/>
                  </a:lnTo>
                  <a:lnTo>
                    <a:pt x="252" y="13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16"/>
            <p:cNvSpPr>
              <a:spLocks/>
            </p:cNvSpPr>
            <p:nvPr/>
          </p:nvSpPr>
          <p:spPr bwMode="auto">
            <a:xfrm>
              <a:off x="2004" y="3744"/>
              <a:ext cx="253" cy="133"/>
            </a:xfrm>
            <a:custGeom>
              <a:avLst/>
              <a:gdLst>
                <a:gd name="T0" fmla="*/ 12 w 253"/>
                <a:gd name="T1" fmla="*/ 0 h 133"/>
                <a:gd name="T2" fmla="*/ 0 w 253"/>
                <a:gd name="T3" fmla="*/ 36 h 133"/>
                <a:gd name="T4" fmla="*/ 36 w 253"/>
                <a:gd name="T5" fmla="*/ 60 h 133"/>
                <a:gd name="T6" fmla="*/ 72 w 253"/>
                <a:gd name="T7" fmla="*/ 84 h 133"/>
                <a:gd name="T8" fmla="*/ 108 w 253"/>
                <a:gd name="T9" fmla="*/ 108 h 133"/>
                <a:gd name="T10" fmla="*/ 144 w 253"/>
                <a:gd name="T11" fmla="*/ 108 h 133"/>
                <a:gd name="T12" fmla="*/ 180 w 253"/>
                <a:gd name="T13" fmla="*/ 120 h 133"/>
                <a:gd name="T14" fmla="*/ 216 w 253"/>
                <a:gd name="T15" fmla="*/ 132 h 133"/>
                <a:gd name="T16" fmla="*/ 252 w 253"/>
                <a:gd name="T17" fmla="*/ 132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3"/>
                <a:gd name="T28" fmla="*/ 0 h 133"/>
                <a:gd name="T29" fmla="*/ 253 w 253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3" h="133">
                  <a:moveTo>
                    <a:pt x="12" y="0"/>
                  </a:moveTo>
                  <a:lnTo>
                    <a:pt x="0" y="36"/>
                  </a:lnTo>
                  <a:lnTo>
                    <a:pt x="36" y="60"/>
                  </a:lnTo>
                  <a:lnTo>
                    <a:pt x="72" y="84"/>
                  </a:lnTo>
                  <a:lnTo>
                    <a:pt x="108" y="108"/>
                  </a:lnTo>
                  <a:lnTo>
                    <a:pt x="144" y="108"/>
                  </a:lnTo>
                  <a:lnTo>
                    <a:pt x="180" y="120"/>
                  </a:lnTo>
                  <a:lnTo>
                    <a:pt x="216" y="132"/>
                  </a:lnTo>
                  <a:lnTo>
                    <a:pt x="252" y="132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7"/>
            <p:cNvSpPr>
              <a:spLocks/>
            </p:cNvSpPr>
            <p:nvPr/>
          </p:nvSpPr>
          <p:spPr bwMode="auto">
            <a:xfrm>
              <a:off x="4080" y="3648"/>
              <a:ext cx="265" cy="193"/>
            </a:xfrm>
            <a:custGeom>
              <a:avLst/>
              <a:gdLst>
                <a:gd name="T0" fmla="*/ 0 w 265"/>
                <a:gd name="T1" fmla="*/ 192 h 193"/>
                <a:gd name="T2" fmla="*/ 36 w 265"/>
                <a:gd name="T3" fmla="*/ 180 h 193"/>
                <a:gd name="T4" fmla="*/ 72 w 265"/>
                <a:gd name="T5" fmla="*/ 168 h 193"/>
                <a:gd name="T6" fmla="*/ 108 w 265"/>
                <a:gd name="T7" fmla="*/ 144 h 193"/>
                <a:gd name="T8" fmla="*/ 144 w 265"/>
                <a:gd name="T9" fmla="*/ 120 h 193"/>
                <a:gd name="T10" fmla="*/ 180 w 265"/>
                <a:gd name="T11" fmla="*/ 96 h 193"/>
                <a:gd name="T12" fmla="*/ 216 w 265"/>
                <a:gd name="T13" fmla="*/ 72 h 193"/>
                <a:gd name="T14" fmla="*/ 240 w 265"/>
                <a:gd name="T15" fmla="*/ 36 h 193"/>
                <a:gd name="T16" fmla="*/ 264 w 265"/>
                <a:gd name="T17" fmla="*/ 0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193"/>
                <a:gd name="T29" fmla="*/ 265 w 265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193">
                  <a:moveTo>
                    <a:pt x="0" y="192"/>
                  </a:moveTo>
                  <a:lnTo>
                    <a:pt x="36" y="180"/>
                  </a:lnTo>
                  <a:lnTo>
                    <a:pt x="72" y="168"/>
                  </a:lnTo>
                  <a:lnTo>
                    <a:pt x="108" y="144"/>
                  </a:lnTo>
                  <a:lnTo>
                    <a:pt x="144" y="120"/>
                  </a:lnTo>
                  <a:lnTo>
                    <a:pt x="180" y="96"/>
                  </a:lnTo>
                  <a:lnTo>
                    <a:pt x="216" y="72"/>
                  </a:lnTo>
                  <a:lnTo>
                    <a:pt x="240" y="36"/>
                  </a:lnTo>
                  <a:lnTo>
                    <a:pt x="264" y="0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18"/>
            <p:cNvSpPr>
              <a:spLocks/>
            </p:cNvSpPr>
            <p:nvPr/>
          </p:nvSpPr>
          <p:spPr bwMode="auto">
            <a:xfrm>
              <a:off x="2448" y="3696"/>
              <a:ext cx="265" cy="193"/>
            </a:xfrm>
            <a:custGeom>
              <a:avLst/>
              <a:gdLst>
                <a:gd name="T0" fmla="*/ 0 w 265"/>
                <a:gd name="T1" fmla="*/ 192 h 193"/>
                <a:gd name="T2" fmla="*/ 36 w 265"/>
                <a:gd name="T3" fmla="*/ 180 h 193"/>
                <a:gd name="T4" fmla="*/ 72 w 265"/>
                <a:gd name="T5" fmla="*/ 168 h 193"/>
                <a:gd name="T6" fmla="*/ 108 w 265"/>
                <a:gd name="T7" fmla="*/ 144 h 193"/>
                <a:gd name="T8" fmla="*/ 144 w 265"/>
                <a:gd name="T9" fmla="*/ 120 h 193"/>
                <a:gd name="T10" fmla="*/ 180 w 265"/>
                <a:gd name="T11" fmla="*/ 96 h 193"/>
                <a:gd name="T12" fmla="*/ 216 w 265"/>
                <a:gd name="T13" fmla="*/ 72 h 193"/>
                <a:gd name="T14" fmla="*/ 240 w 265"/>
                <a:gd name="T15" fmla="*/ 36 h 193"/>
                <a:gd name="T16" fmla="*/ 264 w 265"/>
                <a:gd name="T17" fmla="*/ 0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"/>
                <a:gd name="T28" fmla="*/ 0 h 193"/>
                <a:gd name="T29" fmla="*/ 265 w 265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" h="193">
                  <a:moveTo>
                    <a:pt x="0" y="192"/>
                  </a:moveTo>
                  <a:lnTo>
                    <a:pt x="36" y="180"/>
                  </a:lnTo>
                  <a:lnTo>
                    <a:pt x="72" y="168"/>
                  </a:lnTo>
                  <a:lnTo>
                    <a:pt x="108" y="144"/>
                  </a:lnTo>
                  <a:lnTo>
                    <a:pt x="144" y="120"/>
                  </a:lnTo>
                  <a:lnTo>
                    <a:pt x="180" y="96"/>
                  </a:lnTo>
                  <a:lnTo>
                    <a:pt x="216" y="72"/>
                  </a:lnTo>
                  <a:lnTo>
                    <a:pt x="240" y="36"/>
                  </a:lnTo>
                  <a:lnTo>
                    <a:pt x="264" y="0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19"/>
            <p:cNvSpPr>
              <a:spLocks noChangeArrowheads="1"/>
            </p:cNvSpPr>
            <p:nvPr/>
          </p:nvSpPr>
          <p:spPr bwMode="auto">
            <a:xfrm>
              <a:off x="1287" y="3044"/>
              <a:ext cx="7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00279F"/>
                  </a:solidFill>
                  <a:latin typeface="Comic Sans MS" pitchFamily="66" charset="0"/>
                </a:rPr>
                <a:t>Bubbles</a:t>
              </a:r>
            </a:p>
          </p:txBody>
        </p:sp>
        <p:sp>
          <p:nvSpPr>
            <p:cNvPr id="35862" name="Rectangle 20"/>
            <p:cNvSpPr>
              <a:spLocks noChangeArrowheads="1"/>
            </p:cNvSpPr>
            <p:nvPr/>
          </p:nvSpPr>
          <p:spPr bwMode="auto">
            <a:xfrm>
              <a:off x="2823" y="3068"/>
              <a:ext cx="7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00279F"/>
                  </a:solidFill>
                  <a:latin typeface="Comic Sans MS" pitchFamily="66" charset="0"/>
                </a:rPr>
                <a:t>Bubbles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04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9463" y="609600"/>
            <a:ext cx="8991601" cy="6578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82296" indent="0" algn="ctr">
              <a:lnSpc>
                <a:spcPct val="90000"/>
              </a:lnSpc>
              <a:buNone/>
              <a:defRPr/>
            </a:pPr>
            <a:r>
              <a:rPr lang="en-US" sz="5400" dirty="0">
                <a:solidFill>
                  <a:srgbClr val="000000"/>
                </a:solidFill>
              </a:rPr>
              <a:t>DNA Replication is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semi-conservative</a:t>
            </a:r>
            <a:r>
              <a:rPr lang="en-US" sz="5400" dirty="0">
                <a:solidFill>
                  <a:srgbClr val="000000"/>
                </a:solidFill>
              </a:rPr>
              <a:t> </a:t>
            </a:r>
            <a:br>
              <a:rPr lang="en-US" sz="5400" dirty="0">
                <a:solidFill>
                  <a:srgbClr val="000000"/>
                </a:solidFill>
              </a:rPr>
            </a:br>
            <a:endParaRPr lang="en-US" sz="5400" dirty="0">
              <a:solidFill>
                <a:srgbClr val="000000"/>
              </a:solidFill>
            </a:endParaRPr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sz="4000" dirty="0"/>
              <a:t>each </a:t>
            </a:r>
            <a:r>
              <a:rPr lang="en-US" sz="4000" dirty="0"/>
              <a:t>original strand is </a:t>
            </a:r>
            <a:r>
              <a:rPr lang="en-US" sz="4000" dirty="0"/>
              <a:t>conserved</a:t>
            </a:r>
          </a:p>
          <a:p>
            <a:pPr defTabSz="457200">
              <a:spcBef>
                <a:spcPts val="0"/>
              </a:spcBef>
              <a:buClrTx/>
              <a:buSzTx/>
              <a:defRPr/>
            </a:pPr>
            <a:r>
              <a:rPr lang="en-US" sz="4000" dirty="0"/>
              <a:t>new </a:t>
            </a:r>
            <a:r>
              <a:rPr lang="en-US" sz="4000" dirty="0"/>
              <a:t>double helix has </a:t>
            </a:r>
            <a:r>
              <a:rPr lang="en-US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one</a:t>
            </a:r>
            <a:r>
              <a:rPr lang="en-US" sz="4000" dirty="0"/>
              <a:t> of the original two strands</a:t>
            </a:r>
          </a:p>
        </p:txBody>
      </p:sp>
    </p:spTree>
    <p:extLst>
      <p:ext uri="{BB962C8B-B14F-4D97-AF65-F5344CB8AC3E}">
        <p14:creationId xmlns:p14="http://schemas.microsoft.com/office/powerpoint/2010/main" val="38184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4969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Semi-conservative Replication</a:t>
            </a:r>
          </a:p>
        </p:txBody>
      </p:sp>
      <p:pic>
        <p:nvPicPr>
          <p:cNvPr id="28674" name="Picture 3" descr="semiconservative replicati.jpg                                 00019B0FMacintosh HD                   ABA78158:"/>
          <p:cNvPicPr>
            <a:picLocks noChangeAspect="1" noChangeArrowheads="1"/>
          </p:cNvPicPr>
          <p:nvPr/>
        </p:nvPicPr>
        <p:blipFill>
          <a:blip r:embed="rId2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1757"/>
            <a:ext cx="91440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400800" y="22098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418263" y="3208338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469063" y="3919538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400800" y="4953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AC05DC-0844-47CF-9ADC-21CC6FE0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73152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Steps of DNA Replication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C827FE9-1820-44E7-9397-2FC33DC4D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2057400"/>
            <a:ext cx="5181600" cy="36576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1) Enzyme </a:t>
            </a:r>
            <a:r>
              <a:rPr lang="en-US" sz="3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Helicase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unwinds and separates the 2 DNA strands by breaking the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weak hydrogen bonds</a:t>
            </a:r>
          </a:p>
        </p:txBody>
      </p:sp>
      <p:pic>
        <p:nvPicPr>
          <p:cNvPr id="81924" name="Picture 8" descr="http://www.nature.com/scitable/content/ne0000/ne0000/ne0000/ne0000/6508783/EssGen1-3_Primase_SQUAR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5" name="Straight Arrow Connector 9"/>
          <p:cNvCxnSpPr>
            <a:cxnSpLocks noChangeShapeType="1"/>
          </p:cNvCxnSpPr>
          <p:nvPr/>
        </p:nvCxnSpPr>
        <p:spPr bwMode="auto">
          <a:xfrm>
            <a:off x="6667500" y="3429000"/>
            <a:ext cx="1219200" cy="6096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1144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</TotalTime>
  <Words>637</Words>
  <Application>Microsoft Office PowerPoint</Application>
  <PresentationFormat>Widescreen</PresentationFormat>
  <Paragraphs>119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Comic Sans MS</vt:lpstr>
      <vt:lpstr>Gill Sans MT</vt:lpstr>
      <vt:lpstr>Times New Roman</vt:lpstr>
      <vt:lpstr>Gallery</vt:lpstr>
      <vt:lpstr>DNA Replication Unit 6 Topic 2</vt:lpstr>
      <vt:lpstr>Topic 2: DNA REplication</vt:lpstr>
      <vt:lpstr>Replication Facts</vt:lpstr>
      <vt:lpstr>Synthesis Phase (S phase)</vt:lpstr>
      <vt:lpstr>DNA Replication</vt:lpstr>
      <vt:lpstr>DNA Replication</vt:lpstr>
      <vt:lpstr>PowerPoint Presentation</vt:lpstr>
      <vt:lpstr>Semi-conservative Replication</vt:lpstr>
      <vt:lpstr>Steps of DNA Replication</vt:lpstr>
      <vt:lpstr>Steps of DNA Replication</vt:lpstr>
      <vt:lpstr>Steps of DNA Replication</vt:lpstr>
      <vt:lpstr>PowerPoint Presentation</vt:lpstr>
      <vt:lpstr>PowerPoint Presentation</vt:lpstr>
      <vt:lpstr>Steps of DNA Replication</vt:lpstr>
      <vt:lpstr>PowerPoint Presentation</vt:lpstr>
      <vt:lpstr>Remember the Strands are Antiparallel</vt:lpstr>
      <vt:lpstr>Making New DNA Strands</vt:lpstr>
      <vt:lpstr>PowerPoint Presentation</vt:lpstr>
      <vt:lpstr>PowerPoint Presentation</vt:lpstr>
      <vt:lpstr>Joining of Fragments of DNA</vt:lpstr>
      <vt:lpstr>A Quick Video to Help You Remember</vt:lpstr>
      <vt:lpstr>Proofreading New DNA</vt:lpstr>
      <vt:lpstr>DNA Damage &amp; Repair</vt:lpstr>
      <vt:lpstr>Drawing DNA Replication</vt:lpstr>
      <vt:lpstr>PowerPoint Presentation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 Unit 6 Topic 2</dc:title>
  <dc:creator>Olivia Jensen</dc:creator>
  <cp:lastModifiedBy>Olivia Jensen</cp:lastModifiedBy>
  <cp:revision>1</cp:revision>
  <dcterms:created xsi:type="dcterms:W3CDTF">2018-02-12T20:19:04Z</dcterms:created>
  <dcterms:modified xsi:type="dcterms:W3CDTF">2018-02-12T20:20:31Z</dcterms:modified>
</cp:coreProperties>
</file>