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0BBC6-FE79-4720-A451-B6457F4264E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4548A-7222-4CD6-AD4B-613461D87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8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943B22-32C1-475B-8E3B-1D6DE5646E9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24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5D2637-BEC2-4058-B5C0-C02CFE2C0C31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67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406320-4C29-490E-9125-CFCEFCD8C6F7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7105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007E25-17B8-49B9-BFF8-2B85A9DD8682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0860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1B402D-8315-407D-B2BB-2A805560747A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2714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12A441-FB26-456D-BE18-AF9E654B7106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6549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E13FCE-CF7F-460B-87F0-6CC4C7978806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9561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BCA4B3-594B-45F1-B010-D519F72681FF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11277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1137920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786189"/>
            <a:ext cx="1137920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3C94-5A38-4686-8360-BD7878722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9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3">
            <a:extLst>
              <a:ext uri="{FF2B5EF4-FFF2-40B4-BE49-F238E27FC236}">
                <a16:creationId xmlns:a16="http://schemas.microsoft.com/office/drawing/2014/main" id="{2B2110A0-5107-48B9-8400-5612F5CD3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4">
            <a:extLst>
              <a:ext uri="{FF2B5EF4-FFF2-40B4-BE49-F238E27FC236}">
                <a16:creationId xmlns:a16="http://schemas.microsoft.com/office/drawing/2014/main" id="{68DC29D8-FCE5-489F-B8C8-0E26B7ECA3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2">
            <a:extLst>
              <a:ext uri="{FF2B5EF4-FFF2-40B4-BE49-F238E27FC236}">
                <a16:creationId xmlns:a16="http://schemas.microsoft.com/office/drawing/2014/main" id="{BC9B0C10-439F-4222-A31D-870919470F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EE907-331C-47FC-8D4E-B10D4CF01A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38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http://learn.genetics.utah.edu/archive/mutations/images/insdel.gif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BynH-oCfJ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15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D7C9-2A4F-47FF-AF02-884ACB27D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Protein Structure</a:t>
            </a:r>
          </a:p>
        </p:txBody>
      </p:sp>
      <p:sp>
        <p:nvSpPr>
          <p:cNvPr id="14233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2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" t="13821" r="54227" b="35245"/>
          <a:stretch>
            <a:fillRect/>
          </a:stretch>
        </p:blipFill>
        <p:spPr bwMode="auto">
          <a:xfrm>
            <a:off x="3048000" y="1295400"/>
            <a:ext cx="5907088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6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BABA88FD-1AC8-4576-A1DD-1EEEC2E8A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33400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Bookman Old Style" panose="02050604050505020204" pitchFamily="18" charset="0"/>
              </a:rPr>
              <a:t>How do our cells make proteins?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46428541-272E-4483-802A-F00E52093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05001"/>
            <a:ext cx="5257800" cy="4525963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2800" dirty="0">
                <a:latin typeface="Bookman Old Style" panose="02050604050505020204" pitchFamily="18" charset="0"/>
              </a:rPr>
              <a:t>DNA contains </a:t>
            </a:r>
            <a:r>
              <a:rPr lang="en-US" sz="2800" dirty="0">
                <a:solidFill>
                  <a:srgbClr val="FF0000"/>
                </a:solidFill>
                <a:latin typeface="Bookman Old Style" panose="02050604050505020204" pitchFamily="18" charset="0"/>
              </a:rPr>
              <a:t>genes</a:t>
            </a:r>
            <a:r>
              <a:rPr lang="en-US" sz="2800" dirty="0">
                <a:latin typeface="Bookman Old Style" panose="02050604050505020204" pitchFamily="18" charset="0"/>
              </a:rPr>
              <a:t>, sections of nucleotide chains</a:t>
            </a:r>
          </a:p>
          <a:p>
            <a:pPr>
              <a:buNone/>
              <a:defRPr/>
            </a:pPr>
            <a:endParaRPr lang="en-US" sz="1000" dirty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en-US" sz="2800" dirty="0">
                <a:latin typeface="Bookman Old Style" panose="02050604050505020204" pitchFamily="18" charset="0"/>
              </a:rPr>
              <a:t>Genes code for </a:t>
            </a:r>
            <a:r>
              <a:rPr lang="en-US" sz="2800" dirty="0">
                <a:solidFill>
                  <a:srgbClr val="FF0000"/>
                </a:solidFill>
                <a:latin typeface="Bookman Old Style" panose="02050604050505020204" pitchFamily="18" charset="0"/>
              </a:rPr>
              <a:t>polypeptides</a:t>
            </a:r>
            <a:r>
              <a:rPr lang="en-US" sz="2800" dirty="0">
                <a:latin typeface="Bookman Old Style" panose="02050604050505020204" pitchFamily="18" charset="0"/>
              </a:rPr>
              <a:t> (proteins)</a:t>
            </a:r>
          </a:p>
          <a:p>
            <a:pPr>
              <a:defRPr/>
            </a:pPr>
            <a:endParaRPr lang="en-US" sz="1000" dirty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en-US" sz="2800" dirty="0">
                <a:latin typeface="Bookman Old Style" panose="02050604050505020204" pitchFamily="18" charset="0"/>
              </a:rPr>
              <a:t>Polypeptides are </a:t>
            </a:r>
            <a:r>
              <a:rPr lang="en-US" sz="2800" dirty="0">
                <a:solidFill>
                  <a:srgbClr val="FF0000"/>
                </a:solidFill>
                <a:latin typeface="Bookman Old Style" panose="02050604050505020204" pitchFamily="18" charset="0"/>
              </a:rPr>
              <a:t>amino acid</a:t>
            </a:r>
            <a:r>
              <a:rPr lang="en-US" sz="2800" dirty="0">
                <a:latin typeface="Bookman Old Style" panose="02050604050505020204" pitchFamily="18" charset="0"/>
              </a:rPr>
              <a:t> chains</a:t>
            </a:r>
          </a:p>
          <a:p>
            <a:pPr>
              <a:defRPr/>
            </a:pPr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143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4" y="3886200"/>
            <a:ext cx="3614737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320040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0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981200" y="2365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Bookman Old Style" panose="02050604050505020204" pitchFamily="18" charset="0"/>
              </a:rPr>
              <a:t>DNA is found inside the </a:t>
            </a:r>
            <a:r>
              <a:rPr lang="en-US" altLang="en-US" sz="2800">
                <a:solidFill>
                  <a:srgbClr val="FF0000"/>
                </a:solidFill>
                <a:latin typeface="Bookman Old Style" panose="02050604050505020204" pitchFamily="18" charset="0"/>
              </a:rPr>
              <a:t>nucleus,</a:t>
            </a:r>
            <a:r>
              <a:rPr lang="en-US" altLang="en-US" sz="2800">
                <a:latin typeface="Bookman Old Style" panose="02050604050505020204" pitchFamily="18" charset="0"/>
              </a:rPr>
              <a:t> but proteins are made in </a:t>
            </a:r>
            <a:r>
              <a:rPr lang="en-US" altLang="en-US" sz="2800">
                <a:solidFill>
                  <a:srgbClr val="FF0000"/>
                </a:solidFill>
                <a:latin typeface="Bookman Old Style" panose="02050604050505020204" pitchFamily="18" charset="0"/>
              </a:rPr>
              <a:t>ribosomes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Bookman Old Style" panose="02050604050505020204" pitchFamily="18" charset="0"/>
              </a:rPr>
              <a:t>Predictions:  </a:t>
            </a:r>
            <a:r>
              <a:rPr lang="en-US" altLang="en-US" sz="2800">
                <a:latin typeface="Bookman Old Style" panose="02050604050505020204" pitchFamily="18" charset="0"/>
              </a:rPr>
              <a:t>So how do we get the message from DNA in the nucleus to the ribosomes?</a:t>
            </a:r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0"/>
            <a:ext cx="5257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Oval 5"/>
          <p:cNvSpPr>
            <a:spLocks noChangeArrowheads="1"/>
          </p:cNvSpPr>
          <p:nvPr/>
        </p:nvSpPr>
        <p:spPr bwMode="auto">
          <a:xfrm>
            <a:off x="5105400" y="5638800"/>
            <a:ext cx="457200" cy="381000"/>
          </a:xfrm>
          <a:prstGeom prst="ellipse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4389" name="Oval 8"/>
          <p:cNvSpPr>
            <a:spLocks noChangeArrowheads="1"/>
          </p:cNvSpPr>
          <p:nvPr/>
        </p:nvSpPr>
        <p:spPr bwMode="auto">
          <a:xfrm>
            <a:off x="5905500" y="614363"/>
            <a:ext cx="2095500" cy="533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4390" name="Oval 9"/>
          <p:cNvSpPr>
            <a:spLocks noChangeArrowheads="1"/>
          </p:cNvSpPr>
          <p:nvPr/>
        </p:nvSpPr>
        <p:spPr bwMode="auto">
          <a:xfrm>
            <a:off x="6019800" y="4267200"/>
            <a:ext cx="685800" cy="609600"/>
          </a:xfrm>
          <a:prstGeom prst="ellipse">
            <a:avLst/>
          </a:prstGeom>
          <a:noFill/>
          <a:ln w="57150" algn="ctr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4391" name="Oval 10"/>
          <p:cNvSpPr>
            <a:spLocks noChangeArrowheads="1"/>
          </p:cNvSpPr>
          <p:nvPr/>
        </p:nvSpPr>
        <p:spPr bwMode="auto">
          <a:xfrm>
            <a:off x="6477000" y="217488"/>
            <a:ext cx="1600200" cy="533400"/>
          </a:xfrm>
          <a:prstGeom prst="ellipse">
            <a:avLst/>
          </a:prstGeom>
          <a:noFill/>
          <a:ln w="57150" algn="ctr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88839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3F137A12-EE47-4B18-8A60-79464C077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50" y="66675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latin typeface="Bookman Old Style" panose="02050604050505020204" pitchFamily="18" charset="0"/>
              </a:rPr>
              <a:t>The Solution?</a:t>
            </a:r>
          </a:p>
        </p:txBody>
      </p:sp>
      <p:sp>
        <p:nvSpPr>
          <p:cNvPr id="20482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962150" y="1839913"/>
            <a:ext cx="413385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>
                <a:latin typeface="Bookman Old Style" panose="02050604050505020204" pitchFamily="18" charset="0"/>
              </a:rPr>
              <a:t>A molecule called </a:t>
            </a:r>
            <a:r>
              <a:rPr lang="en-US" altLang="en-US" sz="3000">
                <a:solidFill>
                  <a:srgbClr val="FF0000"/>
                </a:solidFill>
                <a:latin typeface="Bookman Old Style" panose="02050604050505020204" pitchFamily="18" charset="0"/>
              </a:rPr>
              <a:t>RNA </a:t>
            </a:r>
            <a:r>
              <a:rPr lang="en-US" altLang="en-US" sz="3000">
                <a:latin typeface="Bookman Old Style" panose="02050604050505020204" pitchFamily="18" charset="0"/>
              </a:rPr>
              <a:t>carries the message from the nucleus to the cytoplasm!</a:t>
            </a:r>
          </a:p>
          <a:p>
            <a:pPr eaLnBrk="1" hangingPunct="1">
              <a:lnSpc>
                <a:spcPct val="80000"/>
              </a:lnSpc>
            </a:pPr>
            <a:endParaRPr lang="en-US" altLang="en-US" sz="3000"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000">
                <a:latin typeface="Bookman Old Style" panose="02050604050505020204" pitchFamily="18" charset="0"/>
              </a:rPr>
              <a:t>Unlike DNA, RNA is small enough to fit through the </a:t>
            </a:r>
            <a:r>
              <a:rPr lang="en-US" altLang="en-US" sz="3000">
                <a:solidFill>
                  <a:srgbClr val="FF0000"/>
                </a:solidFill>
                <a:latin typeface="Bookman Old Style" panose="02050604050505020204" pitchFamily="18" charset="0"/>
              </a:rPr>
              <a:t>pores</a:t>
            </a:r>
            <a:r>
              <a:rPr lang="en-US" altLang="en-US" sz="3000">
                <a:latin typeface="Bookman Old Style" panose="02050604050505020204" pitchFamily="18" charset="0"/>
              </a:rPr>
              <a:t> in the nuclear membrane</a:t>
            </a:r>
          </a:p>
        </p:txBody>
      </p:sp>
      <p:pic>
        <p:nvPicPr>
          <p:cNvPr id="145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73250"/>
            <a:ext cx="40274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67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Roles of DNA and RNA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981200" y="1905000"/>
            <a:ext cx="8229600" cy="4343400"/>
          </a:xfrm>
        </p:spPr>
        <p:txBody>
          <a:bodyPr/>
          <a:lstStyle/>
          <a:p>
            <a:pPr eaLnBrk="1" hangingPunct="1"/>
            <a:r>
              <a:rPr lang="en-US" altLang="en-US" sz="3500"/>
              <a:t>DNA is the </a:t>
            </a:r>
            <a:r>
              <a:rPr lang="en-US" altLang="en-US" sz="3500">
                <a:solidFill>
                  <a:srgbClr val="FF0000"/>
                </a:solidFill>
              </a:rPr>
              <a:t>master plan</a:t>
            </a:r>
          </a:p>
          <a:p>
            <a:pPr eaLnBrk="1" hangingPunct="1"/>
            <a:endParaRPr lang="en-US" altLang="en-US" sz="3500"/>
          </a:p>
          <a:p>
            <a:pPr eaLnBrk="1" hangingPunct="1"/>
            <a:r>
              <a:rPr lang="en-US" altLang="en-US" sz="3500"/>
              <a:t>RNA is the </a:t>
            </a:r>
            <a:r>
              <a:rPr lang="en-US" altLang="en-US" sz="3500">
                <a:solidFill>
                  <a:srgbClr val="FF0000"/>
                </a:solidFill>
              </a:rPr>
              <a:t>copy</a:t>
            </a:r>
            <a:r>
              <a:rPr lang="en-US" altLang="en-US" sz="3500"/>
              <a:t> of the master plan!</a:t>
            </a:r>
          </a:p>
        </p:txBody>
      </p:sp>
    </p:spTree>
    <p:extLst>
      <p:ext uri="{BB962C8B-B14F-4D97-AF65-F5344CB8AC3E}">
        <p14:creationId xmlns:p14="http://schemas.microsoft.com/office/powerpoint/2010/main" val="218714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D1CA-4FF6-437D-B430-3C4C5BFA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Bookman Old Style" panose="02050604050505020204" pitchFamily="18" charset="0"/>
              </a:rPr>
              <a:t>Putting it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E02AE-7AC6-4F7E-A1B9-AFB9EE88F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016126"/>
            <a:ext cx="8458200" cy="4003675"/>
          </a:xfrm>
        </p:spPr>
        <p:txBody>
          <a:bodyPr rtlCol="0">
            <a:normAutofit fontScale="92500"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DNA</a:t>
            </a:r>
            <a:r>
              <a:rPr lang="en-US" sz="2800" dirty="0">
                <a:latin typeface="Bookman Old Style" panose="02050604050505020204" pitchFamily="18" charset="0"/>
              </a:rPr>
              <a:t> is responsible for controlling the production of </a:t>
            </a:r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proteins</a:t>
            </a:r>
            <a:r>
              <a:rPr lang="en-US" sz="2800" dirty="0">
                <a:latin typeface="Bookman Old Style" panose="02050604050505020204" pitchFamily="18" charset="0"/>
              </a:rPr>
              <a:t> in the cell, which is essential to life </a:t>
            </a:r>
          </a:p>
          <a:p>
            <a:pPr lvl="1">
              <a:defRPr/>
            </a:pPr>
            <a:r>
              <a:rPr lang="en-US" sz="2000" dirty="0" err="1">
                <a:latin typeface="Bookman Old Style" panose="02050604050505020204" pitchFamily="18" charset="0"/>
              </a:rPr>
              <a:t>DNA</a:t>
            </a:r>
            <a:r>
              <a:rPr lang="en-US" sz="2000" dirty="0" err="1"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 err="1">
                <a:latin typeface="Bookman Old Style" panose="02050604050505020204" pitchFamily="18" charset="0"/>
              </a:rPr>
              <a:t>RNA</a:t>
            </a:r>
            <a:r>
              <a:rPr lang="en-US" sz="2000" dirty="0" err="1"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 err="1">
                <a:latin typeface="Bookman Old Style" panose="02050604050505020204" pitchFamily="18" charset="0"/>
              </a:rPr>
              <a:t>Proteins</a:t>
            </a:r>
            <a:endParaRPr lang="en-US" sz="2000" dirty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Chromosomes</a:t>
            </a:r>
            <a:r>
              <a:rPr lang="en-US" sz="2800" dirty="0">
                <a:latin typeface="Bookman Old Style" panose="02050604050505020204" pitchFamily="18" charset="0"/>
              </a:rPr>
              <a:t> contain several thousand </a:t>
            </a:r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genes</a:t>
            </a:r>
            <a:r>
              <a:rPr lang="en-US" sz="2800" dirty="0">
                <a:latin typeface="Bookman Old Style" panose="02050604050505020204" pitchFamily="18" charset="0"/>
              </a:rPr>
              <a:t>, each with the directions to make one protein </a:t>
            </a:r>
          </a:p>
          <a:p>
            <a:pPr lvl="1">
              <a:defRPr/>
            </a:pPr>
            <a:r>
              <a:rPr lang="en-US" sz="2400" dirty="0">
                <a:latin typeface="Bookman Old Style" panose="02050604050505020204" pitchFamily="18" charset="0"/>
              </a:rPr>
              <a:t>Do you remember the organelle where proteins are produced?</a:t>
            </a:r>
          </a:p>
        </p:txBody>
      </p:sp>
    </p:spTree>
    <p:extLst>
      <p:ext uri="{BB962C8B-B14F-4D97-AF65-F5344CB8AC3E}">
        <p14:creationId xmlns:p14="http://schemas.microsoft.com/office/powerpoint/2010/main" val="365350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D3C6-A3E8-47CD-BD1D-8FDD562B1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Bookman Old Style" panose="02050604050505020204" pitchFamily="18" charset="0"/>
              </a:rPr>
              <a:t>Where are proteins produced?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AD0C5-5FD5-46E9-A4C1-A19B04D7B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016126"/>
            <a:ext cx="9144000" cy="3927475"/>
          </a:xfrm>
        </p:spPr>
        <p:txBody>
          <a:bodyPr rtlCol="0">
            <a:normAutofit fontScale="92500"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Ribosomes</a:t>
            </a:r>
            <a:r>
              <a:rPr lang="en-US" sz="2800" dirty="0">
                <a:latin typeface="Bookman Old Style" panose="02050604050505020204" pitchFamily="18" charset="0"/>
              </a:rPr>
              <a:t>!</a:t>
            </a:r>
          </a:p>
          <a:p>
            <a:pPr lvl="1">
              <a:defRPr/>
            </a:pPr>
            <a:r>
              <a:rPr lang="en-US" sz="2000" dirty="0">
                <a:latin typeface="Bookman Old Style" panose="02050604050505020204" pitchFamily="18" charset="0"/>
              </a:rPr>
              <a:t>Ribosomes are where proteins are made  </a:t>
            </a:r>
          </a:p>
          <a:p>
            <a:pPr>
              <a:defRPr/>
            </a:pPr>
            <a:r>
              <a:rPr lang="en-US" sz="2800" dirty="0">
                <a:latin typeface="Bookman Old Style" panose="02050604050505020204" pitchFamily="18" charset="0"/>
              </a:rPr>
              <a:t>Ribosomes are found in two places: </a:t>
            </a:r>
          </a:p>
          <a:p>
            <a:pPr lvl="1">
              <a:defRPr/>
            </a:pPr>
            <a:r>
              <a:rPr lang="en-US" sz="2000" dirty="0">
                <a:latin typeface="Bookman Old Style" panose="02050604050505020204" pitchFamily="18" charset="0"/>
              </a:rPr>
              <a:t>– Free floating in the </a:t>
            </a:r>
            <a:r>
              <a:rPr lang="en-US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cytoplasm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Bookman Old Style" panose="02050604050505020204" pitchFamily="18" charset="0"/>
              </a:rPr>
              <a:t>– Attached to </a:t>
            </a:r>
            <a:r>
              <a:rPr lang="en-US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Endoplasmic Reticulum (Rough ER)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</a:p>
          <a:p>
            <a:pPr>
              <a:defRPr/>
            </a:pPr>
            <a:r>
              <a:rPr lang="en-US" sz="2800" dirty="0">
                <a:latin typeface="Bookman Old Style" panose="02050604050505020204" pitchFamily="18" charset="0"/>
              </a:rPr>
              <a:t>So…how does information needed to build the protein get delivered from the DNA to the ribosomes??? </a:t>
            </a:r>
          </a:p>
          <a:p>
            <a:pPr lvl="1">
              <a:defRPr/>
            </a:pPr>
            <a:r>
              <a:rPr lang="en-US" sz="2000" dirty="0">
                <a:latin typeface="Bookman Old Style" panose="02050604050505020204" pitchFamily="18" charset="0"/>
              </a:rPr>
              <a:t>-With the help of </a:t>
            </a:r>
            <a:r>
              <a:rPr lang="en-US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RNA</a:t>
            </a:r>
            <a:r>
              <a:rPr lang="en-US" sz="2000" dirty="0">
                <a:latin typeface="Bookman Old Style" panose="02050604050505020204" pitchFamily="18" charset="0"/>
              </a:rPr>
              <a:t> in a process called </a:t>
            </a:r>
            <a:r>
              <a:rPr lang="en-US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protein synthesis</a:t>
            </a:r>
            <a:r>
              <a:rPr lang="en-US" sz="2000" dirty="0">
                <a:latin typeface="Bookman Old Style" panose="02050604050505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25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175F7-994A-44E1-86CB-BEB7221DB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Bookman Old Style" panose="02050604050505020204" pitchFamily="18" charset="0"/>
              </a:rPr>
              <a:t>What is </a:t>
            </a:r>
            <a:r>
              <a:rPr lang="en-US" dirty="0" err="1">
                <a:latin typeface="Bookman Old Style" panose="02050604050505020204" pitchFamily="18" charset="0"/>
              </a:rPr>
              <a:t>rna</a:t>
            </a:r>
            <a:r>
              <a:rPr lang="en-US" dirty="0"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ADDA1-B2D4-4473-A801-7448994CA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81189"/>
            <a:ext cx="6858000" cy="4079875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sz="2800" dirty="0">
                <a:latin typeface="Bookman Old Style" panose="02050604050505020204" pitchFamily="18" charset="0"/>
              </a:rPr>
              <a:t>RNA stands for </a:t>
            </a:r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ribonucleic acid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</a:p>
          <a:p>
            <a:pPr>
              <a:defRPr/>
            </a:pPr>
            <a:r>
              <a:rPr lang="en-US" sz="2800" dirty="0">
                <a:latin typeface="Bookman Old Style" panose="02050604050505020204" pitchFamily="18" charset="0"/>
              </a:rPr>
              <a:t>One subunit of RNA is a </a:t>
            </a:r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nucleotide</a:t>
            </a:r>
            <a:r>
              <a:rPr lang="en-US" sz="2800" dirty="0">
                <a:latin typeface="Bookman Old Style" panose="02050604050505020204" pitchFamily="18" charset="0"/>
              </a:rPr>
              <a:t> (just like DNA!) </a:t>
            </a:r>
          </a:p>
          <a:p>
            <a:pPr lvl="1">
              <a:defRPr/>
            </a:pPr>
            <a:r>
              <a:rPr lang="en-US" sz="2000" dirty="0">
                <a:latin typeface="Bookman Old Style" panose="02050604050505020204" pitchFamily="18" charset="0"/>
              </a:rPr>
              <a:t>1 - 5 carbon </a:t>
            </a:r>
            <a:r>
              <a:rPr lang="en-US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sugar</a:t>
            </a:r>
            <a:r>
              <a:rPr lang="en-US" sz="2000" dirty="0">
                <a:latin typeface="Bookman Old Style" panose="02050604050505020204" pitchFamily="18" charset="0"/>
              </a:rPr>
              <a:t> (it’s ribose in RNA) </a:t>
            </a:r>
          </a:p>
          <a:p>
            <a:pPr lvl="1">
              <a:defRPr/>
            </a:pPr>
            <a:r>
              <a:rPr lang="en-US" sz="2000" dirty="0">
                <a:latin typeface="Bookman Old Style" panose="02050604050505020204" pitchFamily="18" charset="0"/>
              </a:rPr>
              <a:t>1 - </a:t>
            </a:r>
            <a:r>
              <a:rPr lang="en-US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phosphate</a:t>
            </a:r>
            <a:r>
              <a:rPr lang="en-US" sz="2000" dirty="0">
                <a:latin typeface="Bookman Old Style" panose="02050604050505020204" pitchFamily="18" charset="0"/>
              </a:rPr>
              <a:t> group </a:t>
            </a:r>
          </a:p>
          <a:p>
            <a:pPr lvl="1">
              <a:defRPr/>
            </a:pPr>
            <a:r>
              <a:rPr lang="en-US" sz="2000" dirty="0">
                <a:latin typeface="Bookman Old Style" panose="02050604050505020204" pitchFamily="18" charset="0"/>
              </a:rPr>
              <a:t>1 – nitrogenous (N) </a:t>
            </a:r>
            <a:r>
              <a:rPr lang="en-US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base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</a:p>
          <a:p>
            <a:pPr>
              <a:defRPr/>
            </a:pPr>
            <a:r>
              <a:rPr lang="en-US" sz="2800" dirty="0">
                <a:latin typeface="Bookman Old Style" panose="02050604050505020204" pitchFamily="18" charset="0"/>
              </a:rPr>
              <a:t>Three types of RNA </a:t>
            </a:r>
          </a:p>
          <a:p>
            <a:pPr lvl="1">
              <a:defRPr/>
            </a:pPr>
            <a:r>
              <a:rPr lang="en-US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mRNA, </a:t>
            </a:r>
            <a:r>
              <a:rPr lang="en-US" sz="2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rRNA</a:t>
            </a:r>
            <a:r>
              <a:rPr lang="en-US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tRNA</a:t>
            </a:r>
            <a:r>
              <a:rPr lang="en-US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Bookman Old Style" panose="02050604050505020204" pitchFamily="18" charset="0"/>
              </a:rPr>
              <a:t>First, we will look at mRNA!</a:t>
            </a:r>
          </a:p>
        </p:txBody>
      </p:sp>
      <p:pic>
        <p:nvPicPr>
          <p:cNvPr id="149508" name="Picture 3" descr="http://www.weallhaveuniquebrains.com/wp-content/uploads/2013/11/RN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143000"/>
            <a:ext cx="24209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7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Differences between RNA and DNA</a:t>
            </a:r>
          </a:p>
        </p:txBody>
      </p:sp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95401"/>
            <a:ext cx="29718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29"/>
          <p:cNvSpPr txBox="1">
            <a:spLocks noChangeArrowheads="1"/>
          </p:cNvSpPr>
          <p:nvPr/>
        </p:nvSpPr>
        <p:spPr bwMode="auto">
          <a:xfrm>
            <a:off x="1905000" y="1295400"/>
            <a:ext cx="5257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 sz="3600" b="1"/>
              <a:t>#1:</a:t>
            </a:r>
            <a:r>
              <a:rPr lang="en-US" altLang="en-US" sz="3600"/>
              <a:t> Number of Strands</a:t>
            </a:r>
          </a:p>
          <a:p>
            <a:r>
              <a:rPr lang="en-US" altLang="en-US" sz="3600"/>
              <a:t>-DNA </a:t>
            </a:r>
            <a:r>
              <a:rPr lang="en-US" altLang="en-US" sz="3600">
                <a:sym typeface="Wingdings" panose="05000000000000000000" pitchFamily="2" charset="2"/>
              </a:rPr>
              <a:t> Double</a:t>
            </a:r>
          </a:p>
          <a:p>
            <a:r>
              <a:rPr lang="en-US" altLang="en-US" sz="3600">
                <a:sym typeface="Wingdings" panose="05000000000000000000" pitchFamily="2" charset="2"/>
              </a:rPr>
              <a:t>-RNA  Single</a:t>
            </a: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333439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1"/>
            <a:ext cx="4343400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Oval 5"/>
          <p:cNvSpPr>
            <a:spLocks noChangeArrowheads="1"/>
          </p:cNvSpPr>
          <p:nvPr/>
        </p:nvSpPr>
        <p:spPr bwMode="auto">
          <a:xfrm>
            <a:off x="6096000" y="304800"/>
            <a:ext cx="1600200" cy="1752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792288" y="1828800"/>
            <a:ext cx="4038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 sz="3200" b="1"/>
              <a:t>#2: </a:t>
            </a:r>
            <a:r>
              <a:rPr lang="en-US" altLang="en-US" sz="3200"/>
              <a:t>Nitrogen bases</a:t>
            </a:r>
          </a:p>
          <a:p>
            <a:r>
              <a:rPr lang="en-US" altLang="en-US" sz="3200"/>
              <a:t>-DNA </a:t>
            </a:r>
            <a:r>
              <a:rPr lang="en-US" altLang="en-US" sz="3200">
                <a:sym typeface="Wingdings" panose="05000000000000000000" pitchFamily="2" charset="2"/>
              </a:rPr>
              <a:t> Thymine (T)</a:t>
            </a:r>
          </a:p>
          <a:p>
            <a:r>
              <a:rPr lang="en-US" altLang="en-US" sz="3200">
                <a:sym typeface="Wingdings" panose="05000000000000000000" pitchFamily="2" charset="2"/>
              </a:rPr>
              <a:t>-RNA  Uracil (U)</a:t>
            </a:r>
            <a:endParaRPr lang="en-US" altLang="en-US" sz="3200"/>
          </a:p>
        </p:txBody>
      </p:sp>
      <p:pic>
        <p:nvPicPr>
          <p:cNvPr id="151557" name="Picture 4" descr="05_26Sug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42291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8" name="Oval 8"/>
          <p:cNvSpPr>
            <a:spLocks noChangeArrowheads="1"/>
          </p:cNvSpPr>
          <p:nvPr/>
        </p:nvSpPr>
        <p:spPr bwMode="auto">
          <a:xfrm>
            <a:off x="7239000" y="5715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1559" name="Oval 9"/>
          <p:cNvSpPr>
            <a:spLocks noChangeArrowheads="1"/>
          </p:cNvSpPr>
          <p:nvPr/>
        </p:nvSpPr>
        <p:spPr bwMode="auto">
          <a:xfrm>
            <a:off x="9601200" y="5715000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1828800" y="4191000"/>
            <a:ext cx="411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 sz="3200" b="1"/>
              <a:t>#3:</a:t>
            </a:r>
            <a:r>
              <a:rPr lang="en-US" altLang="en-US" sz="3200"/>
              <a:t> Sugars</a:t>
            </a:r>
          </a:p>
          <a:p>
            <a:r>
              <a:rPr lang="en-US" altLang="en-US" sz="3200"/>
              <a:t>-DNA </a:t>
            </a:r>
            <a:r>
              <a:rPr lang="en-US" altLang="en-US" sz="3200">
                <a:sym typeface="Wingdings" panose="05000000000000000000" pitchFamily="2" charset="2"/>
              </a:rPr>
              <a:t> deoxyribose</a:t>
            </a:r>
          </a:p>
          <a:p>
            <a:r>
              <a:rPr lang="en-US" altLang="en-US" sz="3200">
                <a:sym typeface="Wingdings" panose="05000000000000000000" pitchFamily="2" charset="2"/>
              </a:rPr>
              <a:t>-RNA  ribose</a:t>
            </a: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65176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4261F-A10F-41D4-82F5-D82D996A6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Topic 3: Protein 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FBD33-776E-495C-8C21-FDFCABAD3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2016126"/>
            <a:ext cx="8458200" cy="39274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i="1" dirty="0"/>
              <a:t>By the end of this topic, you should be able to…</a:t>
            </a:r>
            <a:endParaRPr lang="en-US" dirty="0"/>
          </a:p>
          <a:p>
            <a:pPr>
              <a:defRPr/>
            </a:pPr>
            <a:r>
              <a:rPr lang="en-US" i="1" dirty="0"/>
              <a:t>Describe the differences between DNA and RNA</a:t>
            </a:r>
            <a:endParaRPr lang="en-US" dirty="0"/>
          </a:p>
          <a:p>
            <a:pPr>
              <a:defRPr/>
            </a:pPr>
            <a:r>
              <a:rPr lang="en-US" i="1" dirty="0"/>
              <a:t>Identify and order the steps in protein synthesis (transcription and translation)</a:t>
            </a:r>
            <a:endParaRPr lang="en-US" dirty="0"/>
          </a:p>
          <a:p>
            <a:pPr>
              <a:defRPr/>
            </a:pPr>
            <a:r>
              <a:rPr lang="en-US" i="1" dirty="0"/>
              <a:t>Explain the purpose of the molecules used in both transcription and translation</a:t>
            </a:r>
            <a:endParaRPr lang="en-US" dirty="0"/>
          </a:p>
          <a:p>
            <a:pPr>
              <a:defRPr/>
            </a:pPr>
            <a:r>
              <a:rPr lang="en-US" i="1" dirty="0"/>
              <a:t>Use a codon chart to determine a protein sequence based on an mRNA code</a:t>
            </a:r>
            <a:endParaRPr lang="en-US" dirty="0"/>
          </a:p>
          <a:p>
            <a:pPr>
              <a:defRPr/>
            </a:pPr>
            <a:r>
              <a:rPr lang="en-US" i="1" dirty="0"/>
              <a:t>Compare and contrast gene and chromosomal mutations</a:t>
            </a:r>
            <a:endParaRPr lang="en-US" dirty="0"/>
          </a:p>
          <a:p>
            <a:pPr>
              <a:defRPr/>
            </a:pPr>
            <a:r>
              <a:rPr lang="en-US" i="1" dirty="0"/>
              <a:t>Predict the effect of DNA mutations on the resulting protein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5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2840" r="5624"/>
          <a:stretch>
            <a:fillRect/>
          </a:stretch>
        </p:blipFill>
        <p:spPr bwMode="auto">
          <a:xfrm>
            <a:off x="2971800" y="1071564"/>
            <a:ext cx="653415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905001" y="304800"/>
            <a:ext cx="682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 sz="2800" b="1"/>
              <a:t>Question: </a:t>
            </a:r>
            <a:r>
              <a:rPr lang="en-US" altLang="en-US" sz="2800"/>
              <a:t>What base does Uracil pair with?</a:t>
            </a:r>
            <a:r>
              <a:rPr lang="en-US" altLang="en-US" sz="2800" b="1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52400"/>
            <a:ext cx="8458200" cy="838200"/>
          </a:xfrm>
          <a:prstGeom prst="rect">
            <a:avLst/>
          </a:prstGeom>
          <a:noFill/>
          <a:ln w="76200">
            <a:solidFill>
              <a:srgbClr val="6CF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2876550" y="1295400"/>
            <a:ext cx="65722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 sz="3200" b="1"/>
              <a:t>#4: </a:t>
            </a:r>
            <a:r>
              <a:rPr lang="en-US" altLang="en-US" sz="3200"/>
              <a:t>Size</a:t>
            </a:r>
          </a:p>
          <a:p>
            <a:r>
              <a:rPr lang="en-US" altLang="en-US" sz="3200"/>
              <a:t>-DNA </a:t>
            </a:r>
            <a:r>
              <a:rPr lang="en-US" altLang="en-US" sz="3200">
                <a:sym typeface="Wingdings" panose="05000000000000000000" pitchFamily="2" charset="2"/>
              </a:rPr>
              <a:t> extremely long (millions of nucleotides)</a:t>
            </a:r>
          </a:p>
          <a:p>
            <a:r>
              <a:rPr lang="en-US" altLang="en-US" sz="3200">
                <a:sym typeface="Wingdings" panose="05000000000000000000" pitchFamily="2" charset="2"/>
              </a:rPr>
              <a:t>-RNA  much shorter (about a hundred nucleotides)</a:t>
            </a:r>
            <a:endParaRPr lang="en-US" altLang="en-US" sz="3200"/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1828800" y="4191000"/>
            <a:ext cx="411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5665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EEF4B-259E-47A6-A191-8724D2883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038" y="228600"/>
            <a:ext cx="6572250" cy="1625600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latin typeface="Bookman Old Style" panose="02050604050505020204" pitchFamily="18" charset="0"/>
              </a:rPr>
              <a:t>About </a:t>
            </a:r>
            <a:r>
              <a:rPr lang="en-US" sz="2000" b="1" dirty="0" err="1">
                <a:latin typeface="Bookman Old Style" panose="02050604050505020204" pitchFamily="18" charset="0"/>
              </a:rPr>
              <a:t>m</a:t>
            </a:r>
            <a:r>
              <a:rPr lang="en-US" b="1" dirty="0" err="1">
                <a:latin typeface="Bookman Old Style" panose="02050604050505020204" pitchFamily="18" charset="0"/>
              </a:rPr>
              <a:t>rna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15462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752600" y="685801"/>
            <a:ext cx="8763000" cy="4689475"/>
          </a:xfrm>
        </p:spPr>
        <p:txBody>
          <a:bodyPr/>
          <a:lstStyle/>
          <a:p>
            <a:pPr eaLnBrk="1" hangingPunct="1"/>
            <a:r>
              <a:rPr lang="en-US" altLang="en-US" sz="2800"/>
              <a:t>Long Straight chain of Nucleotides</a:t>
            </a:r>
          </a:p>
          <a:p>
            <a:pPr eaLnBrk="1" hangingPunct="1"/>
            <a:r>
              <a:rPr lang="en-US" altLang="en-US" sz="2800"/>
              <a:t>Made in the Nucleus</a:t>
            </a:r>
          </a:p>
          <a:p>
            <a:pPr eaLnBrk="1" hangingPunct="1"/>
            <a:r>
              <a:rPr lang="en-US" altLang="en-US" sz="2800"/>
              <a:t>Copies DNA &amp; leaves through nuclear pores</a:t>
            </a:r>
          </a:p>
          <a:p>
            <a:pPr lvl="1" eaLnBrk="1" hangingPunct="1"/>
            <a:r>
              <a:rPr lang="en-US" altLang="en-US" sz="2000">
                <a:latin typeface="Bookman Old Style" panose="02050604050505020204" pitchFamily="18" charset="0"/>
              </a:rPr>
              <a:t>This is so the cell can begin assembling</a:t>
            </a:r>
            <a:r>
              <a:rPr lang="en-US" altLang="en-US" sz="2000" b="1">
                <a:solidFill>
                  <a:srgbClr val="FF0000"/>
                </a:solidFill>
                <a:latin typeface="Bookman Old Style" panose="02050604050505020204" pitchFamily="18" charset="0"/>
              </a:rPr>
              <a:t> amino acids</a:t>
            </a:r>
            <a:r>
              <a:rPr lang="en-US" altLang="en-US" sz="2000">
                <a:latin typeface="Bookman Old Style" panose="02050604050505020204" pitchFamily="18" charset="0"/>
              </a:rPr>
              <a:t>, the building blocks of </a:t>
            </a:r>
            <a:r>
              <a:rPr lang="en-US" altLang="en-US" sz="2000" b="1">
                <a:solidFill>
                  <a:srgbClr val="FF0000"/>
                </a:solidFill>
                <a:latin typeface="Bookman Old Style" panose="02050604050505020204" pitchFamily="18" charset="0"/>
              </a:rPr>
              <a:t>proteins</a:t>
            </a:r>
            <a:r>
              <a:rPr lang="en-US" altLang="en-US" sz="2000">
                <a:latin typeface="Bookman Old Style" panose="02050604050505020204" pitchFamily="18" charset="0"/>
              </a:rPr>
              <a:t> </a:t>
            </a:r>
          </a:p>
          <a:p>
            <a:pPr lvl="1" eaLnBrk="1" hangingPunct="1"/>
            <a:r>
              <a:rPr lang="en-US" altLang="en-US" sz="2000">
                <a:latin typeface="Bookman Old Style" panose="02050604050505020204" pitchFamily="18" charset="0"/>
              </a:rPr>
              <a:t>Like it’s name, it is sending a </a:t>
            </a:r>
            <a:r>
              <a:rPr lang="en-US" altLang="en-US" sz="2000" b="1">
                <a:solidFill>
                  <a:srgbClr val="FF0000"/>
                </a:solidFill>
                <a:latin typeface="Bookman Old Style" panose="02050604050505020204" pitchFamily="18" charset="0"/>
              </a:rPr>
              <a:t>message</a:t>
            </a:r>
            <a:r>
              <a:rPr lang="en-US" altLang="en-US" sz="2000">
                <a:latin typeface="Bookman Old Style" panose="02050604050505020204" pitchFamily="18" charset="0"/>
              </a:rPr>
              <a:t> on how to do the job </a:t>
            </a:r>
          </a:p>
          <a:p>
            <a:pPr lvl="1" eaLnBrk="1" hangingPunct="1"/>
            <a:r>
              <a:rPr lang="en-US" altLang="en-US" sz="2000">
                <a:latin typeface="Bookman Old Style" panose="02050604050505020204" pitchFamily="18" charset="0"/>
              </a:rPr>
              <a:t>This is part of a process called protein synthesis</a:t>
            </a:r>
          </a:p>
          <a:p>
            <a:pPr eaLnBrk="1" hangingPunct="1"/>
            <a:r>
              <a:rPr lang="en-US" altLang="en-US" sz="2800"/>
              <a:t>Contains the Nitrogen Bases A, G, C, U ( no T )</a:t>
            </a:r>
          </a:p>
          <a:p>
            <a:pPr lvl="1" eaLnBrk="1" hangingPunct="1"/>
            <a:endParaRPr lang="en-US" altLang="en-US" sz="2000">
              <a:latin typeface="Bookman Old Style" panose="02050604050505020204" pitchFamily="18" charset="0"/>
            </a:endParaRPr>
          </a:p>
        </p:txBody>
      </p:sp>
      <p:pic>
        <p:nvPicPr>
          <p:cNvPr id="4" name="Picture 6" descr="m_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51425"/>
            <a:ext cx="35814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00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Transfer RNA (</a:t>
            </a:r>
            <a:r>
              <a:rPr lang="en-US" dirty="0" err="1" smtClean="0"/>
              <a:t>tRNA</a:t>
            </a:r>
            <a:r>
              <a:rPr lang="en-US" dirty="0" smtClean="0"/>
              <a:t>)</a:t>
            </a:r>
          </a:p>
        </p:txBody>
      </p:sp>
      <p:sp>
        <p:nvSpPr>
          <p:cNvPr id="155651" name="Content Placeholder 2"/>
          <p:cNvSpPr>
            <a:spLocks noGrp="1"/>
          </p:cNvSpPr>
          <p:nvPr>
            <p:ph idx="1"/>
          </p:nvPr>
        </p:nvSpPr>
        <p:spPr>
          <a:xfrm>
            <a:off x="1752600" y="2057401"/>
            <a:ext cx="4038600" cy="4068763"/>
          </a:xfrm>
        </p:spPr>
        <p:txBody>
          <a:bodyPr/>
          <a:lstStyle/>
          <a:p>
            <a:pPr eaLnBrk="1" hangingPunct="1"/>
            <a:r>
              <a:rPr lang="en-US" altLang="en-US" sz="2800"/>
              <a:t>Clover-leaf shape</a:t>
            </a:r>
          </a:p>
          <a:p>
            <a:pPr eaLnBrk="1" hangingPunct="1"/>
            <a:r>
              <a:rPr lang="en-US" altLang="en-US" sz="2800"/>
              <a:t>Has an attachment site at one end for an amino acid…</a:t>
            </a:r>
          </a:p>
          <a:p>
            <a:pPr lvl="1" eaLnBrk="1" hangingPunct="1"/>
            <a:r>
              <a:rPr lang="en-US" altLang="en-US" sz="2400"/>
              <a:t>each tRNA carries a specific amino acid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55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371601"/>
            <a:ext cx="45815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6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Ribosomal RNA (</a:t>
            </a:r>
            <a:r>
              <a:rPr lang="en-US" dirty="0" err="1" smtClean="0"/>
              <a:t>rRNA</a:t>
            </a:r>
            <a:r>
              <a:rPr lang="en-US" dirty="0" smtClean="0"/>
              <a:t>)</a:t>
            </a:r>
          </a:p>
        </p:txBody>
      </p:sp>
      <p:sp>
        <p:nvSpPr>
          <p:cNvPr id="156675" name="Content Placeholder 2"/>
          <p:cNvSpPr>
            <a:spLocks noGrp="1"/>
          </p:cNvSpPr>
          <p:nvPr>
            <p:ph idx="1"/>
          </p:nvPr>
        </p:nvSpPr>
        <p:spPr>
          <a:xfrm>
            <a:off x="2057400" y="2438400"/>
            <a:ext cx="4191000" cy="2895600"/>
          </a:xfrm>
        </p:spPr>
        <p:txBody>
          <a:bodyPr/>
          <a:lstStyle/>
          <a:p>
            <a:pPr eaLnBrk="1" hangingPunct="1"/>
            <a:r>
              <a:rPr lang="en-US" altLang="en-US" sz="2800"/>
              <a:t>Globular in shape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Together with proteins, makes up ribosomes</a:t>
            </a:r>
          </a:p>
        </p:txBody>
      </p:sp>
      <p:pic>
        <p:nvPicPr>
          <p:cNvPr id="156676" name="Picture 4" descr="70SnKmode8_tRN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600200"/>
            <a:ext cx="4691062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8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2C7D7-2859-440D-A954-3B55552D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Bookman Old Style" panose="02050604050505020204" pitchFamily="18" charset="0"/>
              </a:rPr>
              <a:t>Protein synthesis</a:t>
            </a:r>
          </a:p>
        </p:txBody>
      </p:sp>
      <p:sp>
        <p:nvSpPr>
          <p:cNvPr id="15872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752600" y="1981201"/>
            <a:ext cx="8915400" cy="3851275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Bookman Old Style" panose="02050604050505020204" pitchFamily="18" charset="0"/>
              </a:rPr>
              <a:t>Protein synthesis is a two stage process </a:t>
            </a:r>
          </a:p>
          <a:p>
            <a:pPr lvl="1" eaLnBrk="1" hangingPunct="1"/>
            <a:r>
              <a:rPr lang="en-US" altLang="en-US" sz="2000" b="1">
                <a:solidFill>
                  <a:srgbClr val="FF0000"/>
                </a:solidFill>
                <a:latin typeface="Bookman Old Style" panose="02050604050505020204" pitchFamily="18" charset="0"/>
              </a:rPr>
              <a:t>Transcription and Translation </a:t>
            </a:r>
          </a:p>
          <a:p>
            <a:pPr eaLnBrk="1" hangingPunct="1"/>
            <a:r>
              <a:rPr lang="en-US" altLang="en-US" sz="2800">
                <a:latin typeface="Bookman Old Style" panose="02050604050505020204" pitchFamily="18" charset="0"/>
              </a:rPr>
              <a:t>In this process, a </a:t>
            </a:r>
            <a:r>
              <a:rPr lang="en-US" altLang="en-US" sz="2800" b="1">
                <a:solidFill>
                  <a:srgbClr val="FF0000"/>
                </a:solidFill>
                <a:latin typeface="Bookman Old Style" panose="02050604050505020204" pitchFamily="18" charset="0"/>
              </a:rPr>
              <a:t>messenger</a:t>
            </a:r>
            <a:r>
              <a:rPr lang="en-US" altLang="en-US" sz="2800">
                <a:latin typeface="Bookman Old Style" panose="02050604050505020204" pitchFamily="18" charset="0"/>
              </a:rPr>
              <a:t> molecule (mRNA) carries instructions from DNA to ribosomes </a:t>
            </a:r>
          </a:p>
          <a:p>
            <a:pPr lvl="1" eaLnBrk="1" hangingPunct="1"/>
            <a:r>
              <a:rPr lang="en-US" altLang="en-US" sz="2000">
                <a:latin typeface="Bookman Old Style" panose="02050604050505020204" pitchFamily="18" charset="0"/>
              </a:rPr>
              <a:t>DNA </a:t>
            </a:r>
            <a:r>
              <a:rPr lang="en-US" altLang="en-US" sz="2000" b="1">
                <a:solidFill>
                  <a:srgbClr val="FF0000"/>
                </a:solidFill>
                <a:latin typeface="Bookman Old Style" panose="02050604050505020204" pitchFamily="18" charset="0"/>
              </a:rPr>
              <a:t>cannot</a:t>
            </a:r>
            <a:r>
              <a:rPr lang="en-US" altLang="en-US" sz="2000">
                <a:latin typeface="Bookman Old Style" panose="02050604050505020204" pitchFamily="18" charset="0"/>
              </a:rPr>
              <a:t> leave the nucleus; </a:t>
            </a:r>
            <a:r>
              <a:rPr lang="en-US" altLang="en-US" sz="2000" b="1">
                <a:solidFill>
                  <a:srgbClr val="FF0000"/>
                </a:solidFill>
                <a:latin typeface="Bookman Old Style" panose="02050604050505020204" pitchFamily="18" charset="0"/>
              </a:rPr>
              <a:t>mRNA</a:t>
            </a:r>
            <a:r>
              <a:rPr lang="en-US" altLang="en-US" sz="2000">
                <a:latin typeface="Bookman Old Style" panose="02050604050505020204" pitchFamily="18" charset="0"/>
              </a:rPr>
              <a:t> can! </a:t>
            </a:r>
          </a:p>
          <a:p>
            <a:pPr lvl="1" eaLnBrk="1" hangingPunct="1"/>
            <a:r>
              <a:rPr lang="en-US" altLang="en-US" sz="2000" b="1">
                <a:solidFill>
                  <a:srgbClr val="FF0000"/>
                </a:solidFill>
                <a:latin typeface="Bookman Old Style" panose="02050604050505020204" pitchFamily="18" charset="0"/>
              </a:rPr>
              <a:t>mRNA</a:t>
            </a:r>
            <a:r>
              <a:rPr lang="en-US" altLang="en-US" sz="2000">
                <a:latin typeface="Bookman Old Style" panose="02050604050505020204" pitchFamily="18" charset="0"/>
              </a:rPr>
              <a:t> makes it possible for </a:t>
            </a:r>
            <a:r>
              <a:rPr lang="en-US" altLang="en-US" sz="2000" b="1">
                <a:solidFill>
                  <a:srgbClr val="FF0000"/>
                </a:solidFill>
                <a:latin typeface="Bookman Old Style" panose="02050604050505020204" pitchFamily="18" charset="0"/>
              </a:rPr>
              <a:t>proteins</a:t>
            </a:r>
            <a:r>
              <a:rPr lang="en-US" altLang="en-US" sz="2000">
                <a:latin typeface="Bookman Old Style" panose="02050604050505020204" pitchFamily="18" charset="0"/>
              </a:rPr>
              <a:t> to be assembled by </a:t>
            </a:r>
            <a:r>
              <a:rPr lang="en-US" altLang="en-US" sz="2000" b="1">
                <a:solidFill>
                  <a:srgbClr val="FF0000"/>
                </a:solidFill>
                <a:latin typeface="Bookman Old Style" panose="02050604050505020204" pitchFamily="18" charset="0"/>
              </a:rPr>
              <a:t>ribosomes</a:t>
            </a:r>
            <a:r>
              <a:rPr lang="en-US" altLang="en-US" sz="2000">
                <a:latin typeface="Bookman Old Style" panose="02050604050505020204" pitchFamily="18" charset="0"/>
              </a:rPr>
              <a:t> outside of the nucleus</a:t>
            </a:r>
          </a:p>
        </p:txBody>
      </p:sp>
    </p:spTree>
    <p:extLst>
      <p:ext uri="{BB962C8B-B14F-4D97-AF65-F5344CB8AC3E}">
        <p14:creationId xmlns:p14="http://schemas.microsoft.com/office/powerpoint/2010/main" val="25840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B8BE1-804B-42B4-86A8-BE32DB11C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Bookman Old Style" panose="02050604050505020204" pitchFamily="18" charset="0"/>
              </a:rPr>
              <a:t>transcription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90160-74B9-4991-B53A-AF12F8B2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016126"/>
            <a:ext cx="6019800" cy="4156075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n-US" sz="2800" dirty="0">
                <a:latin typeface="Bookman Old Style" panose="02050604050505020204" pitchFamily="18" charset="0"/>
              </a:rPr>
              <a:t>Transcription happens when </a:t>
            </a:r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DNA</a:t>
            </a:r>
            <a:r>
              <a:rPr lang="en-US" sz="2800" dirty="0">
                <a:latin typeface="Bookman Old Style" panose="02050604050505020204" pitchFamily="18" charset="0"/>
              </a:rPr>
              <a:t> is used to make </a:t>
            </a:r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mRNA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</a:p>
          <a:p>
            <a:pPr>
              <a:defRPr/>
            </a:pPr>
            <a:r>
              <a:rPr lang="en-US" sz="2800" dirty="0">
                <a:latin typeface="Bookman Old Style" panose="02050604050505020204" pitchFamily="18" charset="0"/>
              </a:rPr>
              <a:t>This happens when </a:t>
            </a:r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proteins</a:t>
            </a:r>
            <a:r>
              <a:rPr lang="en-US" sz="2800" dirty="0">
                <a:latin typeface="Bookman Old Style" panose="02050604050505020204" pitchFamily="18" charset="0"/>
              </a:rPr>
              <a:t> need to be made in the </a:t>
            </a:r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cytoplasm</a:t>
            </a:r>
            <a:r>
              <a:rPr lang="en-US" sz="2800" dirty="0">
                <a:latin typeface="Bookman Old Style" panose="02050604050505020204" pitchFamily="18" charset="0"/>
              </a:rPr>
              <a:t>! </a:t>
            </a:r>
          </a:p>
          <a:p>
            <a:pPr>
              <a:defRPr/>
            </a:pPr>
            <a:r>
              <a:rPr lang="en-US" sz="2800" dirty="0">
                <a:latin typeface="Bookman Old Style" panose="02050604050505020204" pitchFamily="18" charset="0"/>
              </a:rPr>
              <a:t>Since DNA cannot leave the </a:t>
            </a:r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nucleus</a:t>
            </a:r>
            <a:r>
              <a:rPr lang="en-US" sz="2800" dirty="0">
                <a:latin typeface="Bookman Old Style" panose="02050604050505020204" pitchFamily="18" charset="0"/>
              </a:rPr>
              <a:t>, it is </a:t>
            </a:r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transcribed</a:t>
            </a:r>
            <a:r>
              <a:rPr lang="en-US" sz="2800" dirty="0">
                <a:latin typeface="Bookman Old Style" panose="02050604050505020204" pitchFamily="18" charset="0"/>
              </a:rPr>
              <a:t> into RNA (DNA</a:t>
            </a:r>
            <a:r>
              <a:rPr lang="en-US" sz="2800" dirty="0"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Bookman Old Style" panose="02050604050505020204" pitchFamily="18" charset="0"/>
              </a:rPr>
              <a:t>RNA) </a:t>
            </a:r>
          </a:p>
          <a:p>
            <a:pPr lvl="1">
              <a:defRPr/>
            </a:pPr>
            <a:r>
              <a:rPr lang="en-US" sz="2000" dirty="0">
                <a:latin typeface="Bookman Old Style" panose="02050604050505020204" pitchFamily="18" charset="0"/>
              </a:rPr>
              <a:t>Transcribe: </a:t>
            </a:r>
            <a:r>
              <a:rPr lang="en-US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to copy </a:t>
            </a:r>
            <a:r>
              <a:rPr lang="en-US" sz="2000" dirty="0">
                <a:latin typeface="Bookman Old Style" panose="02050604050505020204" pitchFamily="18" charset="0"/>
              </a:rPr>
              <a:t>(copy in the same nucleic acid language, but only copy what is needed)</a:t>
            </a:r>
          </a:p>
        </p:txBody>
      </p:sp>
      <p:pic>
        <p:nvPicPr>
          <p:cNvPr id="159748" name="Picture 2" descr="Image result for tran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4" y="1296989"/>
            <a:ext cx="2714625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3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1C59B-36F9-4372-A043-FD25B914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Bookman Old Style" panose="02050604050505020204" pitchFamily="18" charset="0"/>
              </a:rPr>
              <a:t>How does it happen?</a:t>
            </a:r>
          </a:p>
        </p:txBody>
      </p:sp>
      <p:sp>
        <p:nvSpPr>
          <p:cNvPr id="160771" name="Content Placeholder 2"/>
          <p:cNvSpPr>
            <a:spLocks noGrp="1"/>
          </p:cNvSpPr>
          <p:nvPr>
            <p:ph idx="1"/>
          </p:nvPr>
        </p:nvSpPr>
        <p:spPr>
          <a:xfrm>
            <a:off x="1676400" y="1854201"/>
            <a:ext cx="8991600" cy="36115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200">
                <a:latin typeface="Bookman Old Style" panose="02050604050505020204" pitchFamily="18" charset="0"/>
              </a:rPr>
              <a:t>DNA unzips</a:t>
            </a:r>
          </a:p>
          <a:p>
            <a:pPr eaLnBrk="1" hangingPunct="1"/>
            <a:r>
              <a:rPr lang="en-US" altLang="en-US" sz="2200">
                <a:solidFill>
                  <a:srgbClr val="FF0000"/>
                </a:solidFill>
                <a:latin typeface="Bookman Old Style" panose="02050604050505020204" pitchFamily="18" charset="0"/>
              </a:rPr>
              <a:t>RNA Polymerase </a:t>
            </a:r>
            <a:r>
              <a:rPr lang="en-US" altLang="en-US" sz="2200">
                <a:latin typeface="Bookman Old Style" panose="02050604050505020204" pitchFamily="18" charset="0"/>
              </a:rPr>
              <a:t>(an enzyme) matches RNA bases with DNA template to make a mRNA strand. This act of “copying” is called transcription. Transcription will continue until an enzyme signals “the end.”</a:t>
            </a:r>
          </a:p>
          <a:p>
            <a:pPr eaLnBrk="1" hangingPunct="1"/>
            <a:r>
              <a:rPr lang="en-US" altLang="en-US" sz="2200">
                <a:latin typeface="Bookman Old Style" panose="02050604050505020204" pitchFamily="18" charset="0"/>
              </a:rPr>
              <a:t>mRNA is released and leaves the </a:t>
            </a:r>
            <a:r>
              <a:rPr lang="en-US" altLang="en-US" sz="2200" b="1">
                <a:solidFill>
                  <a:srgbClr val="FF0000"/>
                </a:solidFill>
                <a:latin typeface="Bookman Old Style" panose="02050604050505020204" pitchFamily="18" charset="0"/>
              </a:rPr>
              <a:t>nucleus</a:t>
            </a:r>
            <a:r>
              <a:rPr lang="en-US" altLang="en-US" sz="2200">
                <a:latin typeface="Bookman Old Style" panose="02050604050505020204" pitchFamily="18" charset="0"/>
              </a:rPr>
              <a:t>, through a nuclear</a:t>
            </a:r>
            <a:r>
              <a:rPr lang="en-US" altLang="en-US" sz="2200">
                <a:solidFill>
                  <a:srgbClr val="FF0000"/>
                </a:solidFill>
                <a:latin typeface="Bookman Old Style" panose="02050604050505020204" pitchFamily="18" charset="0"/>
              </a:rPr>
              <a:t> pore</a:t>
            </a:r>
            <a:r>
              <a:rPr lang="en-US" altLang="en-US" sz="2200">
                <a:latin typeface="Bookman Old Style" panose="02050604050505020204" pitchFamily="18" charset="0"/>
              </a:rPr>
              <a:t>.</a:t>
            </a:r>
          </a:p>
          <a:p>
            <a:pPr eaLnBrk="1" hangingPunct="1"/>
            <a:r>
              <a:rPr lang="en-US" altLang="en-US" sz="2200">
                <a:latin typeface="Bookman Old Style" panose="02050604050505020204" pitchFamily="18" charset="0"/>
              </a:rPr>
              <a:t>Now it is free to travel into the </a:t>
            </a:r>
            <a:r>
              <a:rPr lang="en-US" altLang="en-US" sz="2200" b="1">
                <a:solidFill>
                  <a:srgbClr val="FF0000"/>
                </a:solidFill>
                <a:latin typeface="Bookman Old Style" panose="02050604050505020204" pitchFamily="18" charset="0"/>
              </a:rPr>
              <a:t>cytoplasm</a:t>
            </a:r>
            <a:r>
              <a:rPr lang="en-US" altLang="en-US" sz="2200">
                <a:latin typeface="Bookman Old Style" panose="02050604050505020204" pitchFamily="18" charset="0"/>
              </a:rPr>
              <a:t> and attach to a </a:t>
            </a:r>
            <a:r>
              <a:rPr lang="en-US" altLang="en-US" sz="2200" b="1">
                <a:solidFill>
                  <a:srgbClr val="FF0000"/>
                </a:solidFill>
                <a:latin typeface="Bookman Old Style" panose="02050604050505020204" pitchFamily="18" charset="0"/>
              </a:rPr>
              <a:t>ribosome</a:t>
            </a:r>
            <a:r>
              <a:rPr lang="en-US" altLang="en-US" sz="220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063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3C45B-203D-4C9F-B183-4E25B2D8C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Protein </a:t>
            </a:r>
            <a:r>
              <a:rPr lang="en-US" dirty="0">
                <a:latin typeface="Bookman Old Style" panose="02050604050505020204" pitchFamily="18" charset="0"/>
              </a:rPr>
              <a:t>synthesis</a:t>
            </a:r>
          </a:p>
        </p:txBody>
      </p:sp>
      <p:sp>
        <p:nvSpPr>
          <p:cNvPr id="16179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17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2038350"/>
            <a:ext cx="929481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1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1287-4B38-4431-B894-F13CF529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Bookman Old Style" panose="02050604050505020204" pitchFamily="18" charset="0"/>
              </a:rPr>
              <a:t>Base pairs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EDC23-39D9-475D-BF7D-9570B2E18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016126"/>
            <a:ext cx="8839200" cy="4079875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latin typeface="Bookman Old Style" panose="02050604050505020204" pitchFamily="18" charset="0"/>
              </a:rPr>
              <a:t>Transcribing DNA to mRNA is very easy if you remember these complementary pairs! </a:t>
            </a: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C</a:t>
            </a:r>
            <a:r>
              <a:rPr lang="en-US" dirty="0">
                <a:latin typeface="Bookman Old Style" panose="02050604050505020204" pitchFamily="18" charset="0"/>
              </a:rPr>
              <a:t> (in RNA) will attach to a </a:t>
            </a:r>
            <a:r>
              <a:rPr lang="en-US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G</a:t>
            </a:r>
            <a:r>
              <a:rPr lang="en-US" dirty="0">
                <a:latin typeface="Bookman Old Style" panose="02050604050505020204" pitchFamily="18" charset="0"/>
              </a:rPr>
              <a:t> (in DNA) </a:t>
            </a: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G</a:t>
            </a:r>
            <a:r>
              <a:rPr lang="en-US" dirty="0">
                <a:latin typeface="Bookman Old Style" panose="02050604050505020204" pitchFamily="18" charset="0"/>
              </a:rPr>
              <a:t> (in RNA) will attach to a </a:t>
            </a:r>
            <a:r>
              <a:rPr lang="en-US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C</a:t>
            </a:r>
            <a:r>
              <a:rPr lang="en-US" dirty="0">
                <a:latin typeface="Bookman Old Style" panose="02050604050505020204" pitchFamily="18" charset="0"/>
              </a:rPr>
              <a:t> (in DNA) </a:t>
            </a: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A </a:t>
            </a:r>
            <a:r>
              <a:rPr lang="en-US" dirty="0">
                <a:latin typeface="Bookman Old Style" panose="02050604050505020204" pitchFamily="18" charset="0"/>
              </a:rPr>
              <a:t>(in RNA) will attach to a </a:t>
            </a:r>
            <a:r>
              <a:rPr lang="en-US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T</a:t>
            </a:r>
            <a:r>
              <a:rPr lang="en-US" dirty="0">
                <a:latin typeface="Bookman Old Style" panose="02050604050505020204" pitchFamily="18" charset="0"/>
              </a:rPr>
              <a:t> (in DNA) </a:t>
            </a: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U </a:t>
            </a:r>
            <a:r>
              <a:rPr lang="en-US" dirty="0">
                <a:latin typeface="Bookman Old Style" panose="02050604050505020204" pitchFamily="18" charset="0"/>
              </a:rPr>
              <a:t>(in RNA) will attach to a </a:t>
            </a:r>
            <a:r>
              <a:rPr lang="en-US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A</a:t>
            </a:r>
            <a:r>
              <a:rPr lang="en-US" dirty="0">
                <a:latin typeface="Bookman Old Style" panose="02050604050505020204" pitchFamily="18" charset="0"/>
              </a:rPr>
              <a:t> (in DNA) </a:t>
            </a:r>
          </a:p>
          <a:p>
            <a:pPr marL="0" indent="0">
              <a:buNone/>
              <a:defRPr/>
            </a:pPr>
            <a:r>
              <a:rPr lang="en-US" dirty="0">
                <a:latin typeface="Bookman Old Style" panose="02050604050505020204" pitchFamily="18" charset="0"/>
              </a:rPr>
              <a:t>Try it! </a:t>
            </a:r>
          </a:p>
          <a:p>
            <a:pPr>
              <a:defRPr/>
            </a:pPr>
            <a:r>
              <a:rPr lang="en-US" dirty="0">
                <a:latin typeface="Bookman Old Style" panose="02050604050505020204" pitchFamily="18" charset="0"/>
              </a:rPr>
              <a:t>A piece of DNA reads: T A G C A T </a:t>
            </a:r>
            <a:r>
              <a:rPr lang="en-US" dirty="0" err="1">
                <a:latin typeface="Bookman Old Style" panose="02050604050505020204" pitchFamily="18" charset="0"/>
              </a:rPr>
              <a:t>T</a:t>
            </a:r>
            <a:r>
              <a:rPr lang="en-US" dirty="0">
                <a:latin typeface="Bookman Old Style" panose="02050604050505020204" pitchFamily="18" charset="0"/>
              </a:rPr>
              <a:t> C </a:t>
            </a:r>
            <a:r>
              <a:rPr lang="en-US" dirty="0" err="1">
                <a:latin typeface="Bookman Old Style" panose="02050604050505020204" pitchFamily="18" charset="0"/>
              </a:rPr>
              <a:t>C</a:t>
            </a:r>
            <a:r>
              <a:rPr lang="en-US" dirty="0">
                <a:latin typeface="Bookman Old Style" panose="02050604050505020204" pitchFamily="18" charset="0"/>
              </a:rPr>
              <a:t> G A U</a:t>
            </a:r>
          </a:p>
          <a:p>
            <a:pPr lvl="1">
              <a:defRPr/>
            </a:pPr>
            <a:r>
              <a:rPr lang="en-US" dirty="0">
                <a:latin typeface="Bookman Old Style" panose="02050604050505020204" pitchFamily="18" charset="0"/>
              </a:rPr>
              <a:t> transcribe to mRNA:___________________________</a:t>
            </a:r>
          </a:p>
          <a:p>
            <a:pPr>
              <a:defRPr/>
            </a:pPr>
            <a:r>
              <a:rPr lang="en-US" dirty="0">
                <a:latin typeface="Bookman Old Style" panose="02050604050505020204" pitchFamily="18" charset="0"/>
              </a:rPr>
              <a:t>1 side of DNA reads:  A </a:t>
            </a:r>
            <a:r>
              <a:rPr lang="en-US" dirty="0" err="1">
                <a:latin typeface="Bookman Old Style" panose="02050604050505020204" pitchFamily="18" charset="0"/>
              </a:rPr>
              <a:t>A</a:t>
            </a:r>
            <a:r>
              <a:rPr lang="en-US" dirty="0">
                <a:latin typeface="Bookman Old Style" panose="02050604050505020204" pitchFamily="18" charset="0"/>
              </a:rPr>
              <a:t> G C G T A T C </a:t>
            </a:r>
            <a:r>
              <a:rPr lang="en-US" dirty="0" err="1">
                <a:latin typeface="Bookman Old Style" panose="02050604050505020204" pitchFamily="18" charset="0"/>
              </a:rPr>
              <a:t>C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C</a:t>
            </a:r>
            <a:r>
              <a:rPr lang="en-US" dirty="0">
                <a:latin typeface="Bookman Old Style" panose="02050604050505020204" pitchFamily="18" charset="0"/>
              </a:rPr>
              <a:t> G </a:t>
            </a:r>
          </a:p>
          <a:p>
            <a:pPr lvl="1">
              <a:defRPr/>
            </a:pPr>
            <a:r>
              <a:rPr lang="en-US" dirty="0">
                <a:latin typeface="Bookman Old Style" panose="02050604050505020204" pitchFamily="18" charset="0"/>
              </a:rPr>
              <a:t>Transcribe to mRNA: 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872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EA033-9FF5-458F-A306-091F541CF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Bookman Old Style" panose="02050604050505020204" pitchFamily="18" charset="0"/>
              </a:rPr>
              <a:t>What carries the genetic material of the cell?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804FC-F60E-4929-8C37-DE9B6C4DA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200" dirty="0">
                <a:latin typeface="Bookman Old Style" panose="02050604050505020204" pitchFamily="18" charset="0"/>
              </a:rPr>
              <a:t>DNA. However, why did early scientists think that protein carried this material?</a:t>
            </a:r>
          </a:p>
          <a:p>
            <a:pPr lvl="1">
              <a:defRPr/>
            </a:pPr>
            <a:r>
              <a:rPr lang="en-US" sz="2400" dirty="0">
                <a:latin typeface="Bookman Old Style" panose="02050604050505020204" pitchFamily="18" charset="0"/>
              </a:rPr>
              <a:t>Compare the number of different monomers protein has with the number of monomers DNA (nucleic acids) have.</a:t>
            </a:r>
          </a:p>
        </p:txBody>
      </p:sp>
    </p:spTree>
    <p:extLst>
      <p:ext uri="{BB962C8B-B14F-4D97-AF65-F5344CB8AC3E}">
        <p14:creationId xmlns:p14="http://schemas.microsoft.com/office/powerpoint/2010/main" val="10038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163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500" dirty="0"/>
              <a:t>https://goo.gl/JrWA3E</a:t>
            </a:r>
          </a:p>
          <a:p>
            <a:r>
              <a:rPr lang="en-US" altLang="en-US" sz="4500" dirty="0"/>
              <a:t>^case sensitive</a:t>
            </a:r>
          </a:p>
        </p:txBody>
      </p:sp>
    </p:spTree>
    <p:extLst>
      <p:ext uri="{BB962C8B-B14F-4D97-AF65-F5344CB8AC3E}">
        <p14:creationId xmlns:p14="http://schemas.microsoft.com/office/powerpoint/2010/main" val="17976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4DA03-E588-4F1D-A0EF-523A1765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Bookman Old Style" panose="02050604050505020204" pitchFamily="18" charset="0"/>
              </a:rPr>
              <a:t>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0E1DE-D3AD-4CD7-9979-CA1C5582B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016126"/>
            <a:ext cx="8915400" cy="3470275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n-US" sz="2800" i="1" dirty="0">
                <a:latin typeface="Bookman Old Style" panose="02050604050505020204" pitchFamily="18" charset="0"/>
              </a:rPr>
              <a:t>Translation</a:t>
            </a:r>
            <a:r>
              <a:rPr lang="en-US" sz="2800" dirty="0">
                <a:latin typeface="Bookman Old Style" panose="02050604050505020204" pitchFamily="18" charset="0"/>
              </a:rPr>
              <a:t>: the process in which </a:t>
            </a:r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mRNA</a:t>
            </a:r>
            <a:r>
              <a:rPr lang="en-US" sz="2800" dirty="0">
                <a:latin typeface="Bookman Old Style" panose="02050604050505020204" pitchFamily="18" charset="0"/>
              </a:rPr>
              <a:t> is used as a </a:t>
            </a:r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blueprint</a:t>
            </a:r>
            <a:r>
              <a:rPr lang="en-US" sz="2800" dirty="0">
                <a:latin typeface="Bookman Old Style" panose="02050604050505020204" pitchFamily="18" charset="0"/>
              </a:rPr>
              <a:t> to form chains of </a:t>
            </a:r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amino acids </a:t>
            </a:r>
            <a:r>
              <a:rPr lang="en-US" sz="2800" dirty="0">
                <a:latin typeface="Bookman Old Style" panose="02050604050505020204" pitchFamily="18" charset="0"/>
              </a:rPr>
              <a:t>(</a:t>
            </a:r>
            <a:r>
              <a:rPr lang="en-US" sz="2800" dirty="0" err="1">
                <a:latin typeface="Bookman Old Style" panose="02050604050505020204" pitchFamily="18" charset="0"/>
              </a:rPr>
              <a:t>RNA</a:t>
            </a:r>
            <a:r>
              <a:rPr lang="en-US" sz="2800" dirty="0" err="1"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 err="1">
                <a:latin typeface="Bookman Old Style" panose="02050604050505020204" pitchFamily="18" charset="0"/>
              </a:rPr>
              <a:t>Protein</a:t>
            </a:r>
            <a:r>
              <a:rPr lang="en-US" sz="2800" dirty="0">
                <a:latin typeface="Bookman Old Style" panose="02050604050505020204" pitchFamily="18" charset="0"/>
              </a:rPr>
              <a:t>) </a:t>
            </a:r>
          </a:p>
          <a:p>
            <a:pPr lvl="1">
              <a:defRPr/>
            </a:pPr>
            <a:r>
              <a:rPr lang="en-US" sz="2000" dirty="0">
                <a:latin typeface="Bookman Old Style" panose="02050604050505020204" pitchFamily="18" charset="0"/>
              </a:rPr>
              <a:t>Amino acids linked together form a </a:t>
            </a:r>
            <a:r>
              <a:rPr lang="en-US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protein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Bookman Old Style" panose="02050604050505020204" pitchFamily="18" charset="0"/>
              </a:rPr>
              <a:t>Translate: To change a sentence from one language (</a:t>
            </a:r>
            <a:r>
              <a:rPr lang="en-US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nucleic acid</a:t>
            </a:r>
            <a:r>
              <a:rPr lang="en-US" sz="2000" dirty="0">
                <a:latin typeface="Bookman Old Style" panose="02050604050505020204" pitchFamily="18" charset="0"/>
              </a:rPr>
              <a:t>) to another (</a:t>
            </a:r>
            <a:r>
              <a:rPr lang="en-US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amino acid</a:t>
            </a:r>
            <a:r>
              <a:rPr lang="en-US" sz="2000" dirty="0">
                <a:latin typeface="Bookman Old Style" panose="02050604050505020204" pitchFamily="18" charset="0"/>
              </a:rPr>
              <a:t>)  </a:t>
            </a:r>
          </a:p>
          <a:p>
            <a:pPr>
              <a:defRPr/>
            </a:pPr>
            <a:r>
              <a:rPr lang="en-US" sz="2800" dirty="0">
                <a:latin typeface="Bookman Old Style" panose="02050604050505020204" pitchFamily="18" charset="0"/>
              </a:rPr>
              <a:t>Every 3 letters on an mRNA chain = </a:t>
            </a:r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codon</a:t>
            </a:r>
            <a:r>
              <a:rPr lang="en-US" sz="2800" dirty="0">
                <a:latin typeface="Bookman Old Style" panose="02050604050505020204" pitchFamily="18" charset="0"/>
              </a:rPr>
              <a:t>  </a:t>
            </a:r>
          </a:p>
          <a:p>
            <a:pPr>
              <a:defRPr/>
            </a:pPr>
            <a:r>
              <a:rPr lang="en-US" sz="2800" dirty="0">
                <a:latin typeface="Bookman Old Style" panose="02050604050505020204" pitchFamily="18" charset="0"/>
              </a:rPr>
              <a:t>Each codon (3 DNA letters) = 1 </a:t>
            </a:r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amino acid</a:t>
            </a:r>
          </a:p>
        </p:txBody>
      </p:sp>
    </p:spTree>
    <p:extLst>
      <p:ext uri="{BB962C8B-B14F-4D97-AF65-F5344CB8AC3E}">
        <p14:creationId xmlns:p14="http://schemas.microsoft.com/office/powerpoint/2010/main" val="13750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62772-CFDC-4D02-B7F4-FAEE1A5F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Bookman Old Style" panose="02050604050505020204" pitchFamily="18" charset="0"/>
              </a:rPr>
              <a:t>Reading a codon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031F5-2FAA-4397-90B4-95BD81011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1" y="2057400"/>
            <a:ext cx="3128963" cy="4114800"/>
          </a:xfrm>
        </p:spPr>
        <p:txBody>
          <a:bodyPr rtlCol="0">
            <a:normAutofit fontScale="77500" lnSpcReduction="20000"/>
          </a:bodyPr>
          <a:lstStyle/>
          <a:p>
            <a:pPr>
              <a:defRPr/>
            </a:pPr>
            <a:r>
              <a:rPr lang="en-US" sz="2800" dirty="0">
                <a:latin typeface="Bookman Old Style" panose="02050604050505020204" pitchFamily="18" charset="0"/>
              </a:rPr>
              <a:t>Given the </a:t>
            </a:r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mRNA</a:t>
            </a:r>
            <a:r>
              <a:rPr lang="en-US" sz="2800" dirty="0">
                <a:latin typeface="Bookman Old Style" panose="02050604050505020204" pitchFamily="18" charset="0"/>
              </a:rPr>
              <a:t>, we can read a </a:t>
            </a:r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codon</a:t>
            </a:r>
            <a:r>
              <a:rPr lang="en-US" sz="2800" dirty="0">
                <a:latin typeface="Bookman Old Style" panose="02050604050505020204" pitchFamily="18" charset="0"/>
              </a:rPr>
              <a:t> chart to translate into the amino acid the mRNA codes for </a:t>
            </a:r>
          </a:p>
          <a:p>
            <a:pPr>
              <a:defRPr/>
            </a:pPr>
            <a:r>
              <a:rPr lang="en-US" sz="2800" dirty="0">
                <a:latin typeface="Bookman Old Style" panose="02050604050505020204" pitchFamily="18" charset="0"/>
              </a:rPr>
              <a:t>Remember, 1 word in nucleic acid language is a </a:t>
            </a:r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codon</a:t>
            </a:r>
            <a:r>
              <a:rPr lang="en-US" sz="2800" dirty="0">
                <a:latin typeface="Bookman Old Style" panose="02050604050505020204" pitchFamily="18" charset="0"/>
              </a:rPr>
              <a:t> (three nucleotides)</a:t>
            </a:r>
          </a:p>
        </p:txBody>
      </p:sp>
      <p:pic>
        <p:nvPicPr>
          <p:cNvPr id="165892" name="Picture 3" descr="https://pittmanscienceskills.files.wordpress.com/2011/02/b-6e-codon-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535305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9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5C9E0-C1A8-41E2-B8B1-5189600F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691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6916" name="Picture 3" descr="https://pittmanscienceskills.files.wordpress.com/2011/02/b-6e-codon-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804864"/>
            <a:ext cx="54197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7389227E-DAC0-4F7B-8250-09F8CE038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016126"/>
            <a:ext cx="3352800" cy="2290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upright="1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about it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What amino acid is coded for?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50000"/>
              </a:lnSpc>
              <a:spcAft>
                <a:spcPts val="1000"/>
              </a:spcAft>
              <a:defRPr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 ____________________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50000"/>
              </a:lnSpc>
              <a:spcAft>
                <a:spcPts val="1000"/>
              </a:spcAft>
              <a:defRPr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GUC ____________________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50000"/>
              </a:lnSpc>
              <a:spcAft>
                <a:spcPts val="1000"/>
              </a:spcAft>
              <a:defRPr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GCC ____________________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50000"/>
              </a:lnSpc>
              <a:spcAft>
                <a:spcPts val="1000"/>
              </a:spcAft>
              <a:defRPr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CGA ____________________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50000"/>
              </a:lnSpc>
              <a:spcAft>
                <a:spcPts val="1000"/>
              </a:spcAft>
              <a:defRPr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UAA ____________________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8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BC97-0000-4767-BFAF-A7EAD21A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Bookman Old Style" panose="02050604050505020204" pitchFamily="18" charset="0"/>
              </a:rPr>
              <a:t>translation</a:t>
            </a:r>
          </a:p>
        </p:txBody>
      </p:sp>
      <p:sp>
        <p:nvSpPr>
          <p:cNvPr id="16793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130426" y="1981200"/>
            <a:ext cx="4119563" cy="40386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Bookman Old Style" panose="02050604050505020204" pitchFamily="18" charset="0"/>
              </a:rPr>
              <a:t>Occurs in </a:t>
            </a:r>
            <a:r>
              <a:rPr lang="en-US" altLang="en-US" sz="2400" b="1">
                <a:solidFill>
                  <a:srgbClr val="FF0000"/>
                </a:solidFill>
                <a:latin typeface="Bookman Old Style" panose="02050604050505020204" pitchFamily="18" charset="0"/>
              </a:rPr>
              <a:t>ribosomes</a:t>
            </a:r>
            <a:r>
              <a:rPr lang="en-US" altLang="en-US" sz="2400">
                <a:latin typeface="Bookman Old Style" panose="02050604050505020204" pitchFamily="18" charset="0"/>
              </a:rPr>
              <a:t> in ALL cells </a:t>
            </a:r>
          </a:p>
          <a:p>
            <a:pPr eaLnBrk="1" hangingPunct="1"/>
            <a:r>
              <a:rPr lang="en-US" altLang="en-US" sz="2400">
                <a:latin typeface="Bookman Old Style" panose="02050604050505020204" pitchFamily="18" charset="0"/>
              </a:rPr>
              <a:t>This process uses all three forms of RNA </a:t>
            </a:r>
            <a:r>
              <a:rPr lang="en-US" altLang="en-US" sz="2400" b="1">
                <a:solidFill>
                  <a:srgbClr val="FF0000"/>
                </a:solidFill>
                <a:latin typeface="Bookman Old Style" panose="02050604050505020204" pitchFamily="18" charset="0"/>
              </a:rPr>
              <a:t>(mRNA, rRNA, and tRNA)</a:t>
            </a:r>
            <a:r>
              <a:rPr lang="en-US" altLang="en-US" sz="2400">
                <a:latin typeface="Bookman Old Style" panose="02050604050505020204" pitchFamily="18" charset="0"/>
              </a:rPr>
              <a:t> </a:t>
            </a:r>
          </a:p>
          <a:p>
            <a:pPr eaLnBrk="1" hangingPunct="1"/>
            <a:r>
              <a:rPr lang="en-US" altLang="en-US" sz="2400">
                <a:latin typeface="Bookman Old Style" panose="02050604050505020204" pitchFamily="18" charset="0"/>
              </a:rPr>
              <a:t>DNA is not directly used! </a:t>
            </a:r>
          </a:p>
        </p:txBody>
      </p:sp>
      <p:pic>
        <p:nvPicPr>
          <p:cNvPr id="1679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1435100"/>
            <a:ext cx="4265612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0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5E30-0FA6-42B2-A1DA-7CA9E5000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Bookman Old Style" panose="02050604050505020204" pitchFamily="18" charset="0"/>
              </a:rPr>
              <a:t>Steps of translation</a:t>
            </a:r>
          </a:p>
        </p:txBody>
      </p:sp>
      <p:sp>
        <p:nvSpPr>
          <p:cNvPr id="16896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828800" y="2016125"/>
            <a:ext cx="8763000" cy="344963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mtClean="0">
                <a:latin typeface="Bookman Old Style" panose="02050604050505020204" pitchFamily="18" charset="0"/>
              </a:rPr>
              <a:t>1.The mRNA leaves the </a:t>
            </a:r>
            <a:r>
              <a:rPr lang="en-US" altLang="en-US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nucleus</a:t>
            </a:r>
            <a:r>
              <a:rPr lang="en-US" altLang="en-US" smtClean="0">
                <a:latin typeface="Bookman Old Style" panose="02050604050505020204" pitchFamily="18" charset="0"/>
              </a:rPr>
              <a:t> and lands on a </a:t>
            </a:r>
            <a:r>
              <a:rPr lang="en-US" altLang="en-US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ribosome</a:t>
            </a:r>
            <a:r>
              <a:rPr lang="en-US" altLang="en-US" smtClean="0">
                <a:latin typeface="Bookman Old Style" panose="02050604050505020204" pitchFamily="18" charset="0"/>
              </a:rPr>
              <a:t> (rRNA)</a:t>
            </a:r>
          </a:p>
        </p:txBody>
      </p:sp>
      <p:pic>
        <p:nvPicPr>
          <p:cNvPr id="1689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55006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8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FC83B-ABF5-40FD-8C1D-CC9EBC549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804864"/>
            <a:ext cx="8991600" cy="1049337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latin typeface="Bookman Old Style" panose="02050604050505020204" pitchFamily="18" charset="0"/>
              </a:rPr>
              <a:t>Steps, </a:t>
            </a:r>
            <a:r>
              <a:rPr lang="en-US" dirty="0" err="1">
                <a:latin typeface="Bookman Old Style" panose="02050604050505020204" pitchFamily="18" charset="0"/>
              </a:rPr>
              <a:t>cont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16998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676400" y="2016125"/>
            <a:ext cx="8991600" cy="344963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mtClean="0">
                <a:latin typeface="Bookman Old Style" panose="02050604050505020204" pitchFamily="18" charset="0"/>
              </a:rPr>
              <a:t>2. </a:t>
            </a:r>
            <a:r>
              <a:rPr lang="en-US" altLang="en-US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tRNA</a:t>
            </a:r>
            <a:r>
              <a:rPr lang="en-US" altLang="en-US" smtClean="0">
                <a:latin typeface="Bookman Old Style" panose="02050604050505020204" pitchFamily="18" charset="0"/>
              </a:rPr>
              <a:t> (with the correct anticodon) lands on the ribosome opposite a </a:t>
            </a:r>
            <a:r>
              <a:rPr lang="en-US" altLang="en-US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codon</a:t>
            </a:r>
            <a:r>
              <a:rPr lang="en-US" altLang="en-US" smtClean="0">
                <a:latin typeface="Bookman Old Style" panose="02050604050505020204" pitchFamily="18" charset="0"/>
              </a:rPr>
              <a:t> on the mRNA</a:t>
            </a:r>
          </a:p>
        </p:txBody>
      </p:sp>
      <p:pic>
        <p:nvPicPr>
          <p:cNvPr id="1699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6" y="2895600"/>
            <a:ext cx="91424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8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1C4D-A74E-4775-9386-65C342E68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101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10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835025"/>
            <a:ext cx="91122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2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04592-7B33-4771-AC0F-3F08AF52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203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20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804864"/>
            <a:ext cx="7477125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4CA7B-2E88-4FE9-8776-9B3B15B0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864"/>
            <a:ext cx="9144000" cy="1049337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latin typeface="Bookman Old Style" panose="02050604050505020204" pitchFamily="18" charset="0"/>
              </a:rPr>
              <a:t>Steps, </a:t>
            </a:r>
            <a:r>
              <a:rPr lang="en-US" dirty="0" err="1">
                <a:latin typeface="Bookman Old Style" panose="02050604050505020204" pitchFamily="18" charset="0"/>
              </a:rPr>
              <a:t>cont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17305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524000" y="1752600"/>
            <a:ext cx="9144000" cy="344963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mtClean="0">
                <a:latin typeface="Bookman Old Style" panose="02050604050505020204" pitchFamily="18" charset="0"/>
              </a:rPr>
              <a:t>3. The tRNA leaves the ribosome, but the </a:t>
            </a:r>
            <a:r>
              <a:rPr lang="en-US" altLang="en-US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amino acid </a:t>
            </a:r>
            <a:r>
              <a:rPr lang="en-US" altLang="en-US" smtClean="0">
                <a:latin typeface="Bookman Old Style" panose="02050604050505020204" pitchFamily="18" charset="0"/>
              </a:rPr>
              <a:t>that it coded for stays on the ribosome to wait for next codon to bring another amino acid for it to bond with.</a:t>
            </a:r>
          </a:p>
        </p:txBody>
      </p:sp>
      <p:pic>
        <p:nvPicPr>
          <p:cNvPr id="1730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2895601"/>
            <a:ext cx="5465762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2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C0D17-8939-4E38-AD8D-DCFB1E106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619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6196" name="Picture 2" descr="Image result for amino acids and nucleot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990600"/>
            <a:ext cx="9142413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4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2C58C-ACA8-4D23-8CDE-33FDB73E7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864"/>
            <a:ext cx="9144000" cy="1049337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latin typeface="Bookman Old Style" panose="02050604050505020204" pitchFamily="18" charset="0"/>
              </a:rPr>
              <a:t>Steps, </a:t>
            </a:r>
            <a:r>
              <a:rPr lang="en-US" dirty="0" err="1">
                <a:latin typeface="Bookman Old Style" panose="02050604050505020204" pitchFamily="18" charset="0"/>
              </a:rPr>
              <a:t>cont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17408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524000" y="2016125"/>
            <a:ext cx="9144000" cy="34496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mtClean="0">
                <a:latin typeface="Bookman Old Style" panose="02050604050505020204" pitchFamily="18" charset="0"/>
              </a:rPr>
              <a:t>4. The </a:t>
            </a:r>
            <a:r>
              <a:rPr lang="en-US" altLang="en-US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ribosome</a:t>
            </a:r>
            <a:r>
              <a:rPr lang="en-US" altLang="en-US" smtClean="0">
                <a:latin typeface="Bookman Old Style" panose="02050604050505020204" pitchFamily="18" charset="0"/>
              </a:rPr>
              <a:t> moves to the next </a:t>
            </a:r>
            <a:r>
              <a:rPr lang="en-US" altLang="en-US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codon</a:t>
            </a:r>
            <a:r>
              <a:rPr lang="en-US" altLang="en-US" smtClean="0">
                <a:latin typeface="Bookman Old Style" panose="02050604050505020204" pitchFamily="18" charset="0"/>
              </a:rPr>
              <a:t> bringing in another </a:t>
            </a:r>
            <a:r>
              <a:rPr lang="en-US" altLang="en-US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amino acid</a:t>
            </a:r>
            <a:r>
              <a:rPr lang="en-US" altLang="en-US" smtClean="0">
                <a:latin typeface="Bookman Old Style" panose="02050604050505020204" pitchFamily="18" charset="0"/>
              </a:rPr>
              <a:t> to the growing protein chain. </a:t>
            </a:r>
          </a:p>
        </p:txBody>
      </p:sp>
      <p:pic>
        <p:nvPicPr>
          <p:cNvPr id="1740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89238"/>
            <a:ext cx="487680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2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29DE0-C651-4DC5-806D-3709578C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864"/>
            <a:ext cx="9144000" cy="1049337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latin typeface="Bookman Old Style" panose="02050604050505020204" pitchFamily="18" charset="0"/>
              </a:rPr>
              <a:t>An amino acid chain</a:t>
            </a:r>
          </a:p>
        </p:txBody>
      </p:sp>
      <p:sp>
        <p:nvSpPr>
          <p:cNvPr id="17510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524000" y="2016125"/>
            <a:ext cx="9144000" cy="3449638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latin typeface="Bookman Old Style" panose="02050604050505020204" pitchFamily="18" charset="0"/>
              </a:rPr>
              <a:t>The amino acid chain will ALWAYS begin with the “</a:t>
            </a:r>
            <a:r>
              <a:rPr lang="en-US" altLang="en-US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START codon</a:t>
            </a:r>
            <a:r>
              <a:rPr lang="en-US" altLang="en-US" smtClean="0">
                <a:latin typeface="Bookman Old Style" panose="02050604050505020204" pitchFamily="18" charset="0"/>
              </a:rPr>
              <a:t>”</a:t>
            </a:r>
          </a:p>
          <a:p>
            <a:pPr lvl="1" algn="ctr" eaLnBrk="1" hangingPunct="1"/>
            <a:r>
              <a:rPr lang="en-US" altLang="en-US" smtClean="0">
                <a:latin typeface="Bookman Old Style" panose="02050604050505020204" pitchFamily="18" charset="0"/>
              </a:rPr>
              <a:t>AUG  </a:t>
            </a:r>
          </a:p>
          <a:p>
            <a:pPr algn="ctr" eaLnBrk="1" hangingPunct="1"/>
            <a:r>
              <a:rPr lang="en-US" altLang="en-US" smtClean="0">
                <a:latin typeface="Bookman Old Style" panose="02050604050505020204" pitchFamily="18" charset="0"/>
              </a:rPr>
              <a:t>The tRNA will continue to add amino acids until it reaches a “</a:t>
            </a:r>
            <a:r>
              <a:rPr lang="en-US" altLang="en-US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STOP codon</a:t>
            </a:r>
            <a:r>
              <a:rPr lang="en-US" altLang="en-US" smtClean="0">
                <a:latin typeface="Bookman Old Style" panose="02050604050505020204" pitchFamily="18" charset="0"/>
              </a:rPr>
              <a:t>” (UAA, UAG, UGA)  </a:t>
            </a:r>
          </a:p>
          <a:p>
            <a:pPr algn="ctr" eaLnBrk="1" hangingPunct="1"/>
            <a:r>
              <a:rPr lang="en-US" altLang="en-US" smtClean="0">
                <a:latin typeface="Bookman Old Style" panose="02050604050505020204" pitchFamily="18" charset="0"/>
              </a:rPr>
              <a:t>When it reaches a stop codon, then a complete </a:t>
            </a:r>
            <a:r>
              <a:rPr lang="en-US" altLang="en-US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protein</a:t>
            </a:r>
            <a:r>
              <a:rPr lang="en-US" altLang="en-US" smtClean="0">
                <a:latin typeface="Bookman Old Style" panose="02050604050505020204" pitchFamily="18" charset="0"/>
              </a:rPr>
              <a:t> has been built! The protein </a:t>
            </a:r>
            <a:r>
              <a:rPr lang="en-US" altLang="en-US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unattaches</a:t>
            </a:r>
            <a:r>
              <a:rPr lang="en-US" altLang="en-US" smtClean="0">
                <a:latin typeface="Bookman Old Style" panose="02050604050505020204" pitchFamily="18" charset="0"/>
              </a:rPr>
              <a:t> itself from the ribosome.</a:t>
            </a:r>
          </a:p>
        </p:txBody>
      </p:sp>
    </p:spTree>
    <p:extLst>
      <p:ext uri="{BB962C8B-B14F-4D97-AF65-F5344CB8AC3E}">
        <p14:creationId xmlns:p14="http://schemas.microsoft.com/office/powerpoint/2010/main" val="5194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713B-76A1-423C-AC2D-075CC2D0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613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61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57201"/>
            <a:ext cx="8753475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16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67A00-94F9-43B9-AB22-E99B9E9C6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715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836383C7-6E41-43EB-AA0B-55AADFBCA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738" y="973138"/>
            <a:ext cx="9067800" cy="5029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upright="1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about it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Label the diagram of translation to the right with the following terms!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ribosome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mRNA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tRNA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anticodon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amino acid chain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7157" name="Picture 5" descr="https://s3.amazonaws.com/classconnection/869/flashcards/7027869/jpg/cardimage_13157246_-321418151073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68463"/>
            <a:ext cx="554355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783318-8436-4F3A-BC9E-6A0DABF8AD98}"/>
              </a:ext>
            </a:extLst>
          </p:cNvPr>
          <p:cNvSpPr/>
          <p:nvPr/>
        </p:nvSpPr>
        <p:spPr>
          <a:xfrm>
            <a:off x="8382000" y="1668463"/>
            <a:ext cx="1447800" cy="3476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091596-B2EE-4D3D-8764-F025168A0AAC}"/>
              </a:ext>
            </a:extLst>
          </p:cNvPr>
          <p:cNvSpPr/>
          <p:nvPr/>
        </p:nvSpPr>
        <p:spPr>
          <a:xfrm>
            <a:off x="9047163" y="2374901"/>
            <a:ext cx="1447800" cy="347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11D388-4BDA-446F-A4C9-D8647E8F61F5}"/>
              </a:ext>
            </a:extLst>
          </p:cNvPr>
          <p:cNvSpPr/>
          <p:nvPr/>
        </p:nvSpPr>
        <p:spPr>
          <a:xfrm>
            <a:off x="8893175" y="4014788"/>
            <a:ext cx="1447800" cy="3476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56DD87-F065-474D-89B2-0407ED7FF4D7}"/>
              </a:ext>
            </a:extLst>
          </p:cNvPr>
          <p:cNvSpPr/>
          <p:nvPr/>
        </p:nvSpPr>
        <p:spPr>
          <a:xfrm>
            <a:off x="5392738" y="4953001"/>
            <a:ext cx="1998662" cy="5127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19CE-132E-4C76-8731-5CC8E5E69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804864"/>
            <a:ext cx="8839200" cy="1049337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latin typeface="Bookman Old Style" panose="02050604050505020204" pitchFamily="18" charset="0"/>
              </a:rPr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F8B5C-A547-4FAD-AF3A-F18FA200B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016125"/>
            <a:ext cx="8839200" cy="34496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latin typeface="Bookman Old Style" panose="02050604050505020204" pitchFamily="18" charset="0"/>
              </a:rPr>
              <a:t>Given the strand of DNA below, what would it’s complementary DNA strand read? </a:t>
            </a:r>
          </a:p>
          <a:p>
            <a:pPr marL="0" indent="0" algn="ctr">
              <a:buNone/>
              <a:defRPr/>
            </a:pPr>
            <a:r>
              <a:rPr lang="en-US" dirty="0">
                <a:latin typeface="Bookman Old Style" panose="02050604050505020204" pitchFamily="18" charset="0"/>
              </a:rPr>
              <a:t>ATC </a:t>
            </a:r>
          </a:p>
          <a:p>
            <a:pPr>
              <a:defRPr/>
            </a:pPr>
            <a:r>
              <a:rPr lang="en-US" dirty="0">
                <a:latin typeface="Bookman Old Style" panose="02050604050505020204" pitchFamily="18" charset="0"/>
              </a:rPr>
              <a:t>Now, transcribe the DNA to mRNA ________</a:t>
            </a:r>
          </a:p>
          <a:p>
            <a:pPr>
              <a:defRPr/>
            </a:pPr>
            <a:r>
              <a:rPr lang="en-US" dirty="0">
                <a:latin typeface="Bookman Old Style" panose="02050604050505020204" pitchFamily="18" charset="0"/>
              </a:rPr>
              <a:t>What amino acid does the codon code for? (use codon chart) ____________________</a:t>
            </a:r>
          </a:p>
          <a:p>
            <a:pPr>
              <a:defRPr/>
            </a:pPr>
            <a:r>
              <a:rPr lang="en-US" dirty="0">
                <a:latin typeface="Bookman Old Style" panose="02050604050505020204" pitchFamily="18" charset="0"/>
              </a:rPr>
              <a:t>What would the anticodon on the </a:t>
            </a:r>
            <a:r>
              <a:rPr lang="en-US" dirty="0" err="1">
                <a:latin typeface="Bookman Old Style" panose="02050604050505020204" pitchFamily="18" charset="0"/>
              </a:rPr>
              <a:t>tRNA</a:t>
            </a:r>
            <a:r>
              <a:rPr lang="en-US" dirty="0">
                <a:latin typeface="Bookman Old Style" panose="02050604050505020204" pitchFamily="18" charset="0"/>
              </a:rPr>
              <a:t> read? _______</a:t>
            </a:r>
          </a:p>
        </p:txBody>
      </p:sp>
    </p:spTree>
    <p:extLst>
      <p:ext uri="{BB962C8B-B14F-4D97-AF65-F5344CB8AC3E}">
        <p14:creationId xmlns:p14="http://schemas.microsoft.com/office/powerpoint/2010/main" val="182198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19CE-132E-4C76-8731-5CC8E5E69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804864"/>
            <a:ext cx="8839200" cy="1049337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latin typeface="Bookman Old Style" panose="02050604050505020204" pitchFamily="18" charset="0"/>
              </a:rPr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F8B5C-A547-4FAD-AF3A-F18FA200B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016125"/>
            <a:ext cx="8839200" cy="34496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latin typeface="Bookman Old Style" panose="02050604050505020204" pitchFamily="18" charset="0"/>
              </a:rPr>
              <a:t>Given the strand of DNA below, what would it’s complementary DNA strand read? </a:t>
            </a:r>
          </a:p>
          <a:p>
            <a:pPr marL="0" indent="0" algn="ctr">
              <a:buNone/>
              <a:defRPr/>
            </a:pPr>
            <a:r>
              <a:rPr lang="en-US" dirty="0">
                <a:latin typeface="Bookman Old Style" panose="02050604050505020204" pitchFamily="18" charset="0"/>
              </a:rPr>
              <a:t>TGA </a:t>
            </a:r>
          </a:p>
          <a:p>
            <a:pPr>
              <a:defRPr/>
            </a:pPr>
            <a:r>
              <a:rPr lang="en-US" dirty="0">
                <a:latin typeface="Bookman Old Style" panose="02050604050505020204" pitchFamily="18" charset="0"/>
              </a:rPr>
              <a:t>Now, transcribe the DNA to mRNA ________</a:t>
            </a:r>
          </a:p>
          <a:p>
            <a:pPr>
              <a:defRPr/>
            </a:pPr>
            <a:r>
              <a:rPr lang="en-US" dirty="0">
                <a:latin typeface="Bookman Old Style" panose="02050604050505020204" pitchFamily="18" charset="0"/>
              </a:rPr>
              <a:t>What amino acid does the codon code for? (use codon chart) ____________________</a:t>
            </a:r>
          </a:p>
          <a:p>
            <a:pPr>
              <a:defRPr/>
            </a:pPr>
            <a:r>
              <a:rPr lang="en-US" dirty="0">
                <a:latin typeface="Bookman Old Style" panose="02050604050505020204" pitchFamily="18" charset="0"/>
              </a:rPr>
              <a:t>What would the anticodon on the </a:t>
            </a:r>
            <a:r>
              <a:rPr lang="en-US" dirty="0" err="1">
                <a:latin typeface="Bookman Old Style" panose="02050604050505020204" pitchFamily="18" charset="0"/>
              </a:rPr>
              <a:t>tRNA</a:t>
            </a:r>
            <a:r>
              <a:rPr lang="en-US" dirty="0">
                <a:latin typeface="Bookman Old Style" panose="02050604050505020204" pitchFamily="18" charset="0"/>
              </a:rPr>
              <a:t> read? _______</a:t>
            </a:r>
          </a:p>
        </p:txBody>
      </p:sp>
    </p:spTree>
    <p:extLst>
      <p:ext uri="{BB962C8B-B14F-4D97-AF65-F5344CB8AC3E}">
        <p14:creationId xmlns:p14="http://schemas.microsoft.com/office/powerpoint/2010/main" val="2440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a mutation?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963" y="1882775"/>
            <a:ext cx="8229600" cy="1143000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en-US" sz="3000" dirty="0"/>
              <a:t>A change in the sequence of </a:t>
            </a:r>
            <a:r>
              <a:rPr lang="en-US" sz="3000" dirty="0">
                <a:solidFill>
                  <a:srgbClr val="FF0000"/>
                </a:solidFill>
              </a:rPr>
              <a:t>nitrogen bases </a:t>
            </a:r>
            <a:r>
              <a:rPr lang="en-US" sz="3000" dirty="0"/>
              <a:t>(A,T,C, and G’s) in the DNA code.</a:t>
            </a:r>
          </a:p>
          <a:p>
            <a:pPr marL="0" indent="0" algn="ctr">
              <a:buNone/>
              <a:defRPr/>
            </a:pPr>
            <a:endParaRPr lang="en-US" sz="3000" dirty="0"/>
          </a:p>
        </p:txBody>
      </p:sp>
      <p:pic>
        <p:nvPicPr>
          <p:cNvPr id="180228" name="Picture 2" descr="http://evolution.berkeley.edu/evosite/evo101/images/dna-mut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3055939"/>
            <a:ext cx="5562600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1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Content Placeholder 2"/>
          <p:cNvSpPr>
            <a:spLocks noGrp="1"/>
          </p:cNvSpPr>
          <p:nvPr>
            <p:ph idx="1"/>
          </p:nvPr>
        </p:nvSpPr>
        <p:spPr>
          <a:xfrm>
            <a:off x="1981200" y="579438"/>
            <a:ext cx="8229600" cy="4525962"/>
          </a:xfrm>
        </p:spPr>
        <p:txBody>
          <a:bodyPr/>
          <a:lstStyle/>
          <a:p>
            <a:r>
              <a:rPr lang="en-US" altLang="en-US" sz="3000"/>
              <a:t>The sequence of bases in DNA </a:t>
            </a:r>
            <a:r>
              <a:rPr lang="en-US" altLang="en-US" sz="3000">
                <a:sym typeface="Wingdings" panose="05000000000000000000" pitchFamily="2" charset="2"/>
              </a:rPr>
              <a:t> sequence of </a:t>
            </a:r>
            <a:r>
              <a:rPr lang="en-US" altLang="en-US" sz="3000">
                <a:solidFill>
                  <a:srgbClr val="FF0000"/>
                </a:solidFill>
                <a:sym typeface="Wingdings" panose="05000000000000000000" pitchFamily="2" charset="2"/>
              </a:rPr>
              <a:t>amino acids</a:t>
            </a:r>
            <a:r>
              <a:rPr lang="en-US" altLang="en-US" sz="3000">
                <a:sym typeface="Wingdings" panose="05000000000000000000" pitchFamily="2" charset="2"/>
              </a:rPr>
              <a:t> in a polypeptide </a:t>
            </a:r>
          </a:p>
          <a:p>
            <a:r>
              <a:rPr lang="en-US" altLang="en-US" sz="3000">
                <a:sym typeface="Wingdings" panose="05000000000000000000" pitchFamily="2" charset="2"/>
              </a:rPr>
              <a:t>So… changes in the DNA sequence may affect the resulting polypeptide  </a:t>
            </a:r>
            <a:endParaRPr lang="en-US" altLang="en-US" sz="3000"/>
          </a:p>
        </p:txBody>
      </p:sp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2971801"/>
            <a:ext cx="61341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7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C5B74EC-526E-49D7-A2C8-FB11163345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>
              <a:defRPr/>
            </a:pPr>
            <a:r>
              <a:rPr lang="en-US" altLang="en-US" u="sng" dirty="0">
                <a:latin typeface="Bookman Old Style" panose="02050604050505020204" pitchFamily="18" charset="0"/>
              </a:rPr>
              <a:t>2 Main Types of Mutations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790E0B3-025B-49DC-8506-9BA818F02A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8229600" cy="4191000"/>
          </a:xfrm>
        </p:spPr>
        <p:txBody>
          <a:bodyPr rtlCol="0">
            <a:normAutofit fontScale="85000" lnSpcReduction="10000"/>
          </a:bodyPr>
          <a:lstStyle/>
          <a:p>
            <a:pPr>
              <a:buNone/>
              <a:defRPr/>
            </a:pPr>
            <a:r>
              <a:rPr lang="en-US" altLang="en-US" sz="3600" dirty="0">
                <a:latin typeface="Bookman Old Style" panose="02050604050505020204" pitchFamily="18" charset="0"/>
              </a:rPr>
              <a:t>1.) Gene Mutations - a mutation that involves a few </a:t>
            </a:r>
            <a:r>
              <a:rPr lang="en-US" altLang="en-US" sz="3600" b="1" dirty="0">
                <a:latin typeface="Bookman Old Style" panose="02050604050505020204" pitchFamily="18" charset="0"/>
              </a:rPr>
              <a:t>nucleotides</a:t>
            </a:r>
          </a:p>
          <a:p>
            <a:pPr>
              <a:buNone/>
              <a:defRPr/>
            </a:pPr>
            <a:r>
              <a:rPr lang="en-US" altLang="en-US" sz="3600" b="1" dirty="0">
                <a:latin typeface="Bookman Old Style" panose="02050604050505020204" pitchFamily="18" charset="0"/>
              </a:rPr>
              <a:t>			</a:t>
            </a:r>
            <a:r>
              <a:rPr lang="en-US" altLang="en-US" sz="2800" dirty="0">
                <a:latin typeface="Bookman Old Style" panose="02050604050505020204" pitchFamily="18" charset="0"/>
              </a:rPr>
              <a:t>a. Small scale: only one gene is affected</a:t>
            </a:r>
            <a:endParaRPr lang="en-US" altLang="en-US" sz="2800" b="1" dirty="0">
              <a:latin typeface="Bookman Old Style" panose="02050604050505020204" pitchFamily="18" charset="0"/>
            </a:endParaRPr>
          </a:p>
          <a:p>
            <a:pPr>
              <a:buNone/>
              <a:defRPr/>
            </a:pPr>
            <a:r>
              <a:rPr lang="en-US" altLang="en-US" sz="3600" dirty="0">
                <a:latin typeface="Bookman Old Style" panose="02050604050505020204" pitchFamily="18" charset="0"/>
              </a:rPr>
              <a:t>2.) Chromosomal Mutations - a mutation involving </a:t>
            </a:r>
            <a:r>
              <a:rPr lang="en-US" altLang="en-US" sz="3600" b="1" dirty="0">
                <a:latin typeface="Bookman Old Style" panose="02050604050505020204" pitchFamily="18" charset="0"/>
              </a:rPr>
              <a:t>large parts of the chromosome</a:t>
            </a:r>
          </a:p>
          <a:p>
            <a:pPr>
              <a:buNone/>
              <a:defRPr/>
            </a:pPr>
            <a:r>
              <a:rPr lang="en-US" altLang="en-US" sz="3600" b="1" dirty="0">
                <a:latin typeface="Bookman Old Style" panose="02050604050505020204" pitchFamily="18" charset="0"/>
              </a:rPr>
              <a:t>			</a:t>
            </a:r>
            <a:r>
              <a:rPr lang="en-US" altLang="en-US" sz="3100" dirty="0">
                <a:latin typeface="Bookman Old Style" panose="02050604050505020204" pitchFamily="18" charset="0"/>
              </a:rPr>
              <a:t>a. Large scale: many genes affected</a:t>
            </a:r>
          </a:p>
        </p:txBody>
      </p:sp>
    </p:spTree>
    <p:extLst>
      <p:ext uri="{BB962C8B-B14F-4D97-AF65-F5344CB8AC3E}">
        <p14:creationId xmlns:p14="http://schemas.microsoft.com/office/powerpoint/2010/main" val="36695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9E7B992D-BEE6-48C3-AB6A-78A7E194F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latin typeface="Bookman Old Style" panose="02050604050505020204" pitchFamily="18" charset="0"/>
                <a:ea typeface="ＭＳ Ｐゴシック" panose="020B0600070205080204" pitchFamily="34" charset="-128"/>
              </a:rPr>
              <a:t>Gene mutations</a:t>
            </a:r>
            <a:endParaRPr lang="en-US" altLang="en-US" dirty="0"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752601" y="1752600"/>
            <a:ext cx="8709025" cy="5105400"/>
          </a:xfrm>
        </p:spPr>
        <p:txBody>
          <a:bodyPr/>
          <a:lstStyle/>
          <a:p>
            <a:pPr eaLnBrk="1" hangingPunct="1"/>
            <a:r>
              <a:rPr lang="en-US" altLang="en-US" sz="2200" dirty="0">
                <a:latin typeface="Bookman Old Style" panose="02050604050505020204" pitchFamily="18" charset="0"/>
                <a:ea typeface="ＭＳ Ｐゴシック" panose="020B0600070205080204" pitchFamily="34" charset="-128"/>
              </a:rPr>
              <a:t>Changes to the letters (A,C,T,G bases) in the DNA</a:t>
            </a:r>
          </a:p>
          <a:p>
            <a:pPr lvl="1" eaLnBrk="1" hangingPunct="1"/>
            <a:r>
              <a:rPr lang="en-US" altLang="en-US" sz="2200" u="sng" dirty="0">
                <a:solidFill>
                  <a:srgbClr val="CC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point mutation</a:t>
            </a:r>
          </a:p>
          <a:p>
            <a:pPr lvl="2" eaLnBrk="1" hangingPunct="1"/>
            <a:r>
              <a:rPr lang="en-US" altLang="en-US" sz="2200" dirty="0">
                <a:latin typeface="Bookman Old Style" panose="02050604050505020204" pitchFamily="18" charset="0"/>
                <a:ea typeface="ＭＳ Ｐゴシック" panose="020B0600070205080204" pitchFamily="34" charset="-128"/>
              </a:rPr>
              <a:t>ONE letter (base) in the DNA sequence is CHANGED</a:t>
            </a:r>
          </a:p>
          <a:p>
            <a:pPr lvl="2" eaLnBrk="1" hangingPunct="1"/>
            <a:r>
              <a:rPr lang="en-US" altLang="en-US" sz="2200" dirty="0">
                <a:latin typeface="Bookman Old Style" panose="02050604050505020204" pitchFamily="18" charset="0"/>
                <a:ea typeface="ＭＳ Ｐゴシック" panose="020B0600070205080204" pitchFamily="34" charset="-128"/>
              </a:rPr>
              <a:t>may (or may not) cause change to protein</a:t>
            </a:r>
          </a:p>
          <a:p>
            <a:pPr lvl="1" eaLnBrk="1" hangingPunct="1"/>
            <a:r>
              <a:rPr lang="en-US" altLang="en-US" sz="2200" u="sng" dirty="0">
                <a:solidFill>
                  <a:srgbClr val="CC000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frameshift mutation</a:t>
            </a:r>
          </a:p>
          <a:p>
            <a:pPr lvl="2" eaLnBrk="1" hangingPunct="1"/>
            <a:r>
              <a:rPr lang="en-US" altLang="en-US" sz="2200" dirty="0">
                <a:latin typeface="Bookman Old Style" panose="02050604050505020204" pitchFamily="18" charset="0"/>
                <a:ea typeface="ＭＳ Ｐゴシック" panose="020B0600070205080204" pitchFamily="34" charset="-128"/>
              </a:rPr>
              <a:t>ONE letter (base) in the DNA sequence is added or </a:t>
            </a:r>
            <a:r>
              <a:rPr lang="en-US" altLang="en-US" sz="2200" dirty="0" smtClean="0">
                <a:latin typeface="Bookman Old Style" panose="02050604050505020204" pitchFamily="18" charset="0"/>
                <a:ea typeface="ＭＳ Ｐゴシック" panose="020B0600070205080204" pitchFamily="34" charset="-128"/>
              </a:rPr>
              <a:t>deleted</a:t>
            </a:r>
            <a:r>
              <a:rPr lang="en-US" altLang="en-US" sz="2200" dirty="0">
                <a:latin typeface="Bookman Old Style" panose="02050604050505020204" pitchFamily="18" charset="0"/>
                <a:ea typeface="ＭＳ Ｐゴシック" panose="020B0600070205080204" pitchFamily="34" charset="-128"/>
              </a:rPr>
              <a:t>. </a:t>
            </a:r>
          </a:p>
          <a:p>
            <a:pPr lvl="2" eaLnBrk="1" hangingPunct="1"/>
            <a:r>
              <a:rPr lang="en-US" altLang="en-US" sz="2200" dirty="0">
                <a:latin typeface="Bookman Old Style" panose="02050604050505020204" pitchFamily="18" charset="0"/>
                <a:ea typeface="ＭＳ Ｐゴシック" panose="020B0600070205080204" pitchFamily="34" charset="-128"/>
              </a:rPr>
              <a:t>Shifts the DNA so it changes how the codons are read</a:t>
            </a:r>
          </a:p>
          <a:p>
            <a:pPr lvl="2" eaLnBrk="1" hangingPunct="1"/>
            <a:r>
              <a:rPr lang="en-US" altLang="en-US" sz="2200" dirty="0">
                <a:latin typeface="Bookman Old Style" panose="02050604050505020204" pitchFamily="18" charset="0"/>
                <a:ea typeface="ＭＳ Ｐゴシック" panose="020B0600070205080204" pitchFamily="34" charset="-128"/>
              </a:rPr>
              <a:t>Big changes to protein</a:t>
            </a:r>
            <a:r>
              <a:rPr lang="en-US" altLang="en-US" sz="2200" i="1" dirty="0">
                <a:latin typeface="Bookman Old Style" panose="02050604050505020204" pitchFamily="18" charset="0"/>
                <a:ea typeface="ＭＳ Ｐゴシック" panose="020B0600070205080204" pitchFamily="34" charset="-12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2965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1CDFC162-5E04-4D68-B3DE-6F13C4101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38" y="9906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latin typeface="Bookman Old Style" panose="02050604050505020204" pitchFamily="18" charset="0"/>
              </a:rPr>
              <a:t>So What are Proteins?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8519D20D-180E-40D4-B8FB-F500127A4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538" y="2133600"/>
            <a:ext cx="8229600" cy="3962400"/>
          </a:xfrm>
        </p:spPr>
        <p:txBody>
          <a:bodyPr rtlCol="0">
            <a:normAutofit fontScale="8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3000" dirty="0">
                <a:solidFill>
                  <a:srgbClr val="FF0000"/>
                </a:solidFill>
                <a:latin typeface="Bookman Old Style" panose="02050604050505020204" pitchFamily="18" charset="0"/>
              </a:rPr>
              <a:t>Proteins</a:t>
            </a:r>
            <a:r>
              <a:rPr lang="en-US" sz="3000" dirty="0">
                <a:latin typeface="Bookman Old Style" panose="02050604050505020204" pitchFamily="18" charset="0"/>
              </a:rPr>
              <a:t> are the “work-horses” of the cell…they do a lot of different jobs!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3000" dirty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3000" dirty="0">
                <a:latin typeface="Bookman Old Style" panose="02050604050505020204" pitchFamily="18" charset="0"/>
              </a:rPr>
              <a:t>		A) </a:t>
            </a:r>
            <a:r>
              <a:rPr lang="en-US" sz="3000" dirty="0">
                <a:solidFill>
                  <a:srgbClr val="FF0000"/>
                </a:solidFill>
                <a:latin typeface="Bookman Old Style" panose="02050604050505020204" pitchFamily="18" charset="0"/>
              </a:rPr>
              <a:t>Antibodies</a:t>
            </a:r>
            <a:r>
              <a:rPr lang="en-US" sz="3000" dirty="0">
                <a:latin typeface="Bookman Old Style" panose="02050604050505020204" pitchFamily="18" charset="0"/>
              </a:rPr>
              <a:t> – immune system (defense)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3000" dirty="0">
                <a:latin typeface="Bookman Old Style" panose="02050604050505020204" pitchFamily="18" charset="0"/>
              </a:rPr>
              <a:t>		B) </a:t>
            </a:r>
            <a:r>
              <a:rPr lang="en-US" sz="3000" dirty="0">
                <a:solidFill>
                  <a:srgbClr val="FF0000"/>
                </a:solidFill>
                <a:latin typeface="Bookman Old Style" panose="02050604050505020204" pitchFamily="18" charset="0"/>
              </a:rPr>
              <a:t>Structure</a:t>
            </a:r>
            <a:r>
              <a:rPr lang="en-US" sz="3000" dirty="0">
                <a:latin typeface="Bookman Old Style" panose="02050604050505020204" pitchFamily="18" charset="0"/>
              </a:rPr>
              <a:t> – hair and nails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3000" dirty="0">
                <a:latin typeface="Bookman Old Style" panose="02050604050505020204" pitchFamily="18" charset="0"/>
              </a:rPr>
              <a:t>		C) </a:t>
            </a:r>
            <a:r>
              <a:rPr lang="en-US" sz="3000" dirty="0">
                <a:solidFill>
                  <a:srgbClr val="FF0000"/>
                </a:solidFill>
                <a:latin typeface="Bookman Old Style" panose="02050604050505020204" pitchFamily="18" charset="0"/>
              </a:rPr>
              <a:t>Speeding Up Reactions</a:t>
            </a:r>
            <a:r>
              <a:rPr lang="en-US" sz="3000" dirty="0">
                <a:latin typeface="Bookman Old Style" panose="02050604050505020204" pitchFamily="18" charset="0"/>
              </a:rPr>
              <a:t> – enzymes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3000" dirty="0">
                <a:latin typeface="Bookman Old Style" panose="02050604050505020204" pitchFamily="18" charset="0"/>
              </a:rPr>
              <a:t>		D) </a:t>
            </a:r>
            <a:r>
              <a:rPr lang="en-US" sz="3000" dirty="0">
                <a:solidFill>
                  <a:srgbClr val="FF0000"/>
                </a:solidFill>
                <a:latin typeface="Bookman Old Style" panose="02050604050505020204" pitchFamily="18" charset="0"/>
              </a:rPr>
              <a:t>Transport</a:t>
            </a:r>
            <a:r>
              <a:rPr lang="en-US" sz="3000" dirty="0">
                <a:latin typeface="Bookman Old Style" panose="02050604050505020204" pitchFamily="18" charset="0"/>
              </a:rPr>
              <a:t> – across membranes and 			oxygen transport in blood (hemoglobin)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3000" dirty="0">
                <a:latin typeface="Bookman Old Style" panose="02050604050505020204" pitchFamily="18" charset="0"/>
              </a:rPr>
              <a:t>		E) </a:t>
            </a:r>
            <a:r>
              <a:rPr lang="en-US" sz="3000" dirty="0">
                <a:solidFill>
                  <a:srgbClr val="FF0000"/>
                </a:solidFill>
                <a:latin typeface="Bookman Old Style" panose="02050604050505020204" pitchFamily="18" charset="0"/>
              </a:rPr>
              <a:t>Movement</a:t>
            </a:r>
            <a:r>
              <a:rPr lang="en-US" sz="3000" dirty="0">
                <a:latin typeface="Bookman Old Style" panose="02050604050505020204" pitchFamily="18" charset="0"/>
              </a:rPr>
              <a:t> – muscle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3000" dirty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3000" dirty="0">
                <a:latin typeface="Bookman Old Style" panose="02050604050505020204" pitchFamily="18" charset="0"/>
              </a:rPr>
              <a:t>And the list goes on!</a:t>
            </a:r>
          </a:p>
        </p:txBody>
      </p:sp>
    </p:spTree>
    <p:extLst>
      <p:ext uri="{BB962C8B-B14F-4D97-AF65-F5344CB8AC3E}">
        <p14:creationId xmlns:p14="http://schemas.microsoft.com/office/powerpoint/2010/main" val="340880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FE2376A1-84D9-4BF5-AE0F-13DCD37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Gene Mutations: 2 Types: </a:t>
            </a:r>
          </a:p>
        </p:txBody>
      </p:sp>
      <p:sp>
        <p:nvSpPr>
          <p:cNvPr id="49155" name="Text Placeholder 4">
            <a:extLst>
              <a:ext uri="{FF2B5EF4-FFF2-40B4-BE49-F238E27FC236}">
                <a16:creationId xmlns:a16="http://schemas.microsoft.com/office/drawing/2014/main" id="{5BB06FC2-FAE1-4F9D-A4AD-F06A5D54F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0" y="1143001"/>
            <a:ext cx="4343400" cy="639763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n-US" altLang="en-US" dirty="0"/>
              <a:t>Point Mutation (substitution)	</a:t>
            </a:r>
          </a:p>
        </p:txBody>
      </p:sp>
      <p:sp>
        <p:nvSpPr>
          <p:cNvPr id="49156" name="Text Placeholder 7">
            <a:extLst>
              <a:ext uri="{FF2B5EF4-FFF2-40B4-BE49-F238E27FC236}">
                <a16:creationId xmlns:a16="http://schemas.microsoft.com/office/drawing/2014/main" id="{C001D8FB-801C-4F11-9B98-3B84E325E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1" y="1174751"/>
            <a:ext cx="3490913" cy="576263"/>
          </a:xfrm>
        </p:spPr>
        <p:txBody>
          <a:bodyPr rtlCol="0"/>
          <a:lstStyle/>
          <a:p>
            <a:pPr>
              <a:defRPr/>
            </a:pPr>
            <a:r>
              <a:rPr lang="en-US" altLang="en-US"/>
              <a:t>Frameshift Mutation</a:t>
            </a:r>
          </a:p>
        </p:txBody>
      </p:sp>
      <p:pic>
        <p:nvPicPr>
          <p:cNvPr id="185349" name="Picture 7" descr="pointm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1" y="2057400"/>
            <a:ext cx="20685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0" name="Picture 8" descr="http://learn.genetics.utah.edu/archive/mutations/images/insdel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1"/>
            <a:ext cx="1828800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25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Example: Sickle Cell Disease</a:t>
            </a:r>
            <a:endParaRPr lang="en-US" dirty="0"/>
          </a:p>
        </p:txBody>
      </p:sp>
      <p:sp>
        <p:nvSpPr>
          <p:cNvPr id="186371" name="Content Placeholder 2"/>
          <p:cNvSpPr>
            <a:spLocks noGrp="1"/>
          </p:cNvSpPr>
          <p:nvPr>
            <p:ph idx="1"/>
          </p:nvPr>
        </p:nvSpPr>
        <p:spPr>
          <a:xfrm>
            <a:off x="1981200" y="1854201"/>
            <a:ext cx="4953000" cy="4271963"/>
          </a:xfrm>
        </p:spPr>
        <p:txBody>
          <a:bodyPr/>
          <a:lstStyle/>
          <a:p>
            <a:r>
              <a:rPr lang="en-US" altLang="en-US" sz="2600"/>
              <a:t>A mutation in the gene coding for the hemoglobin protein causes an abnormally shaped protein that causes red blood cells to form a crescent moon shape.  These abnormally shaped red blood cells can clog arteries. </a:t>
            </a:r>
          </a:p>
        </p:txBody>
      </p:sp>
      <p:pic>
        <p:nvPicPr>
          <p:cNvPr id="186372" name="Picture 2" descr="http://evolution.berkeley.edu/evolibrary/images/evo/hemomuta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362200"/>
            <a:ext cx="40132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8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3" descr="Normal hemoglobin in normal red blood cell and clumped hemoglobin in&#10;    sickle-shaped red blood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"/>
            <a:ext cx="3124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195263"/>
            <a:ext cx="22764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6" name="Picture 4" descr="http://www.gemssforschools.org/sites/default/files/default/sickle_cel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3124200"/>
            <a:ext cx="45561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1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Example: </a:t>
            </a:r>
            <a:r>
              <a:rPr lang="en-US" dirty="0" err="1" smtClean="0"/>
              <a:t>Tay-Sacchs</a:t>
            </a:r>
            <a:r>
              <a:rPr lang="en-US" dirty="0" smtClean="0"/>
              <a:t> Disease</a:t>
            </a:r>
            <a:endParaRPr lang="en-US" dirty="0"/>
          </a:p>
        </p:txBody>
      </p:sp>
      <p:sp>
        <p:nvSpPr>
          <p:cNvPr id="188419" name="Content Placeholder 2"/>
          <p:cNvSpPr>
            <a:spLocks noGrp="1"/>
          </p:cNvSpPr>
          <p:nvPr>
            <p:ph idx="1"/>
          </p:nvPr>
        </p:nvSpPr>
        <p:spPr>
          <a:xfrm>
            <a:off x="2286000" y="2016125"/>
            <a:ext cx="7924800" cy="3449638"/>
          </a:xfrm>
        </p:spPr>
        <p:txBody>
          <a:bodyPr/>
          <a:lstStyle/>
          <a:p>
            <a:r>
              <a:rPr lang="en-US" altLang="en-US" sz="2600"/>
              <a:t>A mutation in the gene coding for an enzyme normally found in lysosomes causes the enzyme to change shape and become dysfunctional. </a:t>
            </a:r>
          </a:p>
          <a:p>
            <a:r>
              <a:rPr lang="en-US" altLang="en-US" sz="2600"/>
              <a:t>The enzyme can no longer break down a fat called GM2 in the brain and spinal tissue.  This build-up impairs nerve function and causes death by approximately age 4</a:t>
            </a:r>
          </a:p>
          <a:p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42869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Types of Mutations – Gene Mutations</a:t>
            </a:r>
            <a:endParaRPr lang="en-US" dirty="0"/>
          </a:p>
        </p:txBody>
      </p:sp>
      <p:sp>
        <p:nvSpPr>
          <p:cNvPr id="189443" name="Content Placeholder 2"/>
          <p:cNvSpPr>
            <a:spLocks noGrp="1"/>
          </p:cNvSpPr>
          <p:nvPr>
            <p:ph idx="1"/>
          </p:nvPr>
        </p:nvSpPr>
        <p:spPr>
          <a:xfrm>
            <a:off x="2024063" y="2057401"/>
            <a:ext cx="8229600" cy="4221163"/>
          </a:xfrm>
        </p:spPr>
        <p:txBody>
          <a:bodyPr/>
          <a:lstStyle/>
          <a:p>
            <a:r>
              <a:rPr lang="en-US" altLang="en-US" sz="3000"/>
              <a:t>Two types of gene mutations – point mutations and frameshift mutations</a:t>
            </a:r>
          </a:p>
          <a:p>
            <a:r>
              <a:rPr lang="en-US" altLang="en-US" sz="3000"/>
              <a:t>Point mutations are caused by a</a:t>
            </a:r>
            <a:r>
              <a:rPr lang="en-US" altLang="en-US" sz="3000">
                <a:solidFill>
                  <a:srgbClr val="FF0000"/>
                </a:solidFill>
              </a:rPr>
              <a:t> substitution </a:t>
            </a:r>
            <a:r>
              <a:rPr lang="en-US" altLang="en-US" sz="3000"/>
              <a:t>of one base for another in the DNA sequence</a:t>
            </a:r>
          </a:p>
        </p:txBody>
      </p:sp>
    </p:spTree>
    <p:extLst>
      <p:ext uri="{BB962C8B-B14F-4D97-AF65-F5344CB8AC3E}">
        <p14:creationId xmlns:p14="http://schemas.microsoft.com/office/powerpoint/2010/main" val="5457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Point Mutations</a:t>
            </a:r>
            <a:endParaRPr lang="en-US" dirty="0"/>
          </a:p>
        </p:txBody>
      </p:sp>
      <p:sp>
        <p:nvSpPr>
          <p:cNvPr id="190467" name="Content Placeholder 2"/>
          <p:cNvSpPr>
            <a:spLocks noGrp="1"/>
          </p:cNvSpPr>
          <p:nvPr>
            <p:ph idx="1"/>
          </p:nvPr>
        </p:nvSpPr>
        <p:spPr>
          <a:xfrm>
            <a:off x="2209800" y="2016125"/>
            <a:ext cx="8001000" cy="3449638"/>
          </a:xfrm>
        </p:spPr>
        <p:txBody>
          <a:bodyPr/>
          <a:lstStyle/>
          <a:p>
            <a:r>
              <a:rPr lang="en-US" altLang="en-US" sz="2600">
                <a:solidFill>
                  <a:srgbClr val="FF0000"/>
                </a:solidFill>
              </a:rPr>
              <a:t>Silent Mutation </a:t>
            </a:r>
            <a:r>
              <a:rPr lang="en-US" altLang="en-US" sz="2600"/>
              <a:t>– DNA change results in an mRNA codon that codes for the same amino acid </a:t>
            </a:r>
          </a:p>
          <a:p>
            <a:r>
              <a:rPr lang="en-US" altLang="en-US" sz="2600">
                <a:solidFill>
                  <a:srgbClr val="FF0000"/>
                </a:solidFill>
              </a:rPr>
              <a:t>Missense Mutation </a:t>
            </a:r>
            <a:r>
              <a:rPr lang="en-US" altLang="en-US" sz="2600"/>
              <a:t>– DNA change results in an mRNA codon that codes for a different amino acid</a:t>
            </a:r>
          </a:p>
          <a:p>
            <a:r>
              <a:rPr lang="en-US" altLang="en-US" sz="2600">
                <a:solidFill>
                  <a:srgbClr val="FF0000"/>
                </a:solidFill>
              </a:rPr>
              <a:t>Nonsense Mutation</a:t>
            </a:r>
            <a:r>
              <a:rPr lang="en-US" altLang="en-US" sz="2600"/>
              <a:t> – DNA change results in an mRNA “stop” codon (polypeptide ends early)</a:t>
            </a:r>
          </a:p>
        </p:txBody>
      </p:sp>
    </p:spTree>
    <p:extLst>
      <p:ext uri="{BB962C8B-B14F-4D97-AF65-F5344CB8AC3E}">
        <p14:creationId xmlns:p14="http://schemas.microsoft.com/office/powerpoint/2010/main" val="2897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"/>
            <a:ext cx="8229600" cy="6397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 Point Mutation</a:t>
            </a:r>
            <a:endParaRPr lang="en-US" dirty="0"/>
          </a:p>
        </p:txBody>
      </p:sp>
      <p:pic>
        <p:nvPicPr>
          <p:cNvPr id="191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762001"/>
            <a:ext cx="728662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0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FB2C597F-667A-4616-9C19-18B4D673C6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Point Mutations </a:t>
            </a:r>
          </a:p>
        </p:txBody>
      </p:sp>
      <p:sp>
        <p:nvSpPr>
          <p:cNvPr id="55808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752601" y="1447800"/>
            <a:ext cx="8710613" cy="88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Missense mutation </a:t>
            </a:r>
            <a:r>
              <a:rPr lang="en-US" altLang="en-US" smtClean="0">
                <a:ea typeface="ＭＳ Ｐゴシック" panose="020B0600070205080204" pitchFamily="34" charset="-128"/>
              </a:rPr>
              <a:t>= </a:t>
            </a:r>
            <a:r>
              <a:rPr lang="en-US" altLang="en-US" i="1" smtClean="0">
                <a:ea typeface="ＭＳ Ｐゴシック" panose="020B0600070205080204" pitchFamily="34" charset="-128"/>
              </a:rPr>
              <a:t>changes</a:t>
            </a:r>
            <a:r>
              <a:rPr lang="en-US" altLang="en-US" smtClean="0">
                <a:ea typeface="ＭＳ Ｐゴシック" panose="020B0600070205080204" pitchFamily="34" charset="-128"/>
              </a:rPr>
              <a:t> amino acid</a:t>
            </a:r>
          </a:p>
        </p:txBody>
      </p:sp>
      <p:sp>
        <p:nvSpPr>
          <p:cNvPr id="7" name="Rectangle 76"/>
          <p:cNvSpPr>
            <a:spLocks noChangeArrowheads="1"/>
          </p:cNvSpPr>
          <p:nvPr/>
        </p:nvSpPr>
        <p:spPr bwMode="auto">
          <a:xfrm>
            <a:off x="2474914" y="2047876"/>
            <a:ext cx="7204075" cy="492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F116A"/>
                </a:solidFill>
                <a:latin typeface="Courier"/>
              </a:rPr>
              <a:t>AUG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CGU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GUA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UAC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GCA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UGC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GAG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UGA</a:t>
            </a:r>
          </a:p>
        </p:txBody>
      </p:sp>
      <p:sp>
        <p:nvSpPr>
          <p:cNvPr id="24" name="AutoShape 77"/>
          <p:cNvSpPr>
            <a:spLocks noChangeArrowheads="1"/>
          </p:cNvSpPr>
          <p:nvPr/>
        </p:nvSpPr>
        <p:spPr bwMode="auto">
          <a:xfrm>
            <a:off x="5051426" y="2652714"/>
            <a:ext cx="633413" cy="555625"/>
          </a:xfrm>
          <a:prstGeom prst="downArrow">
            <a:avLst>
              <a:gd name="adj1" fmla="val 45870"/>
              <a:gd name="adj2" fmla="val 52537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entury Gothic" panose="020B0502020202020204" pitchFamily="34" charset="0"/>
            </a:endParaRPr>
          </a:p>
        </p:txBody>
      </p:sp>
      <p:sp>
        <p:nvSpPr>
          <p:cNvPr id="26" name="Rectangle 76"/>
          <p:cNvSpPr>
            <a:spLocks noChangeArrowheads="1"/>
          </p:cNvSpPr>
          <p:nvPr/>
        </p:nvSpPr>
        <p:spPr bwMode="auto">
          <a:xfrm>
            <a:off x="2474913" y="3402014"/>
            <a:ext cx="8147050" cy="492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F116A"/>
                </a:solidFill>
                <a:latin typeface="Courier"/>
              </a:rPr>
              <a:t>Met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Arg 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Val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Tyr  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Ala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Cys 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Glu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Stop</a:t>
            </a:r>
          </a:p>
        </p:txBody>
      </p:sp>
      <p:sp>
        <p:nvSpPr>
          <p:cNvPr id="35" name="Rectangle 76"/>
          <p:cNvSpPr>
            <a:spLocks noChangeArrowheads="1"/>
          </p:cNvSpPr>
          <p:nvPr/>
        </p:nvSpPr>
        <p:spPr bwMode="auto">
          <a:xfrm>
            <a:off x="2474914" y="4598988"/>
            <a:ext cx="7204075" cy="493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F116A"/>
                </a:solidFill>
                <a:latin typeface="Courier"/>
              </a:rPr>
              <a:t>AUG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CGU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GUA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UAC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</a:t>
            </a:r>
            <a:r>
              <a:rPr lang="en-US" altLang="en-US" sz="3200" b="1">
                <a:solidFill>
                  <a:srgbClr val="008000"/>
                </a:solidFill>
                <a:latin typeface="Courier"/>
              </a:rPr>
              <a:t>U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A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UGC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GAG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UGA</a:t>
            </a:r>
          </a:p>
        </p:txBody>
      </p:sp>
      <p:sp>
        <p:nvSpPr>
          <p:cNvPr id="43" name="AutoShape 77"/>
          <p:cNvSpPr>
            <a:spLocks noChangeArrowheads="1"/>
          </p:cNvSpPr>
          <p:nvPr/>
        </p:nvSpPr>
        <p:spPr bwMode="auto">
          <a:xfrm>
            <a:off x="6042026" y="5348289"/>
            <a:ext cx="633413" cy="555625"/>
          </a:xfrm>
          <a:prstGeom prst="downArrow">
            <a:avLst>
              <a:gd name="adj1" fmla="val 45870"/>
              <a:gd name="adj2" fmla="val 52537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entury Gothic" panose="020B0502020202020204" pitchFamily="34" charset="0"/>
            </a:endParaRPr>
          </a:p>
        </p:txBody>
      </p:sp>
      <p:sp>
        <p:nvSpPr>
          <p:cNvPr id="44" name="Rectangle 76"/>
          <p:cNvSpPr>
            <a:spLocks noChangeArrowheads="1"/>
          </p:cNvSpPr>
          <p:nvPr/>
        </p:nvSpPr>
        <p:spPr bwMode="auto">
          <a:xfrm>
            <a:off x="2474913" y="5953126"/>
            <a:ext cx="8393112" cy="4937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F116A"/>
                </a:solidFill>
                <a:latin typeface="Courier"/>
              </a:rPr>
              <a:t>Met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Arg 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Val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Tyr  </a:t>
            </a:r>
            <a:r>
              <a:rPr lang="en-US" altLang="en-US" sz="3200" b="1">
                <a:solidFill>
                  <a:srgbClr val="008000"/>
                </a:solidFill>
                <a:latin typeface="Courier"/>
              </a:rPr>
              <a:t>Val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Cys 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Glu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Stop</a:t>
            </a: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6042026" y="4394200"/>
            <a:ext cx="976313" cy="903288"/>
          </a:xfrm>
          <a:prstGeom prst="ellips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entury Gothic" panose="020B0502020202020204" pitchFamily="34" charset="0"/>
            </a:endParaRP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6548438" y="5719764"/>
            <a:ext cx="976312" cy="904875"/>
          </a:xfrm>
          <a:prstGeom prst="ellips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8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8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5" grpId="0" build="p" autoUpdateAnimBg="0"/>
      <p:bldP spid="7" grpId="0" animBg="1"/>
      <p:bldP spid="24" grpId="0" animBg="1"/>
      <p:bldP spid="26" grpId="0" animBg="1"/>
      <p:bldP spid="35" grpId="0" animBg="1"/>
      <p:bldP spid="43" grpId="0" animBg="1"/>
      <p:bldP spid="44" grpId="0" animBg="1"/>
      <p:bldP spid="55" grpId="0" animBg="1"/>
      <p:bldP spid="5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B3DB31CA-8ACA-4A76-8F60-988817FE2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Point Mutations </a:t>
            </a:r>
          </a:p>
        </p:txBody>
      </p:sp>
      <p:sp>
        <p:nvSpPr>
          <p:cNvPr id="55808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057400" y="1371600"/>
            <a:ext cx="8451850" cy="96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Silent mutation </a:t>
            </a:r>
            <a:r>
              <a:rPr lang="en-US" altLang="en-US" smtClean="0">
                <a:ea typeface="ＭＳ Ｐゴシック" panose="020B0600070205080204" pitchFamily="34" charset="-128"/>
              </a:rPr>
              <a:t>= no change to protein</a:t>
            </a:r>
          </a:p>
        </p:txBody>
      </p:sp>
      <p:sp>
        <p:nvSpPr>
          <p:cNvPr id="194564" name="Rectangle 76"/>
          <p:cNvSpPr>
            <a:spLocks noChangeArrowheads="1"/>
          </p:cNvSpPr>
          <p:nvPr/>
        </p:nvSpPr>
        <p:spPr bwMode="auto">
          <a:xfrm>
            <a:off x="2482851" y="2047876"/>
            <a:ext cx="7204075" cy="492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F116A"/>
                </a:solidFill>
                <a:latin typeface="Courier"/>
              </a:rPr>
              <a:t>AUG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CGU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GUA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UAC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GCA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UGC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GAG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UGA</a:t>
            </a:r>
          </a:p>
        </p:txBody>
      </p:sp>
      <p:sp>
        <p:nvSpPr>
          <p:cNvPr id="194565" name="AutoShape 77"/>
          <p:cNvSpPr>
            <a:spLocks noChangeArrowheads="1"/>
          </p:cNvSpPr>
          <p:nvPr/>
        </p:nvSpPr>
        <p:spPr bwMode="auto">
          <a:xfrm>
            <a:off x="5059363" y="2652714"/>
            <a:ext cx="633412" cy="555625"/>
          </a:xfrm>
          <a:prstGeom prst="downArrow">
            <a:avLst>
              <a:gd name="adj1" fmla="val 45870"/>
              <a:gd name="adj2" fmla="val 52537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entury Gothic" panose="020B0502020202020204" pitchFamily="34" charset="0"/>
            </a:endParaRPr>
          </a:p>
        </p:txBody>
      </p:sp>
      <p:sp>
        <p:nvSpPr>
          <p:cNvPr id="194566" name="Rectangle 76"/>
          <p:cNvSpPr>
            <a:spLocks noChangeArrowheads="1"/>
          </p:cNvSpPr>
          <p:nvPr/>
        </p:nvSpPr>
        <p:spPr bwMode="auto">
          <a:xfrm>
            <a:off x="2482850" y="3402014"/>
            <a:ext cx="8147050" cy="492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F116A"/>
                </a:solidFill>
                <a:latin typeface="Courier"/>
              </a:rPr>
              <a:t>Met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Arg 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Val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Tyr  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Ala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Cys 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Glu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Stop</a:t>
            </a:r>
          </a:p>
        </p:txBody>
      </p:sp>
      <p:sp>
        <p:nvSpPr>
          <p:cNvPr id="35" name="Rectangle 76"/>
          <p:cNvSpPr>
            <a:spLocks noChangeArrowheads="1"/>
          </p:cNvSpPr>
          <p:nvPr/>
        </p:nvSpPr>
        <p:spPr bwMode="auto">
          <a:xfrm>
            <a:off x="2482851" y="4598988"/>
            <a:ext cx="7204075" cy="493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F116A"/>
                </a:solidFill>
                <a:latin typeface="Courier"/>
              </a:rPr>
              <a:t>AUG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CGU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GUA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UAC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GC</a:t>
            </a:r>
            <a:r>
              <a:rPr lang="en-US" altLang="en-US" sz="3200" b="1">
                <a:solidFill>
                  <a:srgbClr val="008000"/>
                </a:solidFill>
                <a:latin typeface="Courier"/>
              </a:rPr>
              <a:t>U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UGC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GAG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UGA</a:t>
            </a:r>
          </a:p>
        </p:txBody>
      </p:sp>
      <p:sp>
        <p:nvSpPr>
          <p:cNvPr id="43" name="AutoShape 77"/>
          <p:cNvSpPr>
            <a:spLocks noChangeArrowheads="1"/>
          </p:cNvSpPr>
          <p:nvPr/>
        </p:nvSpPr>
        <p:spPr bwMode="auto">
          <a:xfrm>
            <a:off x="5767388" y="5316539"/>
            <a:ext cx="633412" cy="555625"/>
          </a:xfrm>
          <a:prstGeom prst="downArrow">
            <a:avLst>
              <a:gd name="adj1" fmla="val 45870"/>
              <a:gd name="adj2" fmla="val 52537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entury Gothic" panose="020B0502020202020204" pitchFamily="34" charset="0"/>
            </a:endParaRPr>
          </a:p>
        </p:txBody>
      </p:sp>
      <p:sp>
        <p:nvSpPr>
          <p:cNvPr id="44" name="Rectangle 76"/>
          <p:cNvSpPr>
            <a:spLocks noChangeArrowheads="1"/>
          </p:cNvSpPr>
          <p:nvPr/>
        </p:nvSpPr>
        <p:spPr bwMode="auto">
          <a:xfrm>
            <a:off x="2482851" y="5953126"/>
            <a:ext cx="8393113" cy="4937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F116A"/>
                </a:solidFill>
                <a:latin typeface="Courier"/>
              </a:rPr>
              <a:t>Met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Arg 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Val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Tyr  </a:t>
            </a:r>
            <a:r>
              <a:rPr lang="en-US" altLang="en-US" sz="3200" b="1">
                <a:solidFill>
                  <a:srgbClr val="008000"/>
                </a:solidFill>
                <a:latin typeface="Courier"/>
              </a:rPr>
              <a:t>Ala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Cys 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Glu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Stop</a:t>
            </a:r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6064251" y="4508500"/>
            <a:ext cx="976313" cy="903288"/>
          </a:xfrm>
          <a:prstGeom prst="ellips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entury Gothic" panose="020B0502020202020204" pitchFamily="34" charset="0"/>
            </a:endParaRPr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auto">
          <a:xfrm>
            <a:off x="6400801" y="5746751"/>
            <a:ext cx="976313" cy="904875"/>
          </a:xfrm>
          <a:prstGeom prst="ellips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08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8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8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5" grpId="0" build="p" autoUpdateAnimBg="0"/>
      <p:bldP spid="35" grpId="0" animBg="1"/>
      <p:bldP spid="43" grpId="0" animBg="1"/>
      <p:bldP spid="44" grpId="0" animBg="1"/>
      <p:bldP spid="76" grpId="0" animBg="1"/>
      <p:bldP spid="7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>
            <a:extLst>
              <a:ext uri="{FF2B5EF4-FFF2-40B4-BE49-F238E27FC236}">
                <a16:creationId xmlns:a16="http://schemas.microsoft.com/office/drawing/2014/main" id="{3F3F78CE-B149-4B5E-BF96-562A40F22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Point Mutations </a:t>
            </a:r>
          </a:p>
        </p:txBody>
      </p:sp>
      <p:sp>
        <p:nvSpPr>
          <p:cNvPr id="55808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057400" y="1371600"/>
            <a:ext cx="8451850" cy="96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Nonsense mutation </a:t>
            </a:r>
            <a:r>
              <a:rPr lang="en-US" altLang="en-US" smtClean="0">
                <a:ea typeface="ＭＳ Ｐゴシック" panose="020B0600070205080204" pitchFamily="34" charset="-128"/>
              </a:rPr>
              <a:t>= change to STOP</a:t>
            </a:r>
          </a:p>
        </p:txBody>
      </p:sp>
      <p:sp>
        <p:nvSpPr>
          <p:cNvPr id="196612" name="Rectangle 76"/>
          <p:cNvSpPr>
            <a:spLocks noChangeArrowheads="1"/>
          </p:cNvSpPr>
          <p:nvPr/>
        </p:nvSpPr>
        <p:spPr bwMode="auto">
          <a:xfrm>
            <a:off x="2493964" y="2047876"/>
            <a:ext cx="7204075" cy="492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F116A"/>
                </a:solidFill>
                <a:latin typeface="Courier"/>
              </a:rPr>
              <a:t>AUG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CGU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GUA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UAC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GCA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UGC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GAG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UGA</a:t>
            </a:r>
          </a:p>
        </p:txBody>
      </p:sp>
      <p:sp>
        <p:nvSpPr>
          <p:cNvPr id="196613" name="AutoShape 77"/>
          <p:cNvSpPr>
            <a:spLocks noChangeArrowheads="1"/>
          </p:cNvSpPr>
          <p:nvPr/>
        </p:nvSpPr>
        <p:spPr bwMode="auto">
          <a:xfrm>
            <a:off x="5072063" y="2652714"/>
            <a:ext cx="633412" cy="555625"/>
          </a:xfrm>
          <a:prstGeom prst="downArrow">
            <a:avLst>
              <a:gd name="adj1" fmla="val 45870"/>
              <a:gd name="adj2" fmla="val 52537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entury Gothic" panose="020B0502020202020204" pitchFamily="34" charset="0"/>
            </a:endParaRPr>
          </a:p>
        </p:txBody>
      </p:sp>
      <p:sp>
        <p:nvSpPr>
          <p:cNvPr id="196614" name="Rectangle 76"/>
          <p:cNvSpPr>
            <a:spLocks noChangeArrowheads="1"/>
          </p:cNvSpPr>
          <p:nvPr/>
        </p:nvSpPr>
        <p:spPr bwMode="auto">
          <a:xfrm>
            <a:off x="2493963" y="3402014"/>
            <a:ext cx="8393112" cy="492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F116A"/>
                </a:solidFill>
                <a:latin typeface="Courier"/>
              </a:rPr>
              <a:t>Met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Arg 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Val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Tyr 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Ala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Cys  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Glu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Stop</a:t>
            </a:r>
          </a:p>
        </p:txBody>
      </p:sp>
      <p:sp>
        <p:nvSpPr>
          <p:cNvPr id="35" name="Rectangle 76"/>
          <p:cNvSpPr>
            <a:spLocks noChangeArrowheads="1"/>
          </p:cNvSpPr>
          <p:nvPr/>
        </p:nvSpPr>
        <p:spPr bwMode="auto">
          <a:xfrm>
            <a:off x="2493964" y="4598988"/>
            <a:ext cx="7204075" cy="493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F116A"/>
                </a:solidFill>
                <a:latin typeface="Courier"/>
              </a:rPr>
              <a:t>AUG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CGU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GUA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UA</a:t>
            </a:r>
            <a:r>
              <a:rPr lang="en-US" altLang="en-US" sz="3200" b="1">
                <a:solidFill>
                  <a:srgbClr val="008000"/>
                </a:solidFill>
                <a:latin typeface="Courier"/>
              </a:rPr>
              <a:t>A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GCA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UGC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GAG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UGA</a:t>
            </a:r>
          </a:p>
        </p:txBody>
      </p:sp>
      <p:sp>
        <p:nvSpPr>
          <p:cNvPr id="43" name="AutoShape 77"/>
          <p:cNvSpPr>
            <a:spLocks noChangeArrowheads="1"/>
          </p:cNvSpPr>
          <p:nvPr/>
        </p:nvSpPr>
        <p:spPr bwMode="auto">
          <a:xfrm>
            <a:off x="5072063" y="5205414"/>
            <a:ext cx="633412" cy="555625"/>
          </a:xfrm>
          <a:prstGeom prst="downArrow">
            <a:avLst>
              <a:gd name="adj1" fmla="val 45870"/>
              <a:gd name="adj2" fmla="val 52537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entury Gothic" panose="020B0502020202020204" pitchFamily="34" charset="0"/>
            </a:endParaRPr>
          </a:p>
        </p:txBody>
      </p:sp>
      <p:sp>
        <p:nvSpPr>
          <p:cNvPr id="44" name="Rectangle 76"/>
          <p:cNvSpPr>
            <a:spLocks noChangeArrowheads="1"/>
          </p:cNvSpPr>
          <p:nvPr/>
        </p:nvSpPr>
        <p:spPr bwMode="auto">
          <a:xfrm>
            <a:off x="2493963" y="5953126"/>
            <a:ext cx="4197350" cy="4937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F116A"/>
                </a:solidFill>
                <a:latin typeface="Courier"/>
              </a:rPr>
              <a:t>Met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Arg 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Val  </a:t>
            </a:r>
            <a:r>
              <a:rPr lang="en-US" altLang="en-US" sz="3200" b="1">
                <a:solidFill>
                  <a:srgbClr val="008000"/>
                </a:solidFill>
                <a:latin typeface="Courier"/>
              </a:rPr>
              <a:t>Stop</a:t>
            </a:r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5099050" y="4413250"/>
            <a:ext cx="977900" cy="903288"/>
          </a:xfrm>
          <a:prstGeom prst="ellips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entury Gothic" panose="020B0502020202020204" pitchFamily="34" charset="0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5462589" y="5746751"/>
            <a:ext cx="1228725" cy="904875"/>
          </a:xfrm>
          <a:prstGeom prst="ellips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9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8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8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5" grpId="0" build="p" autoUpdateAnimBg="0"/>
      <p:bldP spid="35" grpId="0" animBg="1"/>
      <p:bldP spid="43" grpId="0" animBg="1"/>
      <p:bldP spid="44" grpId="0" animBg="1"/>
      <p:bldP spid="69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9"/>
          <p:cNvSpPr>
            <a:spLocks noChangeArrowheads="1"/>
          </p:cNvSpPr>
          <p:nvPr/>
        </p:nvSpPr>
        <p:spPr bwMode="auto">
          <a:xfrm>
            <a:off x="8763000" y="3101975"/>
            <a:ext cx="1524000" cy="9144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8243" name="Rectangle 8"/>
          <p:cNvSpPr>
            <a:spLocks noChangeArrowheads="1"/>
          </p:cNvSpPr>
          <p:nvPr/>
        </p:nvSpPr>
        <p:spPr bwMode="auto">
          <a:xfrm>
            <a:off x="4876800" y="1654175"/>
            <a:ext cx="2514600" cy="9144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8244" name="Rectangle 1"/>
          <p:cNvSpPr>
            <a:spLocks noChangeArrowheads="1"/>
          </p:cNvSpPr>
          <p:nvPr/>
        </p:nvSpPr>
        <p:spPr bwMode="auto">
          <a:xfrm>
            <a:off x="1905000" y="3178175"/>
            <a:ext cx="1524000" cy="9144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/>
              <a:t>Amino Acid Structure</a:t>
            </a:r>
            <a:endParaRPr lang="en-US" dirty="0" smtClean="0"/>
          </a:p>
        </p:txBody>
      </p:sp>
      <p:pic>
        <p:nvPicPr>
          <p:cNvPr id="1382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44775"/>
            <a:ext cx="4953000" cy="2459038"/>
          </a:xfrm>
          <a:prstGeom prst="rect">
            <a:avLst/>
          </a:prstGeom>
          <a:noFill/>
          <a:ln w="76200">
            <a:solidFill>
              <a:srgbClr val="FFCC1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7" name="TextBox 2"/>
          <p:cNvSpPr txBox="1">
            <a:spLocks noChangeArrowheads="1"/>
          </p:cNvSpPr>
          <p:nvPr/>
        </p:nvSpPr>
        <p:spPr bwMode="auto">
          <a:xfrm>
            <a:off x="1905001" y="3178176"/>
            <a:ext cx="1438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FEBAE5"/>
                </a:solidFill>
                <a:latin typeface="Times" panose="02020603050405020304" pitchFamily="18" charset="0"/>
                <a:ea typeface="ＭＳ Ｐゴシック" panose="020B0600070205080204" pitchFamily="34" charset="-128"/>
              </a:rPr>
              <a:t>amine</a:t>
            </a:r>
          </a:p>
        </p:txBody>
      </p:sp>
      <p:sp>
        <p:nvSpPr>
          <p:cNvPr id="138248" name="TextBox 5"/>
          <p:cNvSpPr txBox="1">
            <a:spLocks noChangeArrowheads="1"/>
          </p:cNvSpPr>
          <p:nvPr/>
        </p:nvSpPr>
        <p:spPr bwMode="auto">
          <a:xfrm>
            <a:off x="9067801" y="3178176"/>
            <a:ext cx="1038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60F3FE"/>
                </a:solidFill>
                <a:latin typeface="Times" panose="02020603050405020304" pitchFamily="18" charset="0"/>
                <a:ea typeface="ＭＳ Ｐゴシック" panose="020B0600070205080204" pitchFamily="34" charset="-128"/>
              </a:rPr>
              <a:t>acid</a:t>
            </a:r>
          </a:p>
        </p:txBody>
      </p:sp>
      <p:sp>
        <p:nvSpPr>
          <p:cNvPr id="138249" name="TextBox 6"/>
          <p:cNvSpPr txBox="1">
            <a:spLocks noChangeArrowheads="1"/>
          </p:cNvSpPr>
          <p:nvPr/>
        </p:nvSpPr>
        <p:spPr bwMode="auto">
          <a:xfrm>
            <a:off x="5173664" y="1708151"/>
            <a:ext cx="1836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0FF00"/>
                </a:solidFill>
                <a:latin typeface="Times" panose="02020603050405020304" pitchFamily="18" charset="0"/>
                <a:ea typeface="ＭＳ Ｐゴシック" panose="020B0600070205080204" pitchFamily="34" charset="-128"/>
              </a:rPr>
              <a:t>variable</a:t>
            </a:r>
          </a:p>
        </p:txBody>
      </p:sp>
    </p:spTree>
    <p:extLst>
      <p:ext uri="{BB962C8B-B14F-4D97-AF65-F5344CB8AC3E}">
        <p14:creationId xmlns:p14="http://schemas.microsoft.com/office/powerpoint/2010/main" val="14693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Frameshift</a:t>
            </a:r>
            <a:r>
              <a:rPr lang="en-US" dirty="0" smtClean="0"/>
              <a:t>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28956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Mutations caused by an </a:t>
            </a:r>
            <a:r>
              <a:rPr lang="en-US" sz="3000" dirty="0">
                <a:solidFill>
                  <a:srgbClr val="FF0000"/>
                </a:solidFill>
              </a:rPr>
              <a:t>insertion </a:t>
            </a:r>
            <a:r>
              <a:rPr lang="en-US" sz="3000" dirty="0"/>
              <a:t>or </a:t>
            </a:r>
            <a:r>
              <a:rPr lang="en-US" sz="3000" dirty="0">
                <a:solidFill>
                  <a:srgbClr val="FF0000"/>
                </a:solidFill>
              </a:rPr>
              <a:t>deletion</a:t>
            </a:r>
            <a:r>
              <a:rPr lang="en-US" sz="3000" dirty="0"/>
              <a:t> of bases in the DNA sequence </a:t>
            </a:r>
            <a:r>
              <a:rPr lang="en-US" sz="3000" dirty="0">
                <a:sym typeface="Wingdings" pitchFamily="2" charset="2"/>
              </a:rPr>
              <a:t> different DNA triplets for the rest of the sequence  different mRNA codons  rest of the polypeptide is different!</a:t>
            </a:r>
          </a:p>
          <a:p>
            <a:pPr>
              <a:defRPr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1986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1"/>
            <a:ext cx="40386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12223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 </a:t>
            </a:r>
            <a:r>
              <a:rPr lang="en-US" dirty="0" err="1" smtClean="0"/>
              <a:t>Frameshift</a:t>
            </a:r>
            <a:r>
              <a:rPr lang="en-US" dirty="0" smtClean="0"/>
              <a:t> Mutation</a:t>
            </a:r>
            <a:endParaRPr lang="en-US" dirty="0"/>
          </a:p>
        </p:txBody>
      </p:sp>
      <p:pic>
        <p:nvPicPr>
          <p:cNvPr id="1996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1066800"/>
            <a:ext cx="70866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1" y="3429000"/>
            <a:ext cx="68865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8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>
            <a:extLst>
              <a:ext uri="{FF2B5EF4-FFF2-40B4-BE49-F238E27FC236}">
                <a16:creationId xmlns:a16="http://schemas.microsoft.com/office/drawing/2014/main" id="{5D56ADD0-5858-45E1-B968-232ED5F00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Frameshift Mutations </a:t>
            </a:r>
          </a:p>
        </p:txBody>
      </p:sp>
      <p:sp>
        <p:nvSpPr>
          <p:cNvPr id="55808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057401" y="1371600"/>
            <a:ext cx="8405813" cy="96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Addition/Insertion </a:t>
            </a:r>
            <a:r>
              <a:rPr lang="en-US" altLang="en-US" smtClean="0">
                <a:ea typeface="ＭＳ Ｐゴシック" panose="020B0600070205080204" pitchFamily="34" charset="-128"/>
              </a:rPr>
              <a:t>= add one or more bases</a:t>
            </a:r>
          </a:p>
        </p:txBody>
      </p:sp>
      <p:sp>
        <p:nvSpPr>
          <p:cNvPr id="7" name="Rectangle 76"/>
          <p:cNvSpPr>
            <a:spLocks noChangeArrowheads="1"/>
          </p:cNvSpPr>
          <p:nvPr/>
        </p:nvSpPr>
        <p:spPr bwMode="auto">
          <a:xfrm>
            <a:off x="2474914" y="2047876"/>
            <a:ext cx="7204075" cy="492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F116A"/>
                </a:solidFill>
                <a:latin typeface="Courier"/>
              </a:rPr>
              <a:t>AUG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CGU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GUA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UAC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GCA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UGC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GAG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UGA</a:t>
            </a:r>
          </a:p>
        </p:txBody>
      </p:sp>
      <p:sp>
        <p:nvSpPr>
          <p:cNvPr id="24" name="AutoShape 77"/>
          <p:cNvSpPr>
            <a:spLocks noChangeArrowheads="1"/>
          </p:cNvSpPr>
          <p:nvPr/>
        </p:nvSpPr>
        <p:spPr bwMode="auto">
          <a:xfrm>
            <a:off x="5051426" y="2652714"/>
            <a:ext cx="633413" cy="555625"/>
          </a:xfrm>
          <a:prstGeom prst="downArrow">
            <a:avLst>
              <a:gd name="adj1" fmla="val 45870"/>
              <a:gd name="adj2" fmla="val 52537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entury Gothic" panose="020B0502020202020204" pitchFamily="34" charset="0"/>
            </a:endParaRPr>
          </a:p>
        </p:txBody>
      </p:sp>
      <p:sp>
        <p:nvSpPr>
          <p:cNvPr id="26" name="Rectangle 76"/>
          <p:cNvSpPr>
            <a:spLocks noChangeArrowheads="1"/>
          </p:cNvSpPr>
          <p:nvPr/>
        </p:nvSpPr>
        <p:spPr bwMode="auto">
          <a:xfrm>
            <a:off x="2474913" y="3402014"/>
            <a:ext cx="8393112" cy="492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F116A"/>
                </a:solidFill>
                <a:latin typeface="Courier"/>
              </a:rPr>
              <a:t>Met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Arg 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Val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Tyr  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Ala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Cys 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Glu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Stop</a:t>
            </a:r>
          </a:p>
        </p:txBody>
      </p:sp>
      <p:sp>
        <p:nvSpPr>
          <p:cNvPr id="35" name="Rectangle 76"/>
          <p:cNvSpPr>
            <a:spLocks noChangeArrowheads="1"/>
          </p:cNvSpPr>
          <p:nvPr/>
        </p:nvSpPr>
        <p:spPr bwMode="auto">
          <a:xfrm>
            <a:off x="2474914" y="4598988"/>
            <a:ext cx="7634287" cy="493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F116A"/>
                </a:solidFill>
                <a:latin typeface="Courier"/>
              </a:rPr>
              <a:t>AUG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CGU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GUA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UAC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</a:t>
            </a:r>
            <a:r>
              <a:rPr lang="en-US" altLang="en-US" sz="3200" b="1">
                <a:solidFill>
                  <a:srgbClr val="008000"/>
                </a:solidFill>
                <a:latin typeface="Courier"/>
              </a:rPr>
              <a:t>U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C	A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UG	C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GA	G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UG	A</a:t>
            </a:r>
          </a:p>
        </p:txBody>
      </p:sp>
      <p:sp>
        <p:nvSpPr>
          <p:cNvPr id="43" name="AutoShape 77"/>
          <p:cNvSpPr>
            <a:spLocks noChangeArrowheads="1"/>
          </p:cNvSpPr>
          <p:nvPr/>
        </p:nvSpPr>
        <p:spPr bwMode="auto">
          <a:xfrm>
            <a:off x="5051426" y="5205414"/>
            <a:ext cx="633413" cy="555625"/>
          </a:xfrm>
          <a:prstGeom prst="downArrow">
            <a:avLst>
              <a:gd name="adj1" fmla="val 45870"/>
              <a:gd name="adj2" fmla="val 52537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entury Gothic" panose="020B0502020202020204" pitchFamily="34" charset="0"/>
            </a:endParaRPr>
          </a:p>
        </p:txBody>
      </p:sp>
      <p:sp>
        <p:nvSpPr>
          <p:cNvPr id="44" name="Rectangle 76"/>
          <p:cNvSpPr>
            <a:spLocks noChangeArrowheads="1"/>
          </p:cNvSpPr>
          <p:nvPr/>
        </p:nvSpPr>
        <p:spPr bwMode="auto">
          <a:xfrm>
            <a:off x="2474913" y="5953126"/>
            <a:ext cx="8393112" cy="4937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F116A"/>
                </a:solidFill>
                <a:latin typeface="Courier"/>
              </a:rPr>
              <a:t>Met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Arg 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Val 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Tyr  </a:t>
            </a:r>
            <a:r>
              <a:rPr lang="en-US" altLang="en-US" sz="3200" b="1">
                <a:solidFill>
                  <a:srgbClr val="008000"/>
                </a:solidFill>
                <a:latin typeface="Courier"/>
              </a:rPr>
              <a:t>Val Met Arg Val</a:t>
            </a:r>
            <a:endParaRPr lang="en-US" altLang="en-US" sz="3200" b="1">
              <a:solidFill>
                <a:srgbClr val="C3CEEC"/>
              </a:solidFill>
              <a:latin typeface="Courier"/>
            </a:endParaRPr>
          </a:p>
        </p:txBody>
      </p:sp>
      <p:sp>
        <p:nvSpPr>
          <p:cNvPr id="55" name="Rounded Rectangle 54"/>
          <p:cNvSpPr>
            <a:spLocks noChangeArrowheads="1"/>
          </p:cNvSpPr>
          <p:nvPr/>
        </p:nvSpPr>
        <p:spPr bwMode="auto">
          <a:xfrm>
            <a:off x="6042026" y="4479925"/>
            <a:ext cx="4067175" cy="725488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entury Gothic" panose="020B0502020202020204" pitchFamily="34" charset="0"/>
            </a:endParaRPr>
          </a:p>
        </p:txBody>
      </p:sp>
      <p:sp>
        <p:nvSpPr>
          <p:cNvPr id="64" name="Rounded Rectangle 63"/>
          <p:cNvSpPr>
            <a:spLocks noChangeArrowheads="1"/>
          </p:cNvSpPr>
          <p:nvPr/>
        </p:nvSpPr>
        <p:spPr bwMode="auto">
          <a:xfrm>
            <a:off x="6740526" y="5821364"/>
            <a:ext cx="3927475" cy="731837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entury Gothic" panose="020B0502020202020204" pitchFamily="34" charset="0"/>
            </a:endParaRPr>
          </a:p>
        </p:txBody>
      </p:sp>
      <p:sp>
        <p:nvSpPr>
          <p:cNvPr id="73" name="AutoShape 77"/>
          <p:cNvSpPr>
            <a:spLocks noChangeArrowheads="1"/>
          </p:cNvSpPr>
          <p:nvPr/>
        </p:nvSpPr>
        <p:spPr bwMode="auto">
          <a:xfrm>
            <a:off x="5202238" y="3997326"/>
            <a:ext cx="330200" cy="555625"/>
          </a:xfrm>
          <a:prstGeom prst="downArrow">
            <a:avLst>
              <a:gd name="adj1" fmla="val 45870"/>
              <a:gd name="adj2" fmla="val 52678"/>
            </a:avLst>
          </a:prstGeom>
          <a:solidFill>
            <a:srgbClr val="FFCC1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6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8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8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5" grpId="0" build="p" autoUpdateAnimBg="0"/>
      <p:bldP spid="7" grpId="0" animBg="1"/>
      <p:bldP spid="24" grpId="0" animBg="1"/>
      <p:bldP spid="26" grpId="0" animBg="1"/>
      <p:bldP spid="35" grpId="0" animBg="1"/>
      <p:bldP spid="43" grpId="0" animBg="1"/>
      <p:bldP spid="44" grpId="0" animBg="1"/>
      <p:bldP spid="55" grpId="0" animBg="1"/>
      <p:bldP spid="64" grpId="0" animBg="1"/>
      <p:bldP spid="7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F0C3ADB1-43B9-4228-8A67-62B0789C2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Frameshift Mutations </a:t>
            </a:r>
          </a:p>
        </p:txBody>
      </p:sp>
      <p:sp>
        <p:nvSpPr>
          <p:cNvPr id="55808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057401" y="1371600"/>
            <a:ext cx="8405813" cy="96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Deletion </a:t>
            </a:r>
            <a:r>
              <a:rPr lang="en-US" altLang="en-US" smtClean="0">
                <a:ea typeface="ＭＳ Ｐゴシック" panose="020B0600070205080204" pitchFamily="34" charset="-128"/>
              </a:rPr>
              <a:t>= lose one or more bases</a:t>
            </a:r>
          </a:p>
        </p:txBody>
      </p:sp>
      <p:sp>
        <p:nvSpPr>
          <p:cNvPr id="7" name="Rectangle 76"/>
          <p:cNvSpPr>
            <a:spLocks noChangeArrowheads="1"/>
          </p:cNvSpPr>
          <p:nvPr/>
        </p:nvSpPr>
        <p:spPr bwMode="auto">
          <a:xfrm>
            <a:off x="2514601" y="2057401"/>
            <a:ext cx="7204075" cy="492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F116A"/>
                </a:solidFill>
                <a:latin typeface="Courier"/>
              </a:rPr>
              <a:t>AUG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CGU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GUA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UAC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GCA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UGC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GAG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UGA</a:t>
            </a:r>
          </a:p>
        </p:txBody>
      </p:sp>
      <p:sp>
        <p:nvSpPr>
          <p:cNvPr id="24" name="AutoShape 77"/>
          <p:cNvSpPr>
            <a:spLocks noChangeArrowheads="1"/>
          </p:cNvSpPr>
          <p:nvPr/>
        </p:nvSpPr>
        <p:spPr bwMode="auto">
          <a:xfrm>
            <a:off x="5051426" y="2652714"/>
            <a:ext cx="633413" cy="555625"/>
          </a:xfrm>
          <a:prstGeom prst="downArrow">
            <a:avLst>
              <a:gd name="adj1" fmla="val 45870"/>
              <a:gd name="adj2" fmla="val 52537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entury Gothic" panose="020B0502020202020204" pitchFamily="34" charset="0"/>
            </a:endParaRPr>
          </a:p>
        </p:txBody>
      </p:sp>
      <p:sp>
        <p:nvSpPr>
          <p:cNvPr id="26" name="Rectangle 76"/>
          <p:cNvSpPr>
            <a:spLocks noChangeArrowheads="1"/>
          </p:cNvSpPr>
          <p:nvPr/>
        </p:nvSpPr>
        <p:spPr bwMode="auto">
          <a:xfrm>
            <a:off x="2474913" y="3402014"/>
            <a:ext cx="8393112" cy="492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F116A"/>
                </a:solidFill>
                <a:latin typeface="Courier"/>
              </a:rPr>
              <a:t>Met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Arg  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Val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Tyr  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Ala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Cys 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Glu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Stop</a:t>
            </a:r>
          </a:p>
        </p:txBody>
      </p:sp>
      <p:sp>
        <p:nvSpPr>
          <p:cNvPr id="35" name="Rectangle 76"/>
          <p:cNvSpPr>
            <a:spLocks noChangeArrowheads="1"/>
          </p:cNvSpPr>
          <p:nvPr/>
        </p:nvSpPr>
        <p:spPr bwMode="auto">
          <a:xfrm>
            <a:off x="2474914" y="4598988"/>
            <a:ext cx="6956425" cy="493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F116A"/>
                </a:solidFill>
                <a:latin typeface="Courier"/>
              </a:rPr>
              <a:t>AUG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CGU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GUA	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UAC	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GA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	GC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G	AG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U	GA</a:t>
            </a:r>
          </a:p>
        </p:txBody>
      </p:sp>
      <p:sp>
        <p:nvSpPr>
          <p:cNvPr id="43" name="AutoShape 77"/>
          <p:cNvSpPr>
            <a:spLocks noChangeArrowheads="1"/>
          </p:cNvSpPr>
          <p:nvPr/>
        </p:nvSpPr>
        <p:spPr bwMode="auto">
          <a:xfrm>
            <a:off x="5051426" y="5205414"/>
            <a:ext cx="633413" cy="555625"/>
          </a:xfrm>
          <a:prstGeom prst="downArrow">
            <a:avLst>
              <a:gd name="adj1" fmla="val 45870"/>
              <a:gd name="adj2" fmla="val 52537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entury Gothic" panose="020B0502020202020204" pitchFamily="34" charset="0"/>
            </a:endParaRPr>
          </a:p>
        </p:txBody>
      </p:sp>
      <p:sp>
        <p:nvSpPr>
          <p:cNvPr id="44" name="Rectangle 76"/>
          <p:cNvSpPr>
            <a:spLocks noChangeArrowheads="1"/>
          </p:cNvSpPr>
          <p:nvPr/>
        </p:nvSpPr>
        <p:spPr bwMode="auto">
          <a:xfrm>
            <a:off x="2474914" y="5953126"/>
            <a:ext cx="6911975" cy="4937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F116A"/>
                </a:solidFill>
                <a:latin typeface="Courier"/>
              </a:rPr>
              <a:t>Met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Arg </a:t>
            </a:r>
            <a:r>
              <a:rPr lang="en-US" altLang="en-US" sz="3200" b="1">
                <a:solidFill>
                  <a:srgbClr val="000090"/>
                </a:solidFill>
                <a:latin typeface="Courier"/>
              </a:rPr>
              <a:t>Val </a:t>
            </a:r>
            <a:r>
              <a:rPr lang="en-US" altLang="en-US" sz="3200" b="1">
                <a:solidFill>
                  <a:srgbClr val="CC0000"/>
                </a:solidFill>
                <a:latin typeface="Courier"/>
              </a:rPr>
              <a:t>Tyr </a:t>
            </a:r>
            <a:r>
              <a:rPr lang="en-US" altLang="en-US" sz="3200" b="1">
                <a:solidFill>
                  <a:srgbClr val="008000"/>
                </a:solidFill>
                <a:latin typeface="Courier"/>
              </a:rPr>
              <a:t>Asp Ala Ser</a:t>
            </a:r>
            <a:endParaRPr lang="en-US" altLang="en-US" sz="3200" b="1">
              <a:solidFill>
                <a:srgbClr val="C3CEEC"/>
              </a:solidFill>
              <a:latin typeface="Courier"/>
            </a:endParaRPr>
          </a:p>
        </p:txBody>
      </p:sp>
      <p:sp>
        <p:nvSpPr>
          <p:cNvPr id="55" name="Rounded Rectangle 54"/>
          <p:cNvSpPr>
            <a:spLocks noChangeArrowheads="1"/>
          </p:cNvSpPr>
          <p:nvPr/>
        </p:nvSpPr>
        <p:spPr bwMode="auto">
          <a:xfrm>
            <a:off x="6116638" y="4471989"/>
            <a:ext cx="3314700" cy="73342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entury Gothic" panose="020B0502020202020204" pitchFamily="34" charset="0"/>
            </a:endParaRPr>
          </a:p>
        </p:txBody>
      </p:sp>
      <p:sp>
        <p:nvSpPr>
          <p:cNvPr id="64" name="Rounded Rectangle 63"/>
          <p:cNvSpPr>
            <a:spLocks noChangeArrowheads="1"/>
          </p:cNvSpPr>
          <p:nvPr/>
        </p:nvSpPr>
        <p:spPr bwMode="auto">
          <a:xfrm>
            <a:off x="6329364" y="5832475"/>
            <a:ext cx="2890837" cy="757238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entury Gothic" panose="020B0502020202020204" pitchFamily="34" charset="0"/>
            </a:endParaRPr>
          </a:p>
        </p:txBody>
      </p:sp>
      <p:sp>
        <p:nvSpPr>
          <p:cNvPr id="73" name="AutoShape 77"/>
          <p:cNvSpPr>
            <a:spLocks noChangeArrowheads="1"/>
          </p:cNvSpPr>
          <p:nvPr/>
        </p:nvSpPr>
        <p:spPr bwMode="auto">
          <a:xfrm>
            <a:off x="5029200" y="4191001"/>
            <a:ext cx="331788" cy="555625"/>
          </a:xfrm>
          <a:prstGeom prst="downArrow">
            <a:avLst>
              <a:gd name="adj1" fmla="val 45870"/>
              <a:gd name="adj2" fmla="val 52425"/>
            </a:avLst>
          </a:prstGeom>
          <a:solidFill>
            <a:srgbClr val="FFCC1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82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8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8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5" grpId="0" build="p" autoUpdateAnimBg="0"/>
      <p:bldP spid="7" grpId="0" animBg="1"/>
      <p:bldP spid="24" grpId="0" animBg="1"/>
      <p:bldP spid="26" grpId="0" animBg="1"/>
      <p:bldP spid="35" grpId="0" animBg="1"/>
      <p:bldP spid="43" grpId="0" animBg="1"/>
      <p:bldP spid="44" grpId="0" animBg="1"/>
      <p:bldP spid="55" grpId="0" animBg="1"/>
      <p:bldP spid="64" grpId="0" animBg="1"/>
      <p:bldP spid="7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Types of Mutations – Large Chromosomal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54200"/>
            <a:ext cx="4724400" cy="4318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600" dirty="0"/>
              <a:t>Mutations that affect large chunks of a chromosome</a:t>
            </a:r>
          </a:p>
          <a:p>
            <a:pPr marL="514350" indent="-514350">
              <a:buFont typeface="Arial" panose="020B0604020202020204" pitchFamily="34" charset="0"/>
              <a:buAutoNum type="alphaUcPeriod"/>
              <a:defRPr/>
            </a:pPr>
            <a:r>
              <a:rPr lang="en-US" sz="2600" dirty="0">
                <a:solidFill>
                  <a:srgbClr val="FF0000"/>
                </a:solidFill>
              </a:rPr>
              <a:t>Duplication</a:t>
            </a:r>
            <a:r>
              <a:rPr lang="en-US" sz="2600" dirty="0"/>
              <a:t> – Large section of the chromosome is copied</a:t>
            </a:r>
          </a:p>
          <a:p>
            <a:pPr marL="514350" indent="-514350">
              <a:buFont typeface="Arial" panose="020B0604020202020204" pitchFamily="34" charset="0"/>
              <a:buAutoNum type="alphaUcPeriod"/>
              <a:defRPr/>
            </a:pPr>
            <a:r>
              <a:rPr lang="en-US" sz="2600" dirty="0">
                <a:solidFill>
                  <a:srgbClr val="FF0000"/>
                </a:solidFill>
              </a:rPr>
              <a:t>Inversion </a:t>
            </a:r>
            <a:r>
              <a:rPr lang="en-US" sz="2600" dirty="0"/>
              <a:t>– Large section of the chromosome is flipped around</a:t>
            </a:r>
          </a:p>
        </p:txBody>
      </p:sp>
      <p:pic>
        <p:nvPicPr>
          <p:cNvPr id="2048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2081214"/>
            <a:ext cx="14859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6" y="2822575"/>
            <a:ext cx="14573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3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2"/>
          <p:cNvSpPr>
            <a:spLocks noGrp="1"/>
          </p:cNvSpPr>
          <p:nvPr>
            <p:ph idx="1"/>
          </p:nvPr>
        </p:nvSpPr>
        <p:spPr>
          <a:xfrm>
            <a:off x="1893888" y="762000"/>
            <a:ext cx="3657600" cy="52133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600">
                <a:solidFill>
                  <a:srgbClr val="FF0000"/>
                </a:solidFill>
              </a:rPr>
              <a:t>C. Insertion </a:t>
            </a:r>
            <a:r>
              <a:rPr lang="en-US" altLang="en-US" sz="2600"/>
              <a:t>– A large section from one chromosome is “stuck” into another</a:t>
            </a:r>
          </a:p>
          <a:p>
            <a:pPr marL="0" indent="0">
              <a:buNone/>
            </a:pPr>
            <a:endParaRPr lang="en-US" altLang="en-US" sz="2600"/>
          </a:p>
          <a:p>
            <a:pPr marL="0" indent="0">
              <a:buNone/>
            </a:pPr>
            <a:r>
              <a:rPr lang="en-US" altLang="en-US" sz="2600">
                <a:solidFill>
                  <a:srgbClr val="FF0000"/>
                </a:solidFill>
              </a:rPr>
              <a:t>D. Translocation </a:t>
            </a:r>
            <a:r>
              <a:rPr lang="en-US" altLang="en-US" sz="2600"/>
              <a:t>– Large sections from two chromosomes are switched</a:t>
            </a:r>
          </a:p>
        </p:txBody>
      </p:sp>
      <p:pic>
        <p:nvPicPr>
          <p:cNvPr id="2058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762001"/>
            <a:ext cx="44291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3505200"/>
            <a:ext cx="47561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73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Causes of Mutations</a:t>
            </a:r>
            <a:endParaRPr lang="en-US" dirty="0"/>
          </a:p>
        </p:txBody>
      </p:sp>
      <p:sp>
        <p:nvSpPr>
          <p:cNvPr id="206851" name="Content Placeholder 2"/>
          <p:cNvSpPr>
            <a:spLocks noGrp="1"/>
          </p:cNvSpPr>
          <p:nvPr>
            <p:ph idx="1"/>
          </p:nvPr>
        </p:nvSpPr>
        <p:spPr>
          <a:xfrm>
            <a:off x="1981200" y="2016125"/>
            <a:ext cx="8077200" cy="3449638"/>
          </a:xfrm>
        </p:spPr>
        <p:txBody>
          <a:bodyPr/>
          <a:lstStyle/>
          <a:p>
            <a:r>
              <a:rPr lang="en-US" altLang="en-US" sz="3000"/>
              <a:t>DNA fails to copy accurately: If </a:t>
            </a:r>
            <a:r>
              <a:rPr lang="en-US" altLang="en-US" sz="3000">
                <a:solidFill>
                  <a:srgbClr val="FF0000"/>
                </a:solidFill>
              </a:rPr>
              <a:t>DNA polymerase</a:t>
            </a:r>
            <a:r>
              <a:rPr lang="en-US" altLang="en-US" sz="3000"/>
              <a:t> makes an error during DNA replication </a:t>
            </a:r>
            <a:endParaRPr lang="en-US" altLang="en-US" sz="3000">
              <a:sym typeface="Wingdings" panose="05000000000000000000" pitchFamily="2" charset="2"/>
            </a:endParaRPr>
          </a:p>
          <a:p>
            <a:r>
              <a:rPr lang="en-US" altLang="en-US" sz="3000">
                <a:sym typeface="Wingdings" panose="05000000000000000000" pitchFamily="2" charset="2"/>
              </a:rPr>
              <a:t>External influences: </a:t>
            </a:r>
            <a:r>
              <a:rPr lang="en-US" altLang="en-US" sz="3000">
                <a:solidFill>
                  <a:srgbClr val="FF0000"/>
                </a:solidFill>
                <a:sym typeface="Wingdings" panose="05000000000000000000" pitchFamily="2" charset="2"/>
              </a:rPr>
              <a:t>Mutagens </a:t>
            </a:r>
            <a:r>
              <a:rPr lang="en-US" altLang="en-US" sz="3000">
                <a:sym typeface="Wingdings" panose="05000000000000000000" pitchFamily="2" charset="2"/>
              </a:rPr>
              <a:t>(chemicals or radiation damage the DNA </a:t>
            </a:r>
          </a:p>
          <a:p>
            <a:pPr marL="457200" lvl="1" indent="0">
              <a:buNone/>
            </a:pPr>
            <a:r>
              <a:rPr lang="en-US" altLang="en-US" sz="3000">
                <a:sym typeface="Wingdings" panose="05000000000000000000" pitchFamily="2" charset="2"/>
              </a:rPr>
              <a:t>-</a:t>
            </a:r>
            <a:r>
              <a:rPr lang="en-US" altLang="en-US" sz="2400">
                <a:sym typeface="Wingdings" panose="05000000000000000000" pitchFamily="2" charset="2"/>
              </a:rPr>
              <a:t>Carcinogens: cancer-causing mutagens</a:t>
            </a:r>
          </a:p>
        </p:txBody>
      </p:sp>
    </p:spTree>
    <p:extLst>
      <p:ext uri="{BB962C8B-B14F-4D97-AF65-F5344CB8AC3E}">
        <p14:creationId xmlns:p14="http://schemas.microsoft.com/office/powerpoint/2010/main" val="11496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Can mutations be passed down to offspring?</a:t>
            </a:r>
            <a:endParaRPr lang="en-US" dirty="0"/>
          </a:p>
        </p:txBody>
      </p:sp>
      <p:sp>
        <p:nvSpPr>
          <p:cNvPr id="207875" name="Content Placeholder 2"/>
          <p:cNvSpPr>
            <a:spLocks noGrp="1"/>
          </p:cNvSpPr>
          <p:nvPr>
            <p:ph idx="1"/>
          </p:nvPr>
        </p:nvSpPr>
        <p:spPr>
          <a:xfrm>
            <a:off x="1981200" y="2057400"/>
            <a:ext cx="6248400" cy="4343400"/>
          </a:xfrm>
        </p:spPr>
        <p:txBody>
          <a:bodyPr/>
          <a:lstStyle/>
          <a:p>
            <a:r>
              <a:rPr lang="en-US" altLang="en-US" sz="3000"/>
              <a:t>Mutations will only be passed down to offspring if the mutation is present in the gamete (egg or sperm cell) that forms the offspring</a:t>
            </a:r>
          </a:p>
        </p:txBody>
      </p:sp>
      <p:pic>
        <p:nvPicPr>
          <p:cNvPr id="207876" name="Picture 3" descr="an apple with a somatic mu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2057400"/>
            <a:ext cx="17748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7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989EAB94-9328-4AEF-A101-09F891191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en-US" u="sng">
                <a:hlinkClick r:id="rId3"/>
              </a:rPr>
              <a:t>Gene Mutations</a:t>
            </a:r>
            <a:endParaRPr lang="en-US" altLang="en-US" u="sng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371600"/>
            <a:ext cx="8686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/>
              <a:t>KEY IDEA: </a:t>
            </a:r>
            <a:r>
              <a:rPr lang="en-US" altLang="en-US" sz="3600"/>
              <a:t>A mutated </a:t>
            </a:r>
            <a:r>
              <a:rPr lang="en-US" altLang="en-US" sz="3600" b="1" i="1">
                <a:solidFill>
                  <a:srgbClr val="7030A0"/>
                </a:solidFill>
              </a:rPr>
              <a:t>gene</a:t>
            </a:r>
            <a:r>
              <a:rPr lang="en-US" altLang="en-US" sz="3600"/>
              <a:t> will make a mutated </a:t>
            </a:r>
            <a:r>
              <a:rPr lang="en-US" altLang="en-US" sz="3600" b="1" i="1">
                <a:solidFill>
                  <a:srgbClr val="7030A0"/>
                </a:solidFill>
              </a:rPr>
              <a:t>protein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i="1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solidFill>
                  <a:srgbClr val="7030A0"/>
                </a:solidFill>
              </a:rPr>
              <a:t>Mutant proteins are trouble!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/>
              <a:t>They do not </a:t>
            </a:r>
            <a:r>
              <a:rPr lang="en-US" altLang="en-US" sz="3600" b="1" i="1"/>
              <a:t>go</a:t>
            </a:r>
            <a:r>
              <a:rPr lang="en-US" altLang="en-US" sz="3600"/>
              <a:t> where they are supposed to go</a:t>
            </a:r>
            <a:endParaRPr lang="en-US" altLang="en-US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 sz="3600"/>
              <a:t>They do not </a:t>
            </a:r>
            <a:r>
              <a:rPr lang="en-US" altLang="en-US" sz="3600" b="1" i="1"/>
              <a:t>do</a:t>
            </a:r>
            <a:r>
              <a:rPr lang="en-US" altLang="en-US" sz="3600"/>
              <a:t> what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600"/>
              <a:t>	they are supposed to do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3200"/>
          </a:p>
        </p:txBody>
      </p:sp>
      <p:pic>
        <p:nvPicPr>
          <p:cNvPr id="18441" name="Picture 9" descr="angry%20child%20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267200"/>
            <a:ext cx="28194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45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Combining Amino Acids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057400" y="4419601"/>
            <a:ext cx="7924800" cy="17002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A molecule of </a:t>
            </a:r>
            <a:r>
              <a:rPr lang="en-US" sz="2400" u="sng" dirty="0"/>
              <a:t>water</a:t>
            </a:r>
            <a:r>
              <a:rPr lang="en-US" sz="2400" dirty="0"/>
              <a:t> is lost between the acid and the amine group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The process is called……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A </a:t>
            </a:r>
            <a:r>
              <a:rPr lang="en-US" sz="2400" u="sng" dirty="0"/>
              <a:t>peptide</a:t>
            </a:r>
            <a:r>
              <a:rPr lang="en-US" sz="2400" dirty="0"/>
              <a:t> bond forms between the C and the N atoms.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dirty="0"/>
          </a:p>
        </p:txBody>
      </p:sp>
      <p:pic>
        <p:nvPicPr>
          <p:cNvPr id="139268" name="Picture 5" descr="Dipeptide-600x41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7162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3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1"/>
            <a:ext cx="28956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038600"/>
            <a:ext cx="39909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6400800" y="4191000"/>
            <a:ext cx="3810000" cy="1569660"/>
          </a:xfrm>
          <a:prstGeom prst="rect">
            <a:avLst/>
          </a:prstGeom>
          <a:noFill/>
          <a:ln w="76200">
            <a:solidFill>
              <a:srgbClr val="4FF3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/>
              <a:t>Question: </a:t>
            </a:r>
            <a:r>
              <a:rPr lang="en-US" altLang="en-US" sz="3200"/>
              <a:t>Why do these proteins all have different shapes?</a:t>
            </a:r>
          </a:p>
        </p:txBody>
      </p:sp>
    </p:spTree>
    <p:extLst>
      <p:ext uri="{BB962C8B-B14F-4D97-AF65-F5344CB8AC3E}">
        <p14:creationId xmlns:p14="http://schemas.microsoft.com/office/powerpoint/2010/main" val="380624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Protein Processing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914400"/>
            <a:ext cx="8610600" cy="1524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The free polypeptide chain does not stay straight for long… the chain is arranged into the different levels of organization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5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The order of amino acids determines the structure/function of a protein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141316" name="Picture 1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209800"/>
            <a:ext cx="7848600" cy="3886200"/>
          </a:xfrm>
        </p:spPr>
      </p:pic>
    </p:spTree>
    <p:extLst>
      <p:ext uri="{BB962C8B-B14F-4D97-AF65-F5344CB8AC3E}">
        <p14:creationId xmlns:p14="http://schemas.microsoft.com/office/powerpoint/2010/main" val="369994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6873</TotalTime>
  <Words>2153</Words>
  <Application>Microsoft Office PowerPoint</Application>
  <PresentationFormat>Widescreen</PresentationFormat>
  <Paragraphs>282</Paragraphs>
  <Slides>68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9" baseType="lpstr">
      <vt:lpstr>ＭＳ Ｐゴシック</vt:lpstr>
      <vt:lpstr>Arial</vt:lpstr>
      <vt:lpstr>Bookman Old Style</vt:lpstr>
      <vt:lpstr>Calibri</vt:lpstr>
      <vt:lpstr>Century Gothic</vt:lpstr>
      <vt:lpstr>Courier</vt:lpstr>
      <vt:lpstr>Gill Sans MT</vt:lpstr>
      <vt:lpstr>Times</vt:lpstr>
      <vt:lpstr>Times New Roman</vt:lpstr>
      <vt:lpstr>Wingdings</vt:lpstr>
      <vt:lpstr>Gallery</vt:lpstr>
      <vt:lpstr>PowerPoint Presentation</vt:lpstr>
      <vt:lpstr>Topic 3: Protein synthesis</vt:lpstr>
      <vt:lpstr>What carries the genetic material of the cell?</vt:lpstr>
      <vt:lpstr>PowerPoint Presentation</vt:lpstr>
      <vt:lpstr>So What are Proteins?</vt:lpstr>
      <vt:lpstr>Amino Acid Structure</vt:lpstr>
      <vt:lpstr>Combining Amino Acids</vt:lpstr>
      <vt:lpstr>PowerPoint Presentation</vt:lpstr>
      <vt:lpstr>Protein Processing</vt:lpstr>
      <vt:lpstr>Protein Structure</vt:lpstr>
      <vt:lpstr>How do our cells make proteins?</vt:lpstr>
      <vt:lpstr>PowerPoint Presentation</vt:lpstr>
      <vt:lpstr>The Solution?</vt:lpstr>
      <vt:lpstr>Roles of DNA and RNA</vt:lpstr>
      <vt:lpstr>Putting it together</vt:lpstr>
      <vt:lpstr>Where are proteins produced?</vt:lpstr>
      <vt:lpstr>What is rna?</vt:lpstr>
      <vt:lpstr>Differences between RNA and DNA</vt:lpstr>
      <vt:lpstr>PowerPoint Presentation</vt:lpstr>
      <vt:lpstr>PowerPoint Presentation</vt:lpstr>
      <vt:lpstr>PowerPoint Presentation</vt:lpstr>
      <vt:lpstr>About mrna</vt:lpstr>
      <vt:lpstr>Transfer RNA (tRNA)</vt:lpstr>
      <vt:lpstr>Ribosomal RNA (rRNA)</vt:lpstr>
      <vt:lpstr>Protein synthesis</vt:lpstr>
      <vt:lpstr>transcription</vt:lpstr>
      <vt:lpstr>How does it happen?</vt:lpstr>
      <vt:lpstr>Protein synthesis</vt:lpstr>
      <vt:lpstr>Base pairs</vt:lpstr>
      <vt:lpstr>Concept check</vt:lpstr>
      <vt:lpstr>translation</vt:lpstr>
      <vt:lpstr>Reading a codon chart</vt:lpstr>
      <vt:lpstr>PowerPoint Presentation</vt:lpstr>
      <vt:lpstr>translation</vt:lpstr>
      <vt:lpstr>Steps of translation</vt:lpstr>
      <vt:lpstr>Steps, cont</vt:lpstr>
      <vt:lpstr>PowerPoint Presentation</vt:lpstr>
      <vt:lpstr>PowerPoint Presentation</vt:lpstr>
      <vt:lpstr>Steps, cont</vt:lpstr>
      <vt:lpstr>Steps, cont</vt:lpstr>
      <vt:lpstr>An amino acid chain</vt:lpstr>
      <vt:lpstr>PowerPoint Presentation</vt:lpstr>
      <vt:lpstr>PowerPoint Presentation</vt:lpstr>
      <vt:lpstr>practice</vt:lpstr>
      <vt:lpstr>practice</vt:lpstr>
      <vt:lpstr>What is a mutation?</vt:lpstr>
      <vt:lpstr>PowerPoint Presentation</vt:lpstr>
      <vt:lpstr>2 Main Types of Mutations</vt:lpstr>
      <vt:lpstr>Gene mutations</vt:lpstr>
      <vt:lpstr>Gene Mutations: 2 Types: </vt:lpstr>
      <vt:lpstr>Example: Sickle Cell Disease</vt:lpstr>
      <vt:lpstr>PowerPoint Presentation</vt:lpstr>
      <vt:lpstr>Example: Tay-Sacchs Disease</vt:lpstr>
      <vt:lpstr>Types of Mutations – Gene Mutations</vt:lpstr>
      <vt:lpstr>Point Mutations</vt:lpstr>
      <vt:lpstr>Example Point Mutation</vt:lpstr>
      <vt:lpstr>Point Mutations </vt:lpstr>
      <vt:lpstr>Point Mutations </vt:lpstr>
      <vt:lpstr>Point Mutations </vt:lpstr>
      <vt:lpstr>Frameshift Mutations</vt:lpstr>
      <vt:lpstr>Example Frameshift Mutation</vt:lpstr>
      <vt:lpstr>Frameshift Mutations </vt:lpstr>
      <vt:lpstr>Frameshift Mutations </vt:lpstr>
      <vt:lpstr>Types of Mutations – Large Chromosomal Mutations</vt:lpstr>
      <vt:lpstr>PowerPoint Presentation</vt:lpstr>
      <vt:lpstr>Causes of Mutations</vt:lpstr>
      <vt:lpstr>Can mutations be passed down to offspring?</vt:lpstr>
      <vt:lpstr>Gene Mutations</vt:lpstr>
    </vt:vector>
  </TitlesOfParts>
  <Company>Prince William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Jensen</dc:creator>
  <cp:lastModifiedBy>Olivia Jensen</cp:lastModifiedBy>
  <cp:revision>3</cp:revision>
  <dcterms:created xsi:type="dcterms:W3CDTF">2018-02-28T19:44:28Z</dcterms:created>
  <dcterms:modified xsi:type="dcterms:W3CDTF">2018-03-05T14:17:57Z</dcterms:modified>
</cp:coreProperties>
</file>