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Lst>
  <p:notesMasterIdLst>
    <p:notesMasterId r:id="rId80"/>
  </p:notesMasterIdLst>
  <p:handoutMasterIdLst>
    <p:handoutMasterId r:id="rId81"/>
  </p:handoutMasterIdLst>
  <p:sldIdLst>
    <p:sldId id="256" r:id="rId2"/>
    <p:sldId id="257" r:id="rId3"/>
    <p:sldId id="258" r:id="rId4"/>
    <p:sldId id="259" r:id="rId5"/>
    <p:sldId id="260" r:id="rId6"/>
    <p:sldId id="261" r:id="rId7"/>
    <p:sldId id="331" r:id="rId8"/>
    <p:sldId id="262" r:id="rId9"/>
    <p:sldId id="332" r:id="rId10"/>
    <p:sldId id="264" r:id="rId11"/>
    <p:sldId id="333" r:id="rId12"/>
    <p:sldId id="263" r:id="rId13"/>
    <p:sldId id="266" r:id="rId14"/>
    <p:sldId id="267" r:id="rId15"/>
    <p:sldId id="334" r:id="rId16"/>
    <p:sldId id="335" r:id="rId17"/>
    <p:sldId id="336" r:id="rId18"/>
    <p:sldId id="268" r:id="rId19"/>
    <p:sldId id="269" r:id="rId20"/>
    <p:sldId id="270" r:id="rId21"/>
    <p:sldId id="271" r:id="rId22"/>
    <p:sldId id="286"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7" r:id="rId36"/>
    <p:sldId id="288" r:id="rId37"/>
    <p:sldId id="290" r:id="rId38"/>
    <p:sldId id="289"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7" r:id="rId74"/>
    <p:sldId id="328" r:id="rId75"/>
    <p:sldId id="325" r:id="rId76"/>
    <p:sldId id="326" r:id="rId77"/>
    <p:sldId id="329" r:id="rId78"/>
    <p:sldId id="330" r:id="rId7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59" autoAdjust="0"/>
    <p:restoredTop sz="94660" autoAdjust="0"/>
  </p:normalViewPr>
  <p:slideViewPr>
    <p:cSldViewPr snapToGrid="0">
      <p:cViewPr varScale="1">
        <p:scale>
          <a:sx n="70" d="100"/>
          <a:sy n="70" d="100"/>
        </p:scale>
        <p:origin x="660" y="54"/>
      </p:cViewPr>
      <p:guideLst>
        <p:guide orient="horz" pos="2160"/>
        <p:guide pos="3840"/>
      </p:guideLst>
    </p:cSldViewPr>
  </p:slideViewPr>
  <p:outlineViewPr>
    <p:cViewPr>
      <p:scale>
        <a:sx n="33" d="100"/>
        <a:sy n="33" d="100"/>
      </p:scale>
      <p:origin x="0" y="18912"/>
    </p:cViewPr>
  </p:outlin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535666-48B4-458A-A249-13BFE411C8DC}" type="datetimeFigureOut">
              <a:rPr lang="en-US" smtClean="0"/>
              <a:t>9/19/2018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B845F3-938B-4E7C-8971-F23F01BED03D}" type="slidenum">
              <a:rPr lang="en-US" smtClean="0"/>
              <a:t>‹#›</a:t>
            </a:fld>
            <a:endParaRPr lang="en-US"/>
          </a:p>
        </p:txBody>
      </p:sp>
    </p:spTree>
    <p:extLst>
      <p:ext uri="{BB962C8B-B14F-4D97-AF65-F5344CB8AC3E}">
        <p14:creationId xmlns:p14="http://schemas.microsoft.com/office/powerpoint/2010/main" val="3687262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BFF5BC-A35A-4E05-9CB8-D616E2528578}" type="datetimeFigureOut">
              <a:rPr lang="en-US" smtClean="0"/>
              <a:t>9/19/2018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5DDC71-206A-4F9D-9A06-771E1EDEF79C}" type="slidenum">
              <a:rPr lang="en-US" smtClean="0"/>
              <a:t>‹#›</a:t>
            </a:fld>
            <a:endParaRPr lang="en-US"/>
          </a:p>
        </p:txBody>
      </p:sp>
    </p:spTree>
    <p:extLst>
      <p:ext uri="{BB962C8B-B14F-4D97-AF65-F5344CB8AC3E}">
        <p14:creationId xmlns:p14="http://schemas.microsoft.com/office/powerpoint/2010/main" val="3595118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5DDC71-206A-4F9D-9A06-771E1EDEF79C}" type="slidenum">
              <a:rPr lang="en-US" smtClean="0"/>
              <a:t>1</a:t>
            </a:fld>
            <a:endParaRPr lang="en-US"/>
          </a:p>
        </p:txBody>
      </p:sp>
    </p:spTree>
    <p:extLst>
      <p:ext uri="{BB962C8B-B14F-4D97-AF65-F5344CB8AC3E}">
        <p14:creationId xmlns:p14="http://schemas.microsoft.com/office/powerpoint/2010/main" val="954890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0695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4198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58885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6151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33186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3623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2253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7316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1457293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206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899433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0377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0259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5273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4694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9582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9/19/2018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777188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gif"/><Relationship Id="rId5" Type="http://schemas.openxmlformats.org/officeDocument/2006/relationships/image" Target="../media/image36.png"/><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9.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7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8.gif"/><Relationship Id="rId2" Type="http://schemas.openxmlformats.org/officeDocument/2006/relationships/image" Target="../media/image77.gif"/><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Unit 2</a:t>
            </a:r>
          </a:p>
        </p:txBody>
      </p:sp>
      <p:sp>
        <p:nvSpPr>
          <p:cNvPr id="3" name="Subtitle 2"/>
          <p:cNvSpPr>
            <a:spLocks noGrp="1"/>
          </p:cNvSpPr>
          <p:nvPr>
            <p:ph type="subTitle" idx="1"/>
          </p:nvPr>
        </p:nvSpPr>
        <p:spPr/>
        <p:txBody>
          <a:bodyPr/>
          <a:lstStyle/>
          <a:p>
            <a:r>
              <a:rPr lang="en-US" dirty="0"/>
              <a:t>Biochemistry: Atomic Structure, Water Properties, Macromolecules, &amp; Enzymes</a:t>
            </a:r>
          </a:p>
        </p:txBody>
      </p:sp>
    </p:spTree>
    <p:extLst>
      <p:ext uri="{BB962C8B-B14F-4D97-AF65-F5344CB8AC3E}">
        <p14:creationId xmlns:p14="http://schemas.microsoft.com/office/powerpoint/2010/main" val="3632995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u="sng" dirty="0"/>
              <a:t>Periodic Table Information</a:t>
            </a:r>
          </a:p>
        </p:txBody>
      </p:sp>
      <p:sp>
        <p:nvSpPr>
          <p:cNvPr id="3" name="Content Placeholder 2"/>
          <p:cNvSpPr>
            <a:spLocks noGrp="1"/>
          </p:cNvSpPr>
          <p:nvPr>
            <p:ph idx="1"/>
          </p:nvPr>
        </p:nvSpPr>
        <p:spPr>
          <a:xfrm>
            <a:off x="859809" y="1528549"/>
            <a:ext cx="11332191" cy="4382673"/>
          </a:xfrm>
        </p:spPr>
        <p:txBody>
          <a:bodyPr/>
          <a:lstStyle/>
          <a:p>
            <a:r>
              <a:rPr lang="en-US" sz="2800" dirty="0"/>
              <a:t>Atomic number = number of protons</a:t>
            </a:r>
          </a:p>
          <a:p>
            <a:r>
              <a:rPr lang="en-US" sz="2800" dirty="0"/>
              <a:t>Atomic mass = number of protons + number of neutrons (essentially, add together everything found in the nucleus)</a:t>
            </a:r>
          </a:p>
          <a:p>
            <a:pPr lvl="1"/>
            <a:r>
              <a:rPr lang="en-US" sz="2500" dirty="0"/>
              <a:t>Protons &amp; neutrons each have a mass of 1 </a:t>
            </a:r>
            <a:r>
              <a:rPr lang="en-US" sz="2500" dirty="0" err="1"/>
              <a:t>amu</a:t>
            </a:r>
            <a:r>
              <a:rPr lang="en-US" sz="2500" dirty="0"/>
              <a:t> (atomic mass unit)</a:t>
            </a:r>
          </a:p>
          <a:p>
            <a:pPr lvl="1"/>
            <a:r>
              <a:rPr lang="en-US" sz="2500" dirty="0"/>
              <a:t>Mass of electrons is negligible, so we do not add that in</a:t>
            </a:r>
          </a:p>
        </p:txBody>
      </p:sp>
      <p:pic>
        <p:nvPicPr>
          <p:cNvPr id="5" name="Picture 4"/>
          <p:cNvPicPr>
            <a:picLocks noChangeAspect="1"/>
          </p:cNvPicPr>
          <p:nvPr/>
        </p:nvPicPr>
        <p:blipFill>
          <a:blip r:embed="rId2"/>
          <a:stretch>
            <a:fillRect/>
          </a:stretch>
        </p:blipFill>
        <p:spPr>
          <a:xfrm>
            <a:off x="3919013" y="4050377"/>
            <a:ext cx="4679080" cy="2436653"/>
          </a:xfrm>
          <a:prstGeom prst="rect">
            <a:avLst/>
          </a:prstGeom>
        </p:spPr>
      </p:pic>
    </p:spTree>
    <p:extLst>
      <p:ext uri="{BB962C8B-B14F-4D97-AF65-F5344CB8AC3E}">
        <p14:creationId xmlns:p14="http://schemas.microsoft.com/office/powerpoint/2010/main" val="2004359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93926" y="624110"/>
            <a:ext cx="9861159" cy="5135245"/>
          </a:xfrm>
          <a:prstGeom prst="rect">
            <a:avLst/>
          </a:prstGeom>
        </p:spPr>
      </p:pic>
    </p:spTree>
    <p:extLst>
      <p:ext uri="{BB962C8B-B14F-4D97-AF65-F5344CB8AC3E}">
        <p14:creationId xmlns:p14="http://schemas.microsoft.com/office/powerpoint/2010/main" val="2728334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Examining the Periodic Table</a:t>
            </a:r>
          </a:p>
        </p:txBody>
      </p:sp>
      <p:pic>
        <p:nvPicPr>
          <p:cNvPr id="4" name="Content Placeholder 3"/>
          <p:cNvPicPr>
            <a:picLocks noGrp="1" noChangeAspect="1"/>
          </p:cNvPicPr>
          <p:nvPr>
            <p:ph idx="1"/>
          </p:nvPr>
        </p:nvPicPr>
        <p:blipFill rotWithShape="1">
          <a:blip r:embed="rId2"/>
          <a:stretch/>
        </p:blipFill>
        <p:spPr>
          <a:xfrm>
            <a:off x="2814307" y="1264555"/>
            <a:ext cx="6657239" cy="5144231"/>
          </a:xfrm>
        </p:spPr>
      </p:pic>
    </p:spTree>
    <p:extLst>
      <p:ext uri="{BB962C8B-B14F-4D97-AF65-F5344CB8AC3E}">
        <p14:creationId xmlns:p14="http://schemas.microsoft.com/office/powerpoint/2010/main" val="2786389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6216" y="310211"/>
            <a:ext cx="8911687" cy="1280890"/>
          </a:xfrm>
        </p:spPr>
        <p:txBody>
          <a:bodyPr/>
          <a:lstStyle/>
          <a:p>
            <a:pPr algn="ctr"/>
            <a:r>
              <a:rPr lang="en-US" b="1" u="sng" dirty="0"/>
              <a:t>Elements</a:t>
            </a:r>
          </a:p>
        </p:txBody>
      </p:sp>
      <p:sp>
        <p:nvSpPr>
          <p:cNvPr id="3" name="Content Placeholder 2"/>
          <p:cNvSpPr>
            <a:spLocks noGrp="1"/>
          </p:cNvSpPr>
          <p:nvPr>
            <p:ph idx="1"/>
          </p:nvPr>
        </p:nvSpPr>
        <p:spPr>
          <a:xfrm>
            <a:off x="1624084" y="1009934"/>
            <a:ext cx="9880528" cy="4901288"/>
          </a:xfrm>
        </p:spPr>
        <p:txBody>
          <a:bodyPr>
            <a:normAutofit/>
          </a:bodyPr>
          <a:lstStyle/>
          <a:p>
            <a:r>
              <a:rPr lang="en-US" sz="2800" dirty="0"/>
              <a:t>92 natural elements</a:t>
            </a:r>
          </a:p>
          <a:p>
            <a:r>
              <a:rPr lang="en-US" sz="2800" dirty="0"/>
              <a:t>An element is composed of only one type of atom</a:t>
            </a:r>
          </a:p>
          <a:p>
            <a:r>
              <a:rPr lang="en-US" sz="2800" b="1" dirty="0"/>
              <a:t>Six</a:t>
            </a:r>
            <a:r>
              <a:rPr lang="en-US" sz="2800" dirty="0"/>
              <a:t> main elements in living things:</a:t>
            </a:r>
          </a:p>
          <a:p>
            <a:endParaRPr lang="en-US" dirty="0"/>
          </a:p>
        </p:txBody>
      </p:sp>
      <p:pic>
        <p:nvPicPr>
          <p:cNvPr id="4" name="Picture 3"/>
          <p:cNvPicPr>
            <a:picLocks noChangeAspect="1"/>
          </p:cNvPicPr>
          <p:nvPr/>
        </p:nvPicPr>
        <p:blipFill>
          <a:blip r:embed="rId2"/>
          <a:stretch>
            <a:fillRect/>
          </a:stretch>
        </p:blipFill>
        <p:spPr>
          <a:xfrm>
            <a:off x="1103954" y="2880995"/>
            <a:ext cx="10205667" cy="2755530"/>
          </a:xfrm>
          <a:prstGeom prst="rect">
            <a:avLst/>
          </a:prstGeom>
        </p:spPr>
      </p:pic>
    </p:spTree>
    <p:extLst>
      <p:ext uri="{BB962C8B-B14F-4D97-AF65-F5344CB8AC3E}">
        <p14:creationId xmlns:p14="http://schemas.microsoft.com/office/powerpoint/2010/main" val="46892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Chemical Compounds</a:t>
            </a:r>
          </a:p>
        </p:txBody>
      </p:sp>
      <p:sp>
        <p:nvSpPr>
          <p:cNvPr id="3" name="Content Placeholder 2"/>
          <p:cNvSpPr>
            <a:spLocks noGrp="1"/>
          </p:cNvSpPr>
          <p:nvPr>
            <p:ph idx="1"/>
          </p:nvPr>
        </p:nvSpPr>
        <p:spPr>
          <a:xfrm>
            <a:off x="1146412" y="1378424"/>
            <a:ext cx="10931857" cy="4532798"/>
          </a:xfrm>
        </p:spPr>
        <p:txBody>
          <a:bodyPr>
            <a:normAutofit/>
          </a:bodyPr>
          <a:lstStyle/>
          <a:p>
            <a:r>
              <a:rPr lang="en-US" sz="2000" dirty="0"/>
              <a:t>Atoms are the basic unit of matter</a:t>
            </a:r>
          </a:p>
          <a:p>
            <a:r>
              <a:rPr lang="en-US" sz="2000" dirty="0"/>
              <a:t>Elements are made of atoms of one type</a:t>
            </a:r>
          </a:p>
          <a:p>
            <a:r>
              <a:rPr lang="en-US" sz="3000" b="1" dirty="0"/>
              <a:t>Compounds </a:t>
            </a:r>
            <a:r>
              <a:rPr lang="en-US" sz="3000" dirty="0"/>
              <a:t>are formed by the chemical combination of two (or more) </a:t>
            </a:r>
            <a:r>
              <a:rPr lang="en-US" sz="3000" dirty="0" smtClean="0"/>
              <a:t>elements </a:t>
            </a:r>
            <a:r>
              <a:rPr lang="en-US" sz="3000" dirty="0"/>
              <a:t>in definite proportions </a:t>
            </a:r>
            <a:endParaRPr lang="en-US" sz="3000" dirty="0" smtClean="0"/>
          </a:p>
          <a:p>
            <a:pPr lvl="1"/>
            <a:r>
              <a:rPr lang="en-US" sz="2800" dirty="0" smtClean="0"/>
              <a:t>Always formed from a specific combination of elements</a:t>
            </a:r>
          </a:p>
          <a:p>
            <a:pPr lvl="1"/>
            <a:r>
              <a:rPr lang="en-US" sz="2800" dirty="0" smtClean="0"/>
              <a:t>Always formed in a set ratio</a:t>
            </a:r>
          </a:p>
          <a:p>
            <a:pPr lvl="2"/>
            <a:r>
              <a:rPr lang="en-US" sz="2600" dirty="0" smtClean="0"/>
              <a:t>Example: 	CO 	or 		NH</a:t>
            </a:r>
            <a:r>
              <a:rPr lang="en-US" sz="2600" baseline="-25000" dirty="0" smtClean="0"/>
              <a:t>3</a:t>
            </a:r>
            <a:endParaRPr lang="en-US" sz="2600" dirty="0"/>
          </a:p>
        </p:txBody>
      </p:sp>
    </p:spTree>
    <p:extLst>
      <p:ext uri="{BB962C8B-B14F-4D97-AF65-F5344CB8AC3E}">
        <p14:creationId xmlns:p14="http://schemas.microsoft.com/office/powerpoint/2010/main" val="3382360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Chemical Compounds</a:t>
            </a:r>
          </a:p>
        </p:txBody>
      </p:sp>
      <p:sp>
        <p:nvSpPr>
          <p:cNvPr id="3" name="Content Placeholder 2"/>
          <p:cNvSpPr>
            <a:spLocks noGrp="1"/>
          </p:cNvSpPr>
          <p:nvPr>
            <p:ph idx="1"/>
          </p:nvPr>
        </p:nvSpPr>
        <p:spPr>
          <a:xfrm>
            <a:off x="1146412" y="1378424"/>
            <a:ext cx="10931857" cy="4532798"/>
          </a:xfrm>
        </p:spPr>
        <p:txBody>
          <a:bodyPr>
            <a:normAutofit/>
          </a:bodyPr>
          <a:lstStyle/>
          <a:p>
            <a:pPr lvl="1"/>
            <a:r>
              <a:rPr lang="en-US" sz="2400" dirty="0"/>
              <a:t>Compounds are chemically joined, so they differ from the elements that they are made of (H</a:t>
            </a:r>
            <a:r>
              <a:rPr lang="en-US" sz="2400" baseline="-25000" dirty="0"/>
              <a:t>2</a:t>
            </a:r>
            <a:r>
              <a:rPr lang="en-US" sz="2400" dirty="0"/>
              <a:t>O is very different than hydrogen and oxygen on their own)</a:t>
            </a:r>
          </a:p>
          <a:p>
            <a:pPr lvl="1"/>
            <a:r>
              <a:rPr lang="en-US" sz="2400" dirty="0"/>
              <a:t>Chemical formulas are used to show the kind and proportion of atoms of each element in the compound</a:t>
            </a:r>
            <a:endParaRPr lang="en-US" sz="2400" dirty="0"/>
          </a:p>
        </p:txBody>
      </p:sp>
    </p:spTree>
    <p:extLst>
      <p:ext uri="{BB962C8B-B14F-4D97-AF65-F5344CB8AC3E}">
        <p14:creationId xmlns:p14="http://schemas.microsoft.com/office/powerpoint/2010/main" val="3434109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u="sng" dirty="0"/>
              <a:t>Molecules</a:t>
            </a:r>
          </a:p>
        </p:txBody>
      </p:sp>
      <p:sp>
        <p:nvSpPr>
          <p:cNvPr id="3" name="Content Placeholder 2"/>
          <p:cNvSpPr>
            <a:spLocks noGrp="1"/>
          </p:cNvSpPr>
          <p:nvPr>
            <p:ph idx="1"/>
          </p:nvPr>
        </p:nvSpPr>
        <p:spPr>
          <a:xfrm>
            <a:off x="1487606" y="1460310"/>
            <a:ext cx="10304060" cy="4450912"/>
          </a:xfrm>
        </p:spPr>
        <p:txBody>
          <a:bodyPr/>
          <a:lstStyle/>
          <a:p>
            <a:r>
              <a:rPr lang="en-US" sz="2400" dirty="0"/>
              <a:t>Atom – smallest unit of matter</a:t>
            </a:r>
          </a:p>
          <a:p>
            <a:r>
              <a:rPr lang="en-US" sz="2400" dirty="0"/>
              <a:t>Element – made of one type of atom</a:t>
            </a:r>
          </a:p>
          <a:p>
            <a:r>
              <a:rPr lang="en-US" sz="2400" dirty="0"/>
              <a:t>Compound – two or more elements chemically bonded together</a:t>
            </a:r>
          </a:p>
          <a:p>
            <a:r>
              <a:rPr lang="en-US" sz="3800" dirty="0"/>
              <a:t>Molecule – two or more </a:t>
            </a:r>
            <a:r>
              <a:rPr lang="en-US" sz="3800" dirty="0" smtClean="0"/>
              <a:t>atoms joined </a:t>
            </a:r>
            <a:r>
              <a:rPr lang="en-US" sz="3800" dirty="0"/>
              <a:t>together chemically</a:t>
            </a:r>
          </a:p>
          <a:p>
            <a:pPr lvl="1"/>
            <a:r>
              <a:rPr lang="en-US" sz="3000" dirty="0"/>
              <a:t>All compounds are molecules, but not all molecules are compounds</a:t>
            </a:r>
          </a:p>
        </p:txBody>
      </p:sp>
    </p:spTree>
    <p:extLst>
      <p:ext uri="{BB962C8B-B14F-4D97-AF65-F5344CB8AC3E}">
        <p14:creationId xmlns:p14="http://schemas.microsoft.com/office/powerpoint/2010/main" val="3901757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 an arrow to the row that contains molecules that are NOT compounds</a:t>
            </a:r>
            <a:endParaRPr lang="en-US" dirty="0"/>
          </a:p>
        </p:txBody>
      </p:sp>
      <p:sp>
        <p:nvSpPr>
          <p:cNvPr id="3" name="Content Placeholder 2"/>
          <p:cNvSpPr>
            <a:spLocks noGrp="1"/>
          </p:cNvSpPr>
          <p:nvPr>
            <p:ph idx="1"/>
          </p:nvPr>
        </p:nvSpPr>
        <p:spPr/>
        <p:txBody>
          <a:bodyPr/>
          <a:lstStyle/>
          <a:p>
            <a:endParaRPr lang="en-US"/>
          </a:p>
        </p:txBody>
      </p:sp>
      <p:pic>
        <p:nvPicPr>
          <p:cNvPr id="4" name="Picture 3" descr="Image result for molecule vs compound"/>
          <p:cNvPicPr/>
          <p:nvPr/>
        </p:nvPicPr>
        <p:blipFill>
          <a:blip r:embed="rId2">
            <a:extLst>
              <a:ext uri="{28A0092B-C50C-407E-A947-70E740481C1C}">
                <a14:useLocalDpi xmlns:a14="http://schemas.microsoft.com/office/drawing/2010/main" val="0"/>
              </a:ext>
            </a:extLst>
          </a:blip>
          <a:srcRect/>
          <a:stretch>
            <a:fillRect/>
          </a:stretch>
        </p:blipFill>
        <p:spPr bwMode="auto">
          <a:xfrm>
            <a:off x="2907969" y="1905000"/>
            <a:ext cx="7518921" cy="4390300"/>
          </a:xfrm>
          <a:prstGeom prst="rect">
            <a:avLst/>
          </a:prstGeom>
          <a:noFill/>
          <a:ln>
            <a:noFill/>
          </a:ln>
        </p:spPr>
      </p:pic>
    </p:spTree>
    <p:extLst>
      <p:ext uri="{BB962C8B-B14F-4D97-AF65-F5344CB8AC3E}">
        <p14:creationId xmlns:p14="http://schemas.microsoft.com/office/powerpoint/2010/main" val="1636519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897040" y="201030"/>
            <a:ext cx="9539334" cy="1280890"/>
          </a:xfrm>
        </p:spPr>
        <p:txBody>
          <a:bodyPr>
            <a:noAutofit/>
          </a:bodyPr>
          <a:lstStyle/>
          <a:p>
            <a:r>
              <a:rPr lang="en-US" sz="4200" b="1" u="sng" dirty="0" smtClean="0">
                <a:effectLst>
                  <a:outerShdw blurRad="38100" dist="38100" dir="2700000" algn="tl">
                    <a:srgbClr val="FFFFFF"/>
                  </a:outerShdw>
                </a:effectLst>
                <a:cs typeface="Arial" charset="0"/>
              </a:rPr>
              <a:t>Understanding Chemical </a:t>
            </a:r>
            <a:r>
              <a:rPr lang="en-US" sz="4200" b="1" u="sng" dirty="0">
                <a:effectLst>
                  <a:outerShdw blurRad="38100" dist="38100" dir="2700000" algn="tl">
                    <a:srgbClr val="FFFFFF"/>
                  </a:outerShdw>
                </a:effectLst>
                <a:cs typeface="Arial" charset="0"/>
              </a:rPr>
              <a:t>Formulas</a:t>
            </a:r>
          </a:p>
        </p:txBody>
      </p:sp>
      <p:sp>
        <p:nvSpPr>
          <p:cNvPr id="22531" name="Rectangle 3"/>
          <p:cNvSpPr>
            <a:spLocks noGrp="1" noChangeArrowheads="1"/>
          </p:cNvSpPr>
          <p:nvPr>
            <p:ph idx="1"/>
          </p:nvPr>
        </p:nvSpPr>
        <p:spPr>
          <a:xfrm>
            <a:off x="1298468" y="1050878"/>
            <a:ext cx="10893532" cy="4883257"/>
          </a:xfrm>
        </p:spPr>
        <p:txBody>
          <a:bodyPr/>
          <a:lstStyle/>
          <a:p>
            <a:r>
              <a:rPr lang="en-US" sz="3400" dirty="0">
                <a:solidFill>
                  <a:srgbClr val="AF2D2D"/>
                </a:solidFill>
                <a:cs typeface="Arial" charset="0"/>
              </a:rPr>
              <a:t>Subscript</a:t>
            </a:r>
            <a:r>
              <a:rPr lang="en-US" sz="3400" dirty="0">
                <a:cs typeface="Arial" charset="0"/>
              </a:rPr>
              <a:t> </a:t>
            </a:r>
            <a:r>
              <a:rPr lang="en-US" sz="3400" u="sng" dirty="0">
                <a:cs typeface="Arial" charset="0"/>
              </a:rPr>
              <a:t>after</a:t>
            </a:r>
            <a:r>
              <a:rPr lang="en-US" sz="3400" dirty="0">
                <a:cs typeface="Arial" charset="0"/>
              </a:rPr>
              <a:t> a symbol </a:t>
            </a:r>
            <a:r>
              <a:rPr lang="en-US" sz="3400" dirty="0" smtClean="0">
                <a:cs typeface="Arial" charset="0"/>
              </a:rPr>
              <a:t>tells </a:t>
            </a:r>
            <a:r>
              <a:rPr lang="en-US" sz="3400" dirty="0">
                <a:cs typeface="Arial" charset="0"/>
              </a:rPr>
              <a:t>the number of atoms of </a:t>
            </a:r>
            <a:r>
              <a:rPr lang="en-US" sz="3400" dirty="0" smtClean="0">
                <a:cs typeface="Arial" charset="0"/>
              </a:rPr>
              <a:t>that element</a:t>
            </a:r>
            <a:endParaRPr lang="en-US" sz="3400" dirty="0">
              <a:cs typeface="Arial" charset="0"/>
            </a:endParaRPr>
          </a:p>
          <a:p>
            <a:pPr lvl="2"/>
            <a:r>
              <a:rPr lang="en-US" sz="2800" dirty="0">
                <a:solidFill>
                  <a:srgbClr val="AF2D2D"/>
                </a:solidFill>
                <a:cs typeface="Arial" charset="0"/>
              </a:rPr>
              <a:t>H</a:t>
            </a:r>
            <a:r>
              <a:rPr lang="en-US" sz="2800" baseline="-25000" dirty="0">
                <a:solidFill>
                  <a:srgbClr val="AF2D2D"/>
                </a:solidFill>
                <a:cs typeface="Arial" charset="0"/>
              </a:rPr>
              <a:t>2</a:t>
            </a:r>
            <a:r>
              <a:rPr lang="en-US" sz="2800" dirty="0">
                <a:solidFill>
                  <a:srgbClr val="AF2D2D"/>
                </a:solidFill>
                <a:cs typeface="Arial" charset="0"/>
              </a:rPr>
              <a:t>O</a:t>
            </a:r>
            <a:r>
              <a:rPr lang="en-US" sz="2800" dirty="0">
                <a:cs typeface="Arial" charset="0"/>
              </a:rPr>
              <a:t> has 2 atoms of hydrogen &amp; 1 atom of oxygen</a:t>
            </a:r>
          </a:p>
          <a:p>
            <a:r>
              <a:rPr lang="en-US" sz="3400" dirty="0">
                <a:solidFill>
                  <a:srgbClr val="AF2D2D"/>
                </a:solidFill>
                <a:cs typeface="Arial" charset="0"/>
              </a:rPr>
              <a:t>Coefficients</a:t>
            </a:r>
            <a:r>
              <a:rPr lang="en-US" sz="3400" dirty="0">
                <a:cs typeface="Arial" charset="0"/>
              </a:rPr>
              <a:t> </a:t>
            </a:r>
            <a:r>
              <a:rPr lang="en-US" sz="3400" u="sng" dirty="0">
                <a:cs typeface="Arial" charset="0"/>
              </a:rPr>
              <a:t>before</a:t>
            </a:r>
            <a:r>
              <a:rPr lang="en-US" sz="3400" dirty="0">
                <a:cs typeface="Arial" charset="0"/>
              </a:rPr>
              <a:t> a formula tell the number of molecules</a:t>
            </a:r>
          </a:p>
          <a:p>
            <a:pPr lvl="2"/>
            <a:r>
              <a:rPr lang="en-US" sz="2800" dirty="0">
                <a:solidFill>
                  <a:srgbClr val="AF2D2D"/>
                </a:solidFill>
                <a:cs typeface="Arial" charset="0"/>
              </a:rPr>
              <a:t>3O</a:t>
            </a:r>
            <a:r>
              <a:rPr lang="en-US" sz="2800" baseline="-25000" dirty="0">
                <a:solidFill>
                  <a:srgbClr val="AF2D2D"/>
                </a:solidFill>
                <a:cs typeface="Arial" charset="0"/>
              </a:rPr>
              <a:t>2</a:t>
            </a:r>
            <a:r>
              <a:rPr lang="en-US" sz="2800" baseline="-25000" dirty="0">
                <a:cs typeface="Arial" charset="0"/>
              </a:rPr>
              <a:t> </a:t>
            </a:r>
            <a:r>
              <a:rPr lang="en-US" sz="2800" dirty="0">
                <a:cs typeface="Arial" charset="0"/>
              </a:rPr>
              <a:t>represents 3 molecules of oxygen or (3x2) or 6 atoms of oxygen</a:t>
            </a:r>
            <a:endParaRPr lang="en-US" sz="2800" baseline="-25000" dirty="0">
              <a:cs typeface="Arial" charset="0"/>
            </a:endParaRPr>
          </a:p>
          <a:p>
            <a:endParaRPr lang="en-US" dirty="0">
              <a:cs typeface="Arial" charset="0"/>
            </a:endParaRPr>
          </a:p>
        </p:txBody>
      </p:sp>
      <p:pic>
        <p:nvPicPr>
          <p:cNvPr id="4" name="Picture 3" descr="Image result for chemical formula"/>
          <p:cNvPicPr/>
          <p:nvPr/>
        </p:nvPicPr>
        <p:blipFill>
          <a:blip r:embed="rId2">
            <a:extLst>
              <a:ext uri="{28A0092B-C50C-407E-A947-70E740481C1C}">
                <a14:useLocalDpi xmlns:a14="http://schemas.microsoft.com/office/drawing/2010/main" val="0"/>
              </a:ext>
            </a:extLst>
          </a:blip>
          <a:srcRect/>
          <a:stretch>
            <a:fillRect/>
          </a:stretch>
        </p:blipFill>
        <p:spPr bwMode="auto">
          <a:xfrm>
            <a:off x="8447964" y="4395254"/>
            <a:ext cx="2988410" cy="2187216"/>
          </a:xfrm>
          <a:prstGeom prst="rect">
            <a:avLst/>
          </a:prstGeom>
          <a:noFill/>
          <a:ln>
            <a:noFill/>
          </a:ln>
        </p:spPr>
      </p:pic>
    </p:spTree>
    <p:extLst>
      <p:ext uri="{BB962C8B-B14F-4D97-AF65-F5344CB8AC3E}">
        <p14:creationId xmlns:p14="http://schemas.microsoft.com/office/powerpoint/2010/main" val="1926594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391" y="624110"/>
            <a:ext cx="9621221" cy="1280890"/>
          </a:xfrm>
        </p:spPr>
        <p:txBody>
          <a:bodyPr>
            <a:normAutofit/>
          </a:bodyPr>
          <a:lstStyle/>
          <a:p>
            <a:pPr algn="ctr"/>
            <a:r>
              <a:rPr lang="en-US" sz="4800" b="1" u="sng" dirty="0"/>
              <a:t>Chemical Bonds</a:t>
            </a:r>
          </a:p>
        </p:txBody>
      </p:sp>
      <p:sp>
        <p:nvSpPr>
          <p:cNvPr id="3" name="Content Placeholder 2"/>
          <p:cNvSpPr>
            <a:spLocks noGrp="1"/>
          </p:cNvSpPr>
          <p:nvPr>
            <p:ph idx="1"/>
          </p:nvPr>
        </p:nvSpPr>
        <p:spPr>
          <a:xfrm>
            <a:off x="1514901" y="1569493"/>
            <a:ext cx="9989711" cy="4341729"/>
          </a:xfrm>
        </p:spPr>
        <p:txBody>
          <a:bodyPr>
            <a:normAutofit/>
          </a:bodyPr>
          <a:lstStyle/>
          <a:p>
            <a:r>
              <a:rPr lang="en-US" sz="3000" dirty="0"/>
              <a:t>Atoms in a compound are held together by chemical bonds</a:t>
            </a:r>
          </a:p>
          <a:p>
            <a:pPr lvl="1"/>
            <a:r>
              <a:rPr lang="en-US" sz="2800" dirty="0"/>
              <a:t>The electrons in the outermost shell that are used to form these bonds are called valence electrons</a:t>
            </a:r>
          </a:p>
          <a:p>
            <a:r>
              <a:rPr lang="en-US" sz="2400" dirty="0"/>
              <a:t>Types of bonds:</a:t>
            </a:r>
          </a:p>
          <a:p>
            <a:pPr lvl="1"/>
            <a:r>
              <a:rPr lang="en-US" sz="2400" b="1" dirty="0"/>
              <a:t>Ionic</a:t>
            </a:r>
            <a:r>
              <a:rPr lang="en-US" sz="2400" dirty="0"/>
              <a:t> (electrons gained/lost, ions formed)</a:t>
            </a:r>
          </a:p>
          <a:p>
            <a:pPr lvl="1"/>
            <a:r>
              <a:rPr lang="en-US" sz="2400" b="1" dirty="0"/>
              <a:t>Covalent</a:t>
            </a:r>
            <a:r>
              <a:rPr lang="en-US" sz="2400" dirty="0"/>
              <a:t> (electrons shared)</a:t>
            </a:r>
          </a:p>
          <a:p>
            <a:pPr lvl="1"/>
            <a:endParaRPr lang="en-US" dirty="0"/>
          </a:p>
        </p:txBody>
      </p:sp>
      <p:pic>
        <p:nvPicPr>
          <p:cNvPr id="4" name="Picture 5" descr="C:\Storage Area\Programs\img01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631190" y="3635582"/>
            <a:ext cx="2905125" cy="31146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7777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253" y="624110"/>
            <a:ext cx="10536071" cy="1280890"/>
          </a:xfrm>
        </p:spPr>
        <p:txBody>
          <a:bodyPr>
            <a:normAutofit/>
          </a:bodyPr>
          <a:lstStyle/>
          <a:p>
            <a:r>
              <a:rPr lang="en-US" dirty="0"/>
              <a:t>Unit 2 </a:t>
            </a:r>
            <a:r>
              <a:rPr lang="en-US" dirty="0" smtClean="0"/>
              <a:t>Topic </a:t>
            </a:r>
            <a:r>
              <a:rPr lang="en-US" dirty="0"/>
              <a:t>1: Atomic and Molecular Structure</a:t>
            </a:r>
          </a:p>
        </p:txBody>
      </p:sp>
      <p:sp>
        <p:nvSpPr>
          <p:cNvPr id="3" name="Content Placeholder 2"/>
          <p:cNvSpPr>
            <a:spLocks noGrp="1"/>
          </p:cNvSpPr>
          <p:nvPr>
            <p:ph idx="1"/>
          </p:nvPr>
        </p:nvSpPr>
        <p:spPr>
          <a:xfrm>
            <a:off x="723331" y="1678675"/>
            <a:ext cx="11313993" cy="4232547"/>
          </a:xfrm>
        </p:spPr>
        <p:txBody>
          <a:bodyPr>
            <a:noAutofit/>
          </a:bodyPr>
          <a:lstStyle/>
          <a:p>
            <a:r>
              <a:rPr lang="en-US" sz="2800" dirty="0"/>
              <a:t>By the end of this topic, you should be able to…</a:t>
            </a:r>
          </a:p>
          <a:p>
            <a:pPr marL="914400" lvl="1" indent="-457200">
              <a:buFont typeface="+mj-lt"/>
              <a:buAutoNum type="arabicPeriod"/>
            </a:pPr>
            <a:r>
              <a:rPr lang="en-US" sz="2800" dirty="0"/>
              <a:t>Label an atom and it’s subatomic particles</a:t>
            </a:r>
          </a:p>
          <a:p>
            <a:pPr marL="914400" lvl="1" indent="-457200">
              <a:buFont typeface="+mj-lt"/>
              <a:buAutoNum type="arabicPeriod"/>
            </a:pPr>
            <a:r>
              <a:rPr lang="en-US" sz="2800" dirty="0"/>
              <a:t>Identify the charge of each subatomic particle</a:t>
            </a:r>
          </a:p>
          <a:p>
            <a:pPr marL="914400" lvl="1" indent="-457200">
              <a:buFont typeface="+mj-lt"/>
              <a:buAutoNum type="arabicPeriod"/>
            </a:pPr>
            <a:r>
              <a:rPr lang="en-US" sz="2800" dirty="0"/>
              <a:t>Differentiate between different types of bonds (covalent &amp; ionic)</a:t>
            </a:r>
          </a:p>
          <a:p>
            <a:pPr marL="914400" lvl="1" indent="-457200">
              <a:buFont typeface="+mj-lt"/>
              <a:buAutoNum type="arabicPeriod"/>
            </a:pPr>
            <a:r>
              <a:rPr lang="en-US" sz="2800" dirty="0"/>
              <a:t>Explain the similarities and differences between the following terms: atom, ion, element, compound, molecule</a:t>
            </a:r>
          </a:p>
          <a:p>
            <a:pPr marL="914400" lvl="1" indent="-457200">
              <a:buFont typeface="+mj-lt"/>
              <a:buAutoNum type="arabicPeriod"/>
            </a:pPr>
            <a:r>
              <a:rPr lang="en-US" sz="2800" dirty="0"/>
              <a:t>List the six main elements in living things</a:t>
            </a:r>
          </a:p>
        </p:txBody>
      </p:sp>
    </p:spTree>
    <p:extLst>
      <p:ext uri="{BB962C8B-B14F-4D97-AF65-F5344CB8AC3E}">
        <p14:creationId xmlns:p14="http://schemas.microsoft.com/office/powerpoint/2010/main" val="1889478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266" y="173734"/>
            <a:ext cx="9716755" cy="1280890"/>
          </a:xfrm>
        </p:spPr>
        <p:txBody>
          <a:bodyPr>
            <a:normAutofit/>
          </a:bodyPr>
          <a:lstStyle/>
          <a:p>
            <a:pPr algn="ctr"/>
            <a:r>
              <a:rPr lang="en-US" sz="4800" b="1" u="sng" dirty="0"/>
              <a:t>Ionic Bonds</a:t>
            </a:r>
          </a:p>
        </p:txBody>
      </p:sp>
      <p:sp>
        <p:nvSpPr>
          <p:cNvPr id="3" name="Content Placeholder 2"/>
          <p:cNvSpPr>
            <a:spLocks noGrp="1"/>
          </p:cNvSpPr>
          <p:nvPr>
            <p:ph idx="1"/>
          </p:nvPr>
        </p:nvSpPr>
        <p:spPr>
          <a:xfrm>
            <a:off x="1000836" y="984997"/>
            <a:ext cx="11191164" cy="4314434"/>
          </a:xfrm>
        </p:spPr>
        <p:txBody>
          <a:bodyPr/>
          <a:lstStyle/>
          <a:p>
            <a:r>
              <a:rPr lang="en-US" sz="2600" dirty="0"/>
              <a:t>Electrons are </a:t>
            </a:r>
            <a:r>
              <a:rPr lang="en-US" sz="2600" b="1" i="1" dirty="0" smtClean="0"/>
              <a:t>transferred</a:t>
            </a:r>
            <a:r>
              <a:rPr lang="en-US" sz="2600" dirty="0" smtClean="0"/>
              <a:t> (given / taken) </a:t>
            </a:r>
            <a:r>
              <a:rPr lang="en-US" sz="2600" b="1" i="1" dirty="0" smtClean="0"/>
              <a:t>from one atom to another</a:t>
            </a:r>
          </a:p>
          <a:p>
            <a:r>
              <a:rPr lang="en-US" sz="2600" dirty="0" smtClean="0"/>
              <a:t>An </a:t>
            </a:r>
            <a:r>
              <a:rPr lang="en-US" sz="2600" b="1" i="1" dirty="0" smtClean="0"/>
              <a:t>ion</a:t>
            </a:r>
            <a:r>
              <a:rPr lang="en-US" sz="2600" dirty="0" smtClean="0"/>
              <a:t> forms as a result </a:t>
            </a:r>
            <a:r>
              <a:rPr lang="en-US" sz="2600" dirty="0"/>
              <a:t>(</a:t>
            </a:r>
            <a:r>
              <a:rPr lang="en-US" sz="2600" dirty="0" smtClean="0"/>
              <a:t>atom </a:t>
            </a:r>
            <a:r>
              <a:rPr lang="en-US" sz="2600" dirty="0"/>
              <a:t>that has gained or lost an </a:t>
            </a:r>
            <a:r>
              <a:rPr lang="en-US" sz="2600" dirty="0" smtClean="0"/>
              <a:t>electron)</a:t>
            </a:r>
            <a:endParaRPr lang="en-US" sz="2600" dirty="0"/>
          </a:p>
          <a:p>
            <a:r>
              <a:rPr lang="en-US" sz="2600" dirty="0" smtClean="0"/>
              <a:t>Oppositely </a:t>
            </a:r>
            <a:r>
              <a:rPr lang="en-US" sz="2600" dirty="0"/>
              <a:t>charged ions are attracted to one another</a:t>
            </a:r>
          </a:p>
          <a:p>
            <a:pPr lvl="2"/>
            <a:r>
              <a:rPr lang="en-US" sz="2400" dirty="0" smtClean="0"/>
              <a:t>Positive </a:t>
            </a:r>
            <a:r>
              <a:rPr lang="en-US" sz="2400" dirty="0"/>
              <a:t>ions have lost electrons (now there are more protons than electrons, giving this ion a positive charge)</a:t>
            </a:r>
          </a:p>
          <a:p>
            <a:pPr lvl="2"/>
            <a:r>
              <a:rPr lang="en-US" sz="2400" dirty="0"/>
              <a:t>Negative ions have gained electrons (now there are fewer protons than electrons, giving this ion a negative charge</a:t>
            </a:r>
            <a:r>
              <a:rPr lang="en-US" sz="2400" dirty="0" smtClean="0"/>
              <a:t>)</a:t>
            </a:r>
            <a:endParaRPr lang="en-US" sz="2400" dirty="0"/>
          </a:p>
        </p:txBody>
      </p:sp>
      <p:pic>
        <p:nvPicPr>
          <p:cNvPr id="4" name="Picture 3"/>
          <p:cNvPicPr>
            <a:picLocks noChangeAspect="1"/>
          </p:cNvPicPr>
          <p:nvPr/>
        </p:nvPicPr>
        <p:blipFill>
          <a:blip r:embed="rId2"/>
          <a:stretch>
            <a:fillRect/>
          </a:stretch>
        </p:blipFill>
        <p:spPr>
          <a:xfrm>
            <a:off x="2068234" y="4401605"/>
            <a:ext cx="8140292" cy="1795652"/>
          </a:xfrm>
          <a:prstGeom prst="rect">
            <a:avLst/>
          </a:prstGeom>
        </p:spPr>
      </p:pic>
    </p:spTree>
    <p:extLst>
      <p:ext uri="{BB962C8B-B14F-4D97-AF65-F5344CB8AC3E}">
        <p14:creationId xmlns:p14="http://schemas.microsoft.com/office/powerpoint/2010/main" val="2916562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561" y="47456"/>
            <a:ext cx="9744051" cy="1280890"/>
          </a:xfrm>
        </p:spPr>
        <p:txBody>
          <a:bodyPr>
            <a:normAutofit/>
          </a:bodyPr>
          <a:lstStyle/>
          <a:p>
            <a:pPr algn="ctr"/>
            <a:r>
              <a:rPr lang="en-US" sz="4800" b="1" u="sng" dirty="0"/>
              <a:t>Covalent Bonds</a:t>
            </a:r>
          </a:p>
        </p:txBody>
      </p:sp>
      <p:sp>
        <p:nvSpPr>
          <p:cNvPr id="3" name="Content Placeholder 2"/>
          <p:cNvSpPr>
            <a:spLocks noGrp="1"/>
          </p:cNvSpPr>
          <p:nvPr>
            <p:ph idx="1"/>
          </p:nvPr>
        </p:nvSpPr>
        <p:spPr>
          <a:xfrm>
            <a:off x="1487607" y="982639"/>
            <a:ext cx="10017006" cy="4928583"/>
          </a:xfrm>
        </p:spPr>
        <p:txBody>
          <a:bodyPr>
            <a:normAutofit/>
          </a:bodyPr>
          <a:lstStyle/>
          <a:p>
            <a:r>
              <a:rPr lang="en-US" sz="2600" dirty="0"/>
              <a:t>Two atoms combine by sharing electrons</a:t>
            </a:r>
          </a:p>
          <a:p>
            <a:r>
              <a:rPr lang="en-US" sz="2600" dirty="0" smtClean="0"/>
              <a:t>No change in charge for either atom</a:t>
            </a:r>
            <a:endParaRPr lang="en-US" sz="2600" dirty="0"/>
          </a:p>
          <a:p>
            <a:r>
              <a:rPr lang="en-US" sz="2600" dirty="0"/>
              <a:t>Strength of bond depends on </a:t>
            </a:r>
            <a:r>
              <a:rPr lang="en-US" sz="2600" dirty="0" smtClean="0"/>
              <a:t>the number </a:t>
            </a:r>
            <a:r>
              <a:rPr lang="en-US" sz="2600" dirty="0" smtClean="0"/>
              <a:t>of electrons </a:t>
            </a:r>
            <a:r>
              <a:rPr lang="en-US" sz="2600" dirty="0"/>
              <a:t>shared</a:t>
            </a:r>
          </a:p>
        </p:txBody>
      </p:sp>
      <p:pic>
        <p:nvPicPr>
          <p:cNvPr id="4" name="Picture 3"/>
          <p:cNvPicPr>
            <a:picLocks noChangeAspect="1"/>
          </p:cNvPicPr>
          <p:nvPr/>
        </p:nvPicPr>
        <p:blipFill>
          <a:blip r:embed="rId2"/>
          <a:stretch>
            <a:fillRect/>
          </a:stretch>
        </p:blipFill>
        <p:spPr>
          <a:xfrm>
            <a:off x="984153" y="2882425"/>
            <a:ext cx="4283883" cy="3319044"/>
          </a:xfrm>
          <a:prstGeom prst="rect">
            <a:avLst/>
          </a:prstGeom>
        </p:spPr>
      </p:pic>
      <p:pic>
        <p:nvPicPr>
          <p:cNvPr id="5" name="Picture 4"/>
          <p:cNvPicPr>
            <a:picLocks noChangeAspect="1"/>
          </p:cNvPicPr>
          <p:nvPr/>
        </p:nvPicPr>
        <p:blipFill>
          <a:blip r:embed="rId3"/>
          <a:stretch>
            <a:fillRect/>
          </a:stretch>
        </p:blipFill>
        <p:spPr>
          <a:xfrm>
            <a:off x="7074120" y="2463218"/>
            <a:ext cx="4933947" cy="4394781"/>
          </a:xfrm>
          <a:prstGeom prst="rect">
            <a:avLst/>
          </a:prstGeom>
        </p:spPr>
      </p:pic>
    </p:spTree>
    <p:extLst>
      <p:ext uri="{BB962C8B-B14F-4D97-AF65-F5344CB8AC3E}">
        <p14:creationId xmlns:p14="http://schemas.microsoft.com/office/powerpoint/2010/main" val="647123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2 Topic 2: Water</a:t>
            </a:r>
          </a:p>
        </p:txBody>
      </p:sp>
      <p:sp>
        <p:nvSpPr>
          <p:cNvPr id="3" name="Content Placeholder 2"/>
          <p:cNvSpPr>
            <a:spLocks noGrp="1"/>
          </p:cNvSpPr>
          <p:nvPr>
            <p:ph idx="1"/>
          </p:nvPr>
        </p:nvSpPr>
        <p:spPr/>
        <p:txBody>
          <a:bodyPr/>
          <a:lstStyle/>
          <a:p>
            <a:r>
              <a:rPr lang="en-US" dirty="0"/>
              <a:t>By the end of this topic, I will be able to:</a:t>
            </a:r>
          </a:p>
          <a:p>
            <a:pPr marL="914400" lvl="1" indent="-457200">
              <a:buFont typeface="+mj-lt"/>
              <a:buAutoNum type="arabicPeriod"/>
            </a:pPr>
            <a:r>
              <a:rPr lang="en-US" dirty="0"/>
              <a:t>Explain what “water is polar” means</a:t>
            </a:r>
          </a:p>
          <a:p>
            <a:pPr marL="914400" lvl="1" indent="-457200">
              <a:buFont typeface="+mj-lt"/>
              <a:buAutoNum type="arabicPeriod"/>
            </a:pPr>
            <a:r>
              <a:rPr lang="en-US" dirty="0"/>
              <a:t>Explain the importance of hydrogen bonds in water</a:t>
            </a:r>
          </a:p>
          <a:p>
            <a:pPr marL="914400" lvl="1" indent="-457200">
              <a:buFont typeface="+mj-lt"/>
              <a:buAutoNum type="arabicPeriod"/>
            </a:pPr>
            <a:r>
              <a:rPr lang="en-US" dirty="0"/>
              <a:t>List the properties of water </a:t>
            </a:r>
          </a:p>
          <a:p>
            <a:pPr marL="914400" lvl="1" indent="-457200">
              <a:buFont typeface="+mj-lt"/>
              <a:buAutoNum type="arabicPeriod"/>
            </a:pPr>
            <a:r>
              <a:rPr lang="en-US" dirty="0"/>
              <a:t>Discuss the pH scale and identify substances as acids, bases, or neutral</a:t>
            </a:r>
          </a:p>
        </p:txBody>
      </p:sp>
    </p:spTree>
    <p:extLst>
      <p:ext uri="{BB962C8B-B14F-4D97-AF65-F5344CB8AC3E}">
        <p14:creationId xmlns:p14="http://schemas.microsoft.com/office/powerpoint/2010/main" val="601415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1174740">
            <a:off x="8460267" y="498795"/>
            <a:ext cx="2925879" cy="3913716"/>
          </a:xfrm>
          <a:prstGeom prst="rect">
            <a:avLst/>
          </a:prstGeom>
        </p:spPr>
      </p:pic>
      <p:sp>
        <p:nvSpPr>
          <p:cNvPr id="2" name="Title 1"/>
          <p:cNvSpPr>
            <a:spLocks noGrp="1"/>
          </p:cNvSpPr>
          <p:nvPr>
            <p:ph type="title"/>
          </p:nvPr>
        </p:nvSpPr>
        <p:spPr/>
        <p:txBody>
          <a:bodyPr/>
          <a:lstStyle/>
          <a:p>
            <a:r>
              <a:rPr lang="en-US" dirty="0"/>
              <a:t>Properties of Water</a:t>
            </a:r>
          </a:p>
        </p:txBody>
      </p:sp>
      <p:sp>
        <p:nvSpPr>
          <p:cNvPr id="3" name="Content Placeholder 2"/>
          <p:cNvSpPr>
            <a:spLocks noGrp="1"/>
          </p:cNvSpPr>
          <p:nvPr>
            <p:ph idx="1"/>
          </p:nvPr>
        </p:nvSpPr>
        <p:spPr/>
        <p:txBody>
          <a:bodyPr/>
          <a:lstStyle/>
          <a:p>
            <a:r>
              <a:rPr lang="en-US" dirty="0"/>
              <a:t>Water is not alive, but understanding water is essential</a:t>
            </a:r>
          </a:p>
          <a:p>
            <a:pPr lvl="1"/>
            <a:r>
              <a:rPr lang="en-US" dirty="0"/>
              <a:t>~2/3 the mass of a cell is water</a:t>
            </a:r>
          </a:p>
          <a:p>
            <a:pPr lvl="1"/>
            <a:r>
              <a:rPr lang="en-US" dirty="0"/>
              <a:t>Most life-sustaining reactions take place in water solutions</a:t>
            </a:r>
          </a:p>
          <a:p>
            <a:r>
              <a:rPr lang="en-US" dirty="0"/>
              <a:t>Water, H</a:t>
            </a:r>
            <a:r>
              <a:rPr lang="en-US" baseline="-25000" dirty="0"/>
              <a:t>2</a:t>
            </a:r>
            <a:r>
              <a:rPr lang="en-US" dirty="0"/>
              <a:t>O, is a molecule made of two hydrogen atoms covalently bonded to one oxygen atom</a:t>
            </a:r>
          </a:p>
        </p:txBody>
      </p:sp>
    </p:spTree>
    <p:extLst>
      <p:ext uri="{BB962C8B-B14F-4D97-AF65-F5344CB8AC3E}">
        <p14:creationId xmlns:p14="http://schemas.microsoft.com/office/powerpoint/2010/main" val="1973217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Polarity of Water</a:t>
            </a:r>
          </a:p>
        </p:txBody>
      </p:sp>
      <p:sp>
        <p:nvSpPr>
          <p:cNvPr id="3" name="Content Placeholder 2"/>
          <p:cNvSpPr>
            <a:spLocks noGrp="1"/>
          </p:cNvSpPr>
          <p:nvPr>
            <p:ph idx="1"/>
          </p:nvPr>
        </p:nvSpPr>
        <p:spPr>
          <a:xfrm>
            <a:off x="5554685" y="2493818"/>
            <a:ext cx="5341911" cy="3382050"/>
          </a:xfrm>
        </p:spPr>
        <p:txBody>
          <a:bodyPr>
            <a:normAutofit/>
          </a:bodyPr>
          <a:lstStyle/>
          <a:p>
            <a:r>
              <a:rPr lang="en-US" dirty="0"/>
              <a:t>Electrons are unevenly distributed in a molecule of water</a:t>
            </a:r>
          </a:p>
          <a:p>
            <a:pPr lvl="1"/>
            <a:r>
              <a:rPr lang="en-US" dirty="0"/>
              <a:t>Leads to positive end and negative end</a:t>
            </a:r>
          </a:p>
          <a:p>
            <a:r>
              <a:rPr lang="en-US" dirty="0"/>
              <a:t>The atom with more protons, oxygen (8), pulls electrons closer to its nucleus</a:t>
            </a:r>
          </a:p>
          <a:p>
            <a:pPr lvl="1"/>
            <a:r>
              <a:rPr lang="en-US" dirty="0"/>
              <a:t>This makes oxygen slightly negative and hydrogen slightly positive</a:t>
            </a:r>
          </a:p>
        </p:txBody>
      </p:sp>
      <p:pic>
        <p:nvPicPr>
          <p:cNvPr id="4" name="Picture 3"/>
          <p:cNvPicPr>
            <a:picLocks noChangeAspect="1"/>
          </p:cNvPicPr>
          <p:nvPr/>
        </p:nvPicPr>
        <p:blipFill>
          <a:blip r:embed="rId2"/>
          <a:stretch>
            <a:fillRect/>
          </a:stretch>
        </p:blipFill>
        <p:spPr>
          <a:xfrm>
            <a:off x="826318" y="2509118"/>
            <a:ext cx="4761418" cy="3645104"/>
          </a:xfrm>
          <a:prstGeom prst="rect">
            <a:avLst/>
          </a:prstGeom>
        </p:spPr>
      </p:pic>
    </p:spTree>
    <p:extLst>
      <p:ext uri="{BB962C8B-B14F-4D97-AF65-F5344CB8AC3E}">
        <p14:creationId xmlns:p14="http://schemas.microsoft.com/office/powerpoint/2010/main" val="3501550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Molecules</a:t>
            </a:r>
          </a:p>
        </p:txBody>
      </p:sp>
      <p:sp>
        <p:nvSpPr>
          <p:cNvPr id="3" name="Content Placeholder 2"/>
          <p:cNvSpPr>
            <a:spLocks noGrp="1"/>
          </p:cNvSpPr>
          <p:nvPr>
            <p:ph idx="1"/>
          </p:nvPr>
        </p:nvSpPr>
        <p:spPr>
          <a:xfrm>
            <a:off x="1295401" y="2556932"/>
            <a:ext cx="4794861" cy="3318936"/>
          </a:xfrm>
        </p:spPr>
        <p:txBody>
          <a:bodyPr>
            <a:normAutofit/>
          </a:bodyPr>
          <a:lstStyle/>
          <a:p>
            <a:r>
              <a:rPr lang="en-US" dirty="0"/>
              <a:t>Molecules of water are attracted to one another and form hydrogen bonds</a:t>
            </a:r>
          </a:p>
          <a:p>
            <a:pPr lvl="1"/>
            <a:r>
              <a:rPr lang="en-US" dirty="0"/>
              <a:t>Opposites attract</a:t>
            </a:r>
          </a:p>
          <a:p>
            <a:r>
              <a:rPr lang="en-US" dirty="0"/>
              <a:t>Each molecule of water can make up to </a:t>
            </a:r>
            <a:r>
              <a:rPr lang="en-US" u="sng" dirty="0">
                <a:solidFill>
                  <a:srgbClr val="FF0000"/>
                </a:solidFill>
              </a:rPr>
              <a:t>four hydrogen bonds</a:t>
            </a:r>
          </a:p>
          <a:p>
            <a:r>
              <a:rPr lang="en-US" dirty="0"/>
              <a:t>Hydrogen bonds are VERY weak</a:t>
            </a:r>
          </a:p>
        </p:txBody>
      </p:sp>
      <p:pic>
        <p:nvPicPr>
          <p:cNvPr id="4" name="Picture 4" descr="hydrogen bo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8227" y="2609792"/>
            <a:ext cx="3171825" cy="3436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3407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Water</a:t>
            </a:r>
          </a:p>
        </p:txBody>
      </p:sp>
      <p:sp>
        <p:nvSpPr>
          <p:cNvPr id="3" name="Content Placeholder 2"/>
          <p:cNvSpPr>
            <a:spLocks noGrp="1"/>
          </p:cNvSpPr>
          <p:nvPr>
            <p:ph idx="1"/>
          </p:nvPr>
        </p:nvSpPr>
        <p:spPr/>
        <p:txBody>
          <a:bodyPr/>
          <a:lstStyle/>
          <a:p>
            <a:r>
              <a:rPr lang="en-US" b="1" dirty="0">
                <a:solidFill>
                  <a:srgbClr val="FF0000"/>
                </a:solidFill>
              </a:rPr>
              <a:t>Adhesion</a:t>
            </a:r>
            <a:r>
              <a:rPr lang="en-US" dirty="0"/>
              <a:t>: attraction between </a:t>
            </a:r>
            <a:r>
              <a:rPr lang="en-US" i="1" dirty="0"/>
              <a:t>unlike</a:t>
            </a:r>
            <a:r>
              <a:rPr lang="en-US" dirty="0"/>
              <a:t> molecules (water to a paper towel)</a:t>
            </a:r>
          </a:p>
          <a:p>
            <a:r>
              <a:rPr lang="en-US" b="1" dirty="0">
                <a:solidFill>
                  <a:srgbClr val="FF0000"/>
                </a:solidFill>
              </a:rPr>
              <a:t>Cohesion</a:t>
            </a:r>
            <a:r>
              <a:rPr lang="en-US" dirty="0"/>
              <a:t>: attraction between </a:t>
            </a:r>
            <a:r>
              <a:rPr lang="en-US" i="1" dirty="0"/>
              <a:t>like</a:t>
            </a:r>
            <a:r>
              <a:rPr lang="en-US" dirty="0"/>
              <a:t> molecules (water to water)</a:t>
            </a:r>
          </a:p>
          <a:p>
            <a:pPr lvl="1"/>
            <a:r>
              <a:rPr lang="en-US" dirty="0"/>
              <a:t>Results in </a:t>
            </a:r>
            <a:r>
              <a:rPr lang="en-US" b="1" dirty="0"/>
              <a:t>surface tension</a:t>
            </a:r>
            <a:r>
              <a:rPr lang="en-US" dirty="0"/>
              <a:t> (measure of the strength of the surface of water)</a:t>
            </a:r>
          </a:p>
          <a:p>
            <a:pPr lvl="1"/>
            <a:r>
              <a:rPr lang="en-US" dirty="0"/>
              <a:t>Produces a surface film, allowing insects to walk on water</a:t>
            </a:r>
          </a:p>
          <a:p>
            <a:endParaRPr lang="en-US" dirty="0"/>
          </a:p>
        </p:txBody>
      </p:sp>
      <p:pic>
        <p:nvPicPr>
          <p:cNvPr id="1026" name="Picture 2" descr="Image result for cohesion of 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8843" y="982132"/>
            <a:ext cx="1419225"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ohesion of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562038">
            <a:off x="-27305" y="419468"/>
            <a:ext cx="3319145" cy="18153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urface ten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49" y="4393015"/>
            <a:ext cx="2857500" cy="176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385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Capillary Action</a:t>
            </a:r>
          </a:p>
        </p:txBody>
      </p:sp>
      <p:sp>
        <p:nvSpPr>
          <p:cNvPr id="3" name="Content Placeholder 2"/>
          <p:cNvSpPr>
            <a:spLocks noGrp="1"/>
          </p:cNvSpPr>
          <p:nvPr>
            <p:ph idx="1"/>
          </p:nvPr>
        </p:nvSpPr>
        <p:spPr/>
        <p:txBody>
          <a:bodyPr/>
          <a:lstStyle/>
          <a:p>
            <a:r>
              <a:rPr lang="en-US" dirty="0"/>
              <a:t>Cohesion (water sticking to water) and adhesion (water sticking to other substances) work together to form </a:t>
            </a:r>
            <a:r>
              <a:rPr lang="en-US" b="1" dirty="0">
                <a:solidFill>
                  <a:srgbClr val="FF0000"/>
                </a:solidFill>
              </a:rPr>
              <a:t>capillary action</a:t>
            </a:r>
            <a:endParaRPr lang="en-US" dirty="0">
              <a:solidFill>
                <a:srgbClr val="FF0000"/>
              </a:solidFill>
            </a:endParaRPr>
          </a:p>
          <a:p>
            <a:pPr lvl="1"/>
            <a:r>
              <a:rPr lang="en-US" dirty="0"/>
              <a:t>Water rises in a tube against gravity</a:t>
            </a:r>
          </a:p>
          <a:p>
            <a:pPr lvl="2"/>
            <a:r>
              <a:rPr lang="en-US" dirty="0"/>
              <a:t>Real life example: water is absorbed by the roots of plants </a:t>
            </a:r>
          </a:p>
          <a:p>
            <a:pPr marL="914400" lvl="2" indent="0">
              <a:buNone/>
            </a:pPr>
            <a:r>
              <a:rPr lang="en-US" dirty="0"/>
              <a:t>and travels upward!</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456" y="2944904"/>
            <a:ext cx="3462338" cy="346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Image result for capillary 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282" y="3874483"/>
            <a:ext cx="1177154" cy="227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982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Water</a:t>
            </a:r>
          </a:p>
        </p:txBody>
      </p:sp>
      <p:sp>
        <p:nvSpPr>
          <p:cNvPr id="3" name="Content Placeholder 2"/>
          <p:cNvSpPr>
            <a:spLocks noGrp="1"/>
          </p:cNvSpPr>
          <p:nvPr>
            <p:ph idx="1"/>
          </p:nvPr>
        </p:nvSpPr>
        <p:spPr/>
        <p:txBody>
          <a:bodyPr/>
          <a:lstStyle/>
          <a:p>
            <a:r>
              <a:rPr lang="en-US" b="1" dirty="0">
                <a:solidFill>
                  <a:srgbClr val="FF0000"/>
                </a:solidFill>
              </a:rPr>
              <a:t>Universal solvent</a:t>
            </a:r>
            <a:r>
              <a:rPr lang="en-US" dirty="0"/>
              <a:t>: water dissolves more substances than any other liquid</a:t>
            </a:r>
          </a:p>
          <a:p>
            <a:pPr lvl="1"/>
            <a:r>
              <a:rPr lang="en-US" dirty="0"/>
              <a:t>Again, because water is polar and has hydrogen with positive ends and oxygen with negative ends, water attracts many other substances and is able to dissolve these substances it attracts</a:t>
            </a:r>
          </a:p>
          <a:p>
            <a:pPr lvl="1"/>
            <a:r>
              <a:rPr lang="en-US" dirty="0"/>
              <a:t>General rule: “like dissolves like,” so being polar, water dissolves other polar substances</a:t>
            </a:r>
          </a:p>
          <a:p>
            <a:pPr lvl="2"/>
            <a:r>
              <a:rPr lang="en-US" dirty="0"/>
              <a:t>It cannot dissolve nonpolar substances, like oils!</a:t>
            </a:r>
          </a:p>
        </p:txBody>
      </p:sp>
      <p:pic>
        <p:nvPicPr>
          <p:cNvPr id="3074" name="Picture 2" descr="Image result for universal solv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278" y="711199"/>
            <a:ext cx="3103372" cy="166624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universal solv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296" y="4545875"/>
            <a:ext cx="4575269" cy="2221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455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 Relating to Solutions</a:t>
            </a:r>
          </a:p>
        </p:txBody>
      </p:sp>
      <p:sp>
        <p:nvSpPr>
          <p:cNvPr id="3" name="Content Placeholder 2"/>
          <p:cNvSpPr>
            <a:spLocks noGrp="1"/>
          </p:cNvSpPr>
          <p:nvPr>
            <p:ph idx="1"/>
          </p:nvPr>
        </p:nvSpPr>
        <p:spPr>
          <a:xfrm>
            <a:off x="940526" y="2556932"/>
            <a:ext cx="10463347" cy="3543422"/>
          </a:xfrm>
        </p:spPr>
        <p:txBody>
          <a:bodyPr>
            <a:normAutofit/>
          </a:bodyPr>
          <a:lstStyle/>
          <a:p>
            <a:r>
              <a:rPr lang="en-US" dirty="0"/>
              <a:t>Solute: substance that is dissolved (sugar)</a:t>
            </a:r>
          </a:p>
          <a:p>
            <a:r>
              <a:rPr lang="en-US" dirty="0"/>
              <a:t>Solvent: substance that does the dissolving (water)</a:t>
            </a:r>
          </a:p>
          <a:p>
            <a:r>
              <a:rPr lang="en-US" dirty="0"/>
              <a:t>Mixture: combination of substances in which individual substances retain their own properties (sand + sugar)</a:t>
            </a:r>
          </a:p>
          <a:p>
            <a:r>
              <a:rPr lang="en-US" dirty="0"/>
              <a:t>Solution: mixture of 2+ substances in which the molecules of these substances are evenly distributed (sugar water)</a:t>
            </a:r>
          </a:p>
          <a:p>
            <a:r>
              <a:rPr lang="en-US" dirty="0"/>
              <a:t>Suspension: no dissolving occurs, but one substance separates into small pieces and remains suspended</a:t>
            </a:r>
          </a:p>
        </p:txBody>
      </p:sp>
    </p:spTree>
    <p:extLst>
      <p:ext uri="{BB962C8B-B14F-4D97-AF65-F5344CB8AC3E}">
        <p14:creationId xmlns:p14="http://schemas.microsoft.com/office/powerpoint/2010/main" val="4053352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995" y="624110"/>
            <a:ext cx="9334618" cy="1280890"/>
          </a:xfrm>
        </p:spPr>
        <p:txBody>
          <a:bodyPr>
            <a:normAutofit/>
          </a:bodyPr>
          <a:lstStyle/>
          <a:p>
            <a:pPr algn="ctr"/>
            <a:r>
              <a:rPr lang="en-US" sz="4800" b="1" u="sng" dirty="0"/>
              <a:t>Atoms</a:t>
            </a:r>
          </a:p>
        </p:txBody>
      </p:sp>
      <p:sp>
        <p:nvSpPr>
          <p:cNvPr id="3" name="Content Placeholder 2"/>
          <p:cNvSpPr>
            <a:spLocks noGrp="1"/>
          </p:cNvSpPr>
          <p:nvPr>
            <p:ph idx="1"/>
          </p:nvPr>
        </p:nvSpPr>
        <p:spPr>
          <a:xfrm>
            <a:off x="1460310" y="1487607"/>
            <a:ext cx="10044302" cy="4423616"/>
          </a:xfrm>
        </p:spPr>
        <p:txBody>
          <a:bodyPr/>
          <a:lstStyle/>
          <a:p>
            <a:r>
              <a:rPr lang="en-US" sz="3600" dirty="0"/>
              <a:t>What is an atom?</a:t>
            </a:r>
          </a:p>
          <a:p>
            <a:pPr lvl="1"/>
            <a:r>
              <a:rPr lang="en-US" sz="3000" dirty="0"/>
              <a:t>Basic unit of matter</a:t>
            </a:r>
          </a:p>
          <a:p>
            <a:pPr lvl="1"/>
            <a:r>
              <a:rPr lang="en-US" sz="3000" b="1" dirty="0"/>
              <a:t>Smallest </a:t>
            </a:r>
            <a:r>
              <a:rPr lang="en-US" sz="3000" dirty="0"/>
              <a:t>particle of an element that contains all properties of that element (92 occur in nature)</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4888" y="4093860"/>
            <a:ext cx="2180833" cy="1959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5" name="Picture 7" descr="C:\Storage Area\Programs\598px-Helium_atom_QM.svg.png"/>
          <p:cNvPicPr>
            <a:picLocks noChangeAspect="1" noChangeArrowheads="1"/>
          </p:cNvPicPr>
          <p:nvPr/>
        </p:nvPicPr>
        <p:blipFill>
          <a:blip r:embed="rId3">
            <a:extLst>
              <a:ext uri="{28A0092B-C50C-407E-A947-70E740481C1C}">
                <a14:useLocalDpi xmlns:a14="http://schemas.microsoft.com/office/drawing/2010/main" val="0"/>
              </a:ext>
            </a:extLst>
          </a:blip>
          <a:srcRect b="13692"/>
          <a:stretch>
            <a:fillRect/>
          </a:stretch>
        </p:blipFill>
        <p:spPr bwMode="auto">
          <a:xfrm>
            <a:off x="8103537" y="155237"/>
            <a:ext cx="3076366" cy="26647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2600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Solution/Suspension</a:t>
            </a:r>
          </a:p>
        </p:txBody>
      </p:sp>
      <p:pic>
        <p:nvPicPr>
          <p:cNvPr id="4098" name="Picture 2" descr="Image result for solution and suspension"/>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4528080" y="2133600"/>
            <a:ext cx="5037666" cy="377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085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 of Water</a:t>
            </a:r>
          </a:p>
        </p:txBody>
      </p:sp>
      <p:sp>
        <p:nvSpPr>
          <p:cNvPr id="3" name="Content Placeholder 2"/>
          <p:cNvSpPr>
            <a:spLocks noGrp="1"/>
          </p:cNvSpPr>
          <p:nvPr>
            <p:ph idx="1"/>
          </p:nvPr>
        </p:nvSpPr>
        <p:spPr>
          <a:xfrm>
            <a:off x="809897" y="2495006"/>
            <a:ext cx="4833257" cy="3380862"/>
          </a:xfrm>
        </p:spPr>
        <p:txBody>
          <a:bodyPr>
            <a:normAutofit/>
          </a:bodyPr>
          <a:lstStyle/>
          <a:p>
            <a:r>
              <a:rPr lang="en-US" b="1" dirty="0">
                <a:solidFill>
                  <a:srgbClr val="FF0000"/>
                </a:solidFill>
              </a:rPr>
              <a:t>Pure water has a pH of 7</a:t>
            </a:r>
          </a:p>
          <a:p>
            <a:pPr lvl="1"/>
            <a:r>
              <a:rPr lang="en-US" dirty="0"/>
              <a:t>pH: measure of how acidic or basic a solution is</a:t>
            </a:r>
          </a:p>
          <a:p>
            <a:pPr lvl="2"/>
            <a:r>
              <a:rPr lang="en-US" dirty="0"/>
              <a:t>Scale ranges from 0 to 14</a:t>
            </a:r>
          </a:p>
          <a:p>
            <a:pPr lvl="1"/>
            <a:r>
              <a:rPr lang="en-US" dirty="0"/>
              <a:t>Acid: H+ (hydrogen ions) form in water; pH is </a:t>
            </a:r>
            <a:r>
              <a:rPr lang="en-US" b="1" dirty="0"/>
              <a:t>less than 7</a:t>
            </a:r>
            <a:endParaRPr lang="en-US" dirty="0"/>
          </a:p>
          <a:p>
            <a:pPr lvl="1"/>
            <a:r>
              <a:rPr lang="en-US" dirty="0"/>
              <a:t>Base: OH- (hydroxide ions) form in water; pH is </a:t>
            </a:r>
            <a:r>
              <a:rPr lang="en-US" b="1" dirty="0"/>
              <a:t>greater than 7</a:t>
            </a:r>
          </a:p>
          <a:p>
            <a:pPr lvl="1"/>
            <a:r>
              <a:rPr lang="en-US" dirty="0"/>
              <a:t>Neutral: pH is equal to 7</a:t>
            </a:r>
          </a:p>
        </p:txBody>
      </p:sp>
      <p:pic>
        <p:nvPicPr>
          <p:cNvPr id="5122" name="Picture 2" descr="Image result for pH sc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154" y="2495006"/>
            <a:ext cx="5682343" cy="25179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43154" y="5159829"/>
            <a:ext cx="5682343" cy="646331"/>
          </a:xfrm>
          <a:prstGeom prst="rect">
            <a:avLst/>
          </a:prstGeom>
          <a:noFill/>
        </p:spPr>
        <p:txBody>
          <a:bodyPr wrap="square" rtlCol="0">
            <a:spAutoFit/>
          </a:bodyPr>
          <a:lstStyle/>
          <a:p>
            <a:r>
              <a:rPr lang="en-US" dirty="0"/>
              <a:t>The lower the pH (when under 7), the stronger the acid</a:t>
            </a:r>
          </a:p>
          <a:p>
            <a:r>
              <a:rPr lang="en-US" dirty="0"/>
              <a:t>The higher the pH (when above 7), the stronger the base</a:t>
            </a:r>
          </a:p>
        </p:txBody>
      </p:sp>
    </p:spTree>
    <p:extLst>
      <p:ext uri="{BB962C8B-B14F-4D97-AF65-F5344CB8AC3E}">
        <p14:creationId xmlns:p14="http://schemas.microsoft.com/office/powerpoint/2010/main" val="1713327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Density</a:t>
            </a:r>
          </a:p>
        </p:txBody>
      </p:sp>
      <p:sp>
        <p:nvSpPr>
          <p:cNvPr id="3" name="Content Placeholder 2"/>
          <p:cNvSpPr>
            <a:spLocks noGrp="1"/>
          </p:cNvSpPr>
          <p:nvPr>
            <p:ph idx="1"/>
          </p:nvPr>
        </p:nvSpPr>
        <p:spPr/>
        <p:txBody>
          <a:bodyPr/>
          <a:lstStyle/>
          <a:p>
            <a:r>
              <a:rPr lang="en-US" b="1" dirty="0">
                <a:solidFill>
                  <a:srgbClr val="FF0000"/>
                </a:solidFill>
              </a:rPr>
              <a:t>Water is less dense in its solid form (ice) than its liquid form</a:t>
            </a:r>
          </a:p>
          <a:p>
            <a:pPr lvl="1"/>
            <a:r>
              <a:rPr lang="en-US" dirty="0"/>
              <a:t>The orientation of hydrogen bonds pushes the molecules to push further apart, lowering the density</a:t>
            </a:r>
          </a:p>
          <a:p>
            <a:pPr lvl="1"/>
            <a:r>
              <a:rPr lang="en-US" dirty="0"/>
              <a:t>Because ice is less dense, it floats on liquid water</a:t>
            </a:r>
          </a:p>
          <a:p>
            <a:pPr lvl="1"/>
            <a:r>
              <a:rPr lang="en-US" dirty="0"/>
              <a:t>If water was most dense at the freezing point, then in winter the very cold water at the surface of lakes would sink, the lake could freeze from the bottom up, and all life in them would be killed. And, with water being such a good insulator (due to its heat capacity), some frozen lakes might not totally thaw in summer.</a:t>
            </a:r>
          </a:p>
        </p:txBody>
      </p:sp>
    </p:spTree>
    <p:extLst>
      <p:ext uri="{BB962C8B-B14F-4D97-AF65-F5344CB8AC3E}">
        <p14:creationId xmlns:p14="http://schemas.microsoft.com/office/powerpoint/2010/main" val="3782314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Density</a:t>
            </a:r>
          </a:p>
        </p:txBody>
      </p:sp>
      <p:pic>
        <p:nvPicPr>
          <p:cNvPr id="7170" name="Picture 2" descr="Image result for density of wate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016532" y="2133600"/>
            <a:ext cx="6060762" cy="377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987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 Capacity</a:t>
            </a:r>
          </a:p>
        </p:txBody>
      </p:sp>
      <p:sp>
        <p:nvSpPr>
          <p:cNvPr id="3" name="Content Placeholder 2"/>
          <p:cNvSpPr>
            <a:spLocks noGrp="1"/>
          </p:cNvSpPr>
          <p:nvPr>
            <p:ph idx="1"/>
          </p:nvPr>
        </p:nvSpPr>
        <p:spPr/>
        <p:txBody>
          <a:bodyPr/>
          <a:lstStyle/>
          <a:p>
            <a:r>
              <a:rPr lang="en-US" dirty="0"/>
              <a:t>Water absorbs a lot of heat from the air without having a large </a:t>
            </a:r>
            <a:r>
              <a:rPr lang="en-US"/>
              <a:t>temperature </a:t>
            </a:r>
            <a:r>
              <a:rPr lang="en-US" smtClean="0"/>
              <a:t>change</a:t>
            </a:r>
            <a:endParaRPr lang="en-US" dirty="0"/>
          </a:p>
          <a:p>
            <a:r>
              <a:rPr lang="en-US" dirty="0"/>
              <a:t>Lakes and oceans often stabilize air temperatures</a:t>
            </a:r>
          </a:p>
          <a:p>
            <a:r>
              <a:rPr lang="en-US" dirty="0"/>
              <a:t>Water absorbs heat when </a:t>
            </a:r>
            <a:r>
              <a:rPr lang="en-US"/>
              <a:t>it </a:t>
            </a:r>
            <a:r>
              <a:rPr lang="en-US" smtClean="0"/>
              <a:t>evaporates, </a:t>
            </a:r>
            <a:r>
              <a:rPr lang="en-US" dirty="0"/>
              <a:t>which is why sweating helps us cool down</a:t>
            </a:r>
          </a:p>
          <a:p>
            <a:r>
              <a:rPr lang="en-US" dirty="0"/>
              <a:t>It takes a lot of heat to change the temperature of water because the hydrogen bonds between the water need to be broken!</a:t>
            </a:r>
          </a:p>
        </p:txBody>
      </p:sp>
    </p:spTree>
    <p:extLst>
      <p:ext uri="{BB962C8B-B14F-4D97-AF65-F5344CB8AC3E}">
        <p14:creationId xmlns:p14="http://schemas.microsoft.com/office/powerpoint/2010/main" val="712835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2 Topic 3: Macromolecules</a:t>
            </a:r>
          </a:p>
        </p:txBody>
      </p:sp>
      <p:sp>
        <p:nvSpPr>
          <p:cNvPr id="3" name="Content Placeholder 2"/>
          <p:cNvSpPr>
            <a:spLocks noGrp="1"/>
          </p:cNvSpPr>
          <p:nvPr>
            <p:ph idx="1"/>
          </p:nvPr>
        </p:nvSpPr>
        <p:spPr/>
        <p:txBody>
          <a:bodyPr>
            <a:normAutofit/>
          </a:bodyPr>
          <a:lstStyle/>
          <a:p>
            <a:r>
              <a:rPr lang="en-US" dirty="0"/>
              <a:t>By the end of this topic, you will be able to…</a:t>
            </a:r>
          </a:p>
          <a:p>
            <a:pPr marL="914400" lvl="1" indent="-457200">
              <a:buFont typeface="+mj-lt"/>
              <a:buAutoNum type="arabicPeriod"/>
            </a:pPr>
            <a:r>
              <a:rPr lang="en-US" dirty="0"/>
              <a:t>Explain what the term “organic” means </a:t>
            </a:r>
          </a:p>
          <a:p>
            <a:pPr marL="914400" lvl="1" indent="-457200">
              <a:buFont typeface="+mj-lt"/>
              <a:buAutoNum type="arabicPeriod"/>
            </a:pPr>
            <a:r>
              <a:rPr lang="en-US" dirty="0"/>
              <a:t>Define monomer and polymer and explain how polymers are made/broken</a:t>
            </a:r>
          </a:p>
          <a:p>
            <a:pPr marL="914400" lvl="1" indent="-457200">
              <a:buFont typeface="+mj-lt"/>
              <a:buAutoNum type="arabicPeriod"/>
            </a:pPr>
            <a:r>
              <a:rPr lang="en-US" dirty="0"/>
              <a:t>Explain what happens to molecules during the processes of hydrolysis and dehydration synthesis</a:t>
            </a:r>
          </a:p>
          <a:p>
            <a:pPr marL="914400" lvl="1" indent="-457200">
              <a:buFont typeface="+mj-lt"/>
              <a:buAutoNum type="arabicPeriod"/>
            </a:pPr>
            <a:r>
              <a:rPr lang="en-US" dirty="0"/>
              <a:t>Identify the monomer for each class of organic compounds</a:t>
            </a:r>
          </a:p>
          <a:p>
            <a:pPr marL="914400" lvl="1" indent="-457200">
              <a:buFont typeface="+mj-lt"/>
              <a:buAutoNum type="arabicPeriod"/>
            </a:pPr>
            <a:r>
              <a:rPr lang="en-US" dirty="0"/>
              <a:t>Identify which class of organic compounds a compound falls into when given an image or function or elements used</a:t>
            </a:r>
          </a:p>
          <a:p>
            <a:pPr marL="914400" lvl="1" indent="-457200">
              <a:buFont typeface="+mj-lt"/>
              <a:buAutoNum type="arabicPeriod"/>
            </a:pPr>
            <a:r>
              <a:rPr lang="en-US" dirty="0"/>
              <a:t>Explain the function of each of the four classes of organic compounds</a:t>
            </a:r>
          </a:p>
        </p:txBody>
      </p:sp>
    </p:spTree>
    <p:extLst>
      <p:ext uri="{BB962C8B-B14F-4D97-AF65-F5344CB8AC3E}">
        <p14:creationId xmlns:p14="http://schemas.microsoft.com/office/powerpoint/2010/main" val="2523629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in Living Things</a:t>
            </a:r>
          </a:p>
        </p:txBody>
      </p:sp>
      <p:sp>
        <p:nvSpPr>
          <p:cNvPr id="3" name="Content Placeholder 2"/>
          <p:cNvSpPr>
            <a:spLocks noGrp="1"/>
          </p:cNvSpPr>
          <p:nvPr>
            <p:ph idx="1"/>
          </p:nvPr>
        </p:nvSpPr>
        <p:spPr/>
        <p:txBody>
          <a:bodyPr/>
          <a:lstStyle/>
          <a:p>
            <a:r>
              <a:rPr lang="en-US" dirty="0"/>
              <a:t>Recap: what are the six main elements in living things?</a:t>
            </a:r>
          </a:p>
        </p:txBody>
      </p:sp>
      <p:pic>
        <p:nvPicPr>
          <p:cNvPr id="1026" name="Picture 2" descr="Image result for chno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6641" y="3063754"/>
            <a:ext cx="7358715" cy="3296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405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Macromolecules- Notice the Elements!</a:t>
            </a:r>
          </a:p>
        </p:txBody>
      </p:sp>
      <p:grpSp>
        <p:nvGrpSpPr>
          <p:cNvPr id="5" name="Group 4"/>
          <p:cNvGrpSpPr/>
          <p:nvPr/>
        </p:nvGrpSpPr>
        <p:grpSpPr>
          <a:xfrm>
            <a:off x="846189" y="2401687"/>
            <a:ext cx="2476500" cy="2598182"/>
            <a:chOff x="1295401" y="2926122"/>
            <a:chExt cx="2476500" cy="2598182"/>
          </a:xfrm>
        </p:grpSpPr>
        <p:pic>
          <p:nvPicPr>
            <p:cNvPr id="2050" name="Picture 2" descr="Image result for carbohydrate 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1" y="2926122"/>
              <a:ext cx="2476500" cy="22288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5401" y="5154972"/>
              <a:ext cx="2476500" cy="369332"/>
            </a:xfrm>
            <a:prstGeom prst="rect">
              <a:avLst/>
            </a:prstGeom>
            <a:noFill/>
          </p:spPr>
          <p:txBody>
            <a:bodyPr wrap="square" rtlCol="0">
              <a:spAutoFit/>
            </a:bodyPr>
            <a:lstStyle/>
            <a:p>
              <a:pPr algn="ctr"/>
              <a:r>
                <a:rPr lang="en-US" dirty="0"/>
                <a:t>Carbohydrates</a:t>
              </a:r>
            </a:p>
          </p:txBody>
        </p:sp>
      </p:grpSp>
      <p:grpSp>
        <p:nvGrpSpPr>
          <p:cNvPr id="6" name="Group 5"/>
          <p:cNvGrpSpPr/>
          <p:nvPr/>
        </p:nvGrpSpPr>
        <p:grpSpPr>
          <a:xfrm>
            <a:off x="3416912" y="2401687"/>
            <a:ext cx="2800350" cy="2257113"/>
            <a:chOff x="4505980" y="2103967"/>
            <a:chExt cx="2800350" cy="2257113"/>
          </a:xfrm>
        </p:grpSpPr>
        <p:pic>
          <p:nvPicPr>
            <p:cNvPr id="2054" name="Picture 6" descr="Image result for amino acid 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5980" y="2103967"/>
              <a:ext cx="2800350" cy="1752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505980" y="3991748"/>
              <a:ext cx="2476500" cy="369332"/>
            </a:xfrm>
            <a:prstGeom prst="rect">
              <a:avLst/>
            </a:prstGeom>
            <a:noFill/>
          </p:spPr>
          <p:txBody>
            <a:bodyPr wrap="square" rtlCol="0">
              <a:spAutoFit/>
            </a:bodyPr>
            <a:lstStyle/>
            <a:p>
              <a:pPr algn="ctr"/>
              <a:r>
                <a:rPr lang="en-US" dirty="0"/>
                <a:t>Proteins</a:t>
              </a:r>
            </a:p>
          </p:txBody>
        </p:sp>
      </p:grpSp>
      <p:grpSp>
        <p:nvGrpSpPr>
          <p:cNvPr id="7" name="Group 6"/>
          <p:cNvGrpSpPr/>
          <p:nvPr/>
        </p:nvGrpSpPr>
        <p:grpSpPr>
          <a:xfrm>
            <a:off x="6271144" y="2511149"/>
            <a:ext cx="2619939" cy="2395036"/>
            <a:chOff x="7734297" y="2827776"/>
            <a:chExt cx="3162300" cy="2796030"/>
          </a:xfrm>
        </p:grpSpPr>
        <p:pic>
          <p:nvPicPr>
            <p:cNvPr id="2056" name="Picture 8" descr="Image result for nucleotide stru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4297" y="2827776"/>
              <a:ext cx="3162300" cy="242554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956177" y="5254474"/>
              <a:ext cx="2476500" cy="369332"/>
            </a:xfrm>
            <a:prstGeom prst="rect">
              <a:avLst/>
            </a:prstGeom>
            <a:noFill/>
          </p:spPr>
          <p:txBody>
            <a:bodyPr wrap="square" rtlCol="0">
              <a:spAutoFit/>
            </a:bodyPr>
            <a:lstStyle/>
            <a:p>
              <a:pPr algn="ctr"/>
              <a:r>
                <a:rPr lang="en-US" dirty="0"/>
                <a:t>Nucleic Acids</a:t>
              </a:r>
            </a:p>
          </p:txBody>
        </p:sp>
      </p:grpSp>
      <p:grpSp>
        <p:nvGrpSpPr>
          <p:cNvPr id="8" name="Group 7"/>
          <p:cNvGrpSpPr/>
          <p:nvPr/>
        </p:nvGrpSpPr>
        <p:grpSpPr>
          <a:xfrm>
            <a:off x="8931424" y="2401687"/>
            <a:ext cx="2490041" cy="2441779"/>
            <a:chOff x="8931424" y="2401687"/>
            <a:chExt cx="2490041" cy="2441779"/>
          </a:xfrm>
        </p:grpSpPr>
        <p:pic>
          <p:nvPicPr>
            <p:cNvPr id="2052" name="Picture 4" descr="Image result for lipid stru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1424" y="2401687"/>
              <a:ext cx="2428875" cy="20193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944965" y="4474134"/>
              <a:ext cx="2476500" cy="369332"/>
            </a:xfrm>
            <a:prstGeom prst="rect">
              <a:avLst/>
            </a:prstGeom>
            <a:noFill/>
          </p:spPr>
          <p:txBody>
            <a:bodyPr wrap="square" rtlCol="0">
              <a:spAutoFit/>
            </a:bodyPr>
            <a:lstStyle/>
            <a:p>
              <a:pPr algn="ctr"/>
              <a:r>
                <a:rPr lang="en-US" dirty="0"/>
                <a:t>Lipids</a:t>
              </a:r>
            </a:p>
          </p:txBody>
        </p:sp>
      </p:grpSp>
      <p:pic>
        <p:nvPicPr>
          <p:cNvPr id="2058" name="Picture 10" descr="Image result for amino acid with sulfu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1612" y="4658800"/>
            <a:ext cx="3467100" cy="194310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388712" y="5394958"/>
            <a:ext cx="3813379" cy="923330"/>
          </a:xfrm>
          <a:prstGeom prst="rect">
            <a:avLst/>
          </a:prstGeom>
          <a:noFill/>
        </p:spPr>
        <p:txBody>
          <a:bodyPr wrap="square" rtlCol="0">
            <a:spAutoFit/>
          </a:bodyPr>
          <a:lstStyle/>
          <a:p>
            <a:r>
              <a:rPr lang="en-US" i="1" dirty="0"/>
              <a:t>Some of the amino acids (building blocks of proteins) contain sulfur, as shown in the image to the left</a:t>
            </a:r>
          </a:p>
        </p:txBody>
      </p:sp>
    </p:spTree>
    <p:extLst>
      <p:ext uri="{BB962C8B-B14F-4D97-AF65-F5344CB8AC3E}">
        <p14:creationId xmlns:p14="http://schemas.microsoft.com/office/powerpoint/2010/main" val="2774913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Carbon</a:t>
            </a:r>
          </a:p>
        </p:txBody>
      </p:sp>
      <p:sp>
        <p:nvSpPr>
          <p:cNvPr id="3" name="Content Placeholder 2"/>
          <p:cNvSpPr>
            <a:spLocks noGrp="1"/>
          </p:cNvSpPr>
          <p:nvPr>
            <p:ph idx="1"/>
          </p:nvPr>
        </p:nvSpPr>
        <p:spPr/>
        <p:txBody>
          <a:bodyPr/>
          <a:lstStyle/>
          <a:p>
            <a:r>
              <a:rPr lang="en-US" dirty="0"/>
              <a:t>Carbon is the backbone of organic compounds (macromolecules)</a:t>
            </a:r>
          </a:p>
          <a:p>
            <a:pPr lvl="1"/>
            <a:r>
              <a:rPr lang="en-US" dirty="0"/>
              <a:t>The term organic means contains carbon</a:t>
            </a:r>
          </a:p>
          <a:p>
            <a:pPr lvl="1"/>
            <a:r>
              <a:rPr lang="en-US" dirty="0"/>
              <a:t>Organic chemistry is an entire field dedicated to studying compounds containing bonds between carbon atoms</a:t>
            </a:r>
          </a:p>
          <a:p>
            <a:r>
              <a:rPr lang="en-US" dirty="0"/>
              <a:t>An atom of carbon contains FOUR valence electrons</a:t>
            </a:r>
          </a:p>
          <a:p>
            <a:pPr lvl="1"/>
            <a:r>
              <a:rPr lang="en-US" dirty="0"/>
              <a:t>So, it is able to make up to four covalent bonds with other atoms!</a:t>
            </a:r>
          </a:p>
          <a:p>
            <a:pPr lvl="1"/>
            <a:endParaRPr lang="en-US" dirty="0"/>
          </a:p>
        </p:txBody>
      </p:sp>
      <p:pic>
        <p:nvPicPr>
          <p:cNvPr id="3074" name="Picture 2" descr="Image result for carbon at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2558" y="4023269"/>
            <a:ext cx="2857500" cy="237172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8672558" y="4216400"/>
            <a:ext cx="301625" cy="381726"/>
          </a:xfrm>
          <a:prstGeom prst="straightConnector1">
            <a:avLst/>
          </a:prstGeom>
          <a:ln w="57150">
            <a:solidFill>
              <a:schemeClr val="tx2">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10576560" y="4216400"/>
            <a:ext cx="320037" cy="381725"/>
          </a:xfrm>
          <a:prstGeom prst="straightConnector1">
            <a:avLst/>
          </a:prstGeom>
          <a:ln w="57150">
            <a:solidFill>
              <a:schemeClr val="tx2">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8672558" y="6135431"/>
            <a:ext cx="301624" cy="452695"/>
          </a:xfrm>
          <a:prstGeom prst="straightConnector1">
            <a:avLst/>
          </a:prstGeom>
          <a:ln w="57150">
            <a:solidFill>
              <a:schemeClr val="tx2">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0576561" y="6103500"/>
            <a:ext cx="422365" cy="484626"/>
          </a:xfrm>
          <a:prstGeom prst="straightConnector1">
            <a:avLst/>
          </a:prstGeom>
          <a:ln w="57150">
            <a:solidFill>
              <a:schemeClr val="tx2">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497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Organic Compounds</a:t>
            </a:r>
          </a:p>
        </p:txBody>
      </p:sp>
      <p:sp>
        <p:nvSpPr>
          <p:cNvPr id="3" name="Content Placeholder 2"/>
          <p:cNvSpPr>
            <a:spLocks noGrp="1"/>
          </p:cNvSpPr>
          <p:nvPr>
            <p:ph idx="1"/>
          </p:nvPr>
        </p:nvSpPr>
        <p:spPr>
          <a:xfrm>
            <a:off x="1295401" y="2556932"/>
            <a:ext cx="4765765" cy="3318936"/>
          </a:xfrm>
        </p:spPr>
        <p:txBody>
          <a:bodyPr/>
          <a:lstStyle/>
          <a:p>
            <a:r>
              <a:rPr lang="en-US" dirty="0"/>
              <a:t>Look at the compounds to the right. Notice how the carbon are responsible for essentially holding the molecules together.</a:t>
            </a:r>
          </a:p>
        </p:txBody>
      </p:sp>
      <p:pic>
        <p:nvPicPr>
          <p:cNvPr id="4098" name="Picture 2" descr="Image result for carbon organic chemist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8993" y="2997200"/>
            <a:ext cx="484822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814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u="sng" dirty="0"/>
              <a:t>Subatomic Particles</a:t>
            </a:r>
          </a:p>
        </p:txBody>
      </p:sp>
      <p:sp>
        <p:nvSpPr>
          <p:cNvPr id="3" name="Content Placeholder 2"/>
          <p:cNvSpPr>
            <a:spLocks noGrp="1"/>
          </p:cNvSpPr>
          <p:nvPr>
            <p:ph idx="1"/>
          </p:nvPr>
        </p:nvSpPr>
        <p:spPr>
          <a:xfrm>
            <a:off x="764276" y="1624084"/>
            <a:ext cx="8926892" cy="4287138"/>
          </a:xfrm>
        </p:spPr>
        <p:txBody>
          <a:bodyPr>
            <a:normAutofit lnSpcReduction="10000"/>
          </a:bodyPr>
          <a:lstStyle/>
          <a:p>
            <a:r>
              <a:rPr lang="en-US" sz="3000" dirty="0"/>
              <a:t>While an atom is the smallest unit of matter, it is made of even smaller components (</a:t>
            </a:r>
            <a:r>
              <a:rPr lang="en-US" sz="3000" b="1" u="sng" dirty="0"/>
              <a:t>subatomic particles</a:t>
            </a:r>
            <a:r>
              <a:rPr lang="en-US" sz="3000" dirty="0"/>
              <a:t>)</a:t>
            </a:r>
          </a:p>
          <a:p>
            <a:pPr lvl="1"/>
            <a:r>
              <a:rPr lang="en-US" sz="2800" b="1" i="1" dirty="0"/>
              <a:t>Proton: </a:t>
            </a:r>
            <a:r>
              <a:rPr lang="en-US" sz="2800" dirty="0"/>
              <a:t>positive charge (+); located in the nucleus of atom</a:t>
            </a:r>
          </a:p>
          <a:p>
            <a:pPr lvl="1"/>
            <a:r>
              <a:rPr lang="en-US" sz="2800" b="1" i="1" dirty="0"/>
              <a:t>Neutron: </a:t>
            </a:r>
            <a:r>
              <a:rPr lang="en-US" sz="2800" dirty="0"/>
              <a:t>neutral/no charge(0); in the nucleus of atom</a:t>
            </a:r>
          </a:p>
          <a:p>
            <a:pPr lvl="1"/>
            <a:r>
              <a:rPr lang="en-US" sz="2800" b="1" i="1" dirty="0"/>
              <a:t>Electron: </a:t>
            </a:r>
            <a:r>
              <a:rPr lang="en-US" sz="2800" dirty="0"/>
              <a:t>negative charge(-); surrounds nucleus of </a:t>
            </a:r>
            <a:r>
              <a:rPr lang="en-US" sz="2800" dirty="0" smtClean="0"/>
              <a:t>atom </a:t>
            </a:r>
            <a:r>
              <a:rPr lang="en-US" sz="2800" i="1" dirty="0" smtClean="0"/>
              <a:t>(orbits the nucleus)</a:t>
            </a:r>
            <a:endParaRPr lang="en-US" sz="2800" i="1"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9216" y="0"/>
            <a:ext cx="2052784" cy="29628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6" name="Picture 4" descr="sb4850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1167" y="3094889"/>
            <a:ext cx="2500833" cy="3742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6904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Macromolecules</a:t>
            </a:r>
          </a:p>
        </p:txBody>
      </p:sp>
      <p:sp>
        <p:nvSpPr>
          <p:cNvPr id="3" name="Content Placeholder 2"/>
          <p:cNvSpPr>
            <a:spLocks noGrp="1"/>
          </p:cNvSpPr>
          <p:nvPr>
            <p:ph idx="1"/>
          </p:nvPr>
        </p:nvSpPr>
        <p:spPr/>
        <p:txBody>
          <a:bodyPr/>
          <a:lstStyle/>
          <a:p>
            <a:r>
              <a:rPr lang="en-US" dirty="0"/>
              <a:t>Macro- large</a:t>
            </a:r>
          </a:p>
          <a:p>
            <a:pPr lvl="1"/>
            <a:r>
              <a:rPr lang="en-US" dirty="0"/>
              <a:t>Macromolecules are large molecules with a backbone made of carbon</a:t>
            </a:r>
          </a:p>
          <a:p>
            <a:pPr lvl="1"/>
            <a:r>
              <a:rPr lang="en-US" dirty="0"/>
              <a:t>Macromolecules are so large because they are made up of smaller units</a:t>
            </a:r>
          </a:p>
          <a:p>
            <a:pPr lvl="2"/>
            <a:r>
              <a:rPr lang="en-US" dirty="0"/>
              <a:t>Monomer: the building block of a polymer (repeating unit)</a:t>
            </a:r>
          </a:p>
          <a:p>
            <a:pPr lvl="2"/>
            <a:r>
              <a:rPr lang="en-US" dirty="0"/>
              <a:t>Polymer: long chain of repeating units (monomers)</a:t>
            </a:r>
          </a:p>
          <a:p>
            <a:pPr lvl="2"/>
            <a:r>
              <a:rPr lang="en-US" dirty="0"/>
              <a:t>Polymerization: process of linking monomers together to produce polymers</a:t>
            </a:r>
          </a:p>
        </p:txBody>
      </p:sp>
      <p:pic>
        <p:nvPicPr>
          <p:cNvPr id="1026" name="Picture 2" descr="Image result for macromolecu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0587" y="5053699"/>
            <a:ext cx="4950823" cy="180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1638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b4864f1"/>
          <p:cNvPicPr>
            <a:picLocks noChangeAspect="1" noChangeArrowheads="1"/>
          </p:cNvPicPr>
          <p:nvPr/>
        </p:nvPicPr>
        <p:blipFill>
          <a:blip r:embed="rId2" cstate="print"/>
          <a:srcRect/>
          <a:stretch>
            <a:fillRect/>
          </a:stretch>
        </p:blipFill>
        <p:spPr bwMode="auto">
          <a:xfrm>
            <a:off x="4076699" y="228600"/>
            <a:ext cx="4038600" cy="6354763"/>
          </a:xfrm>
          <a:prstGeom prst="rect">
            <a:avLst/>
          </a:prstGeom>
          <a:noFill/>
          <a:ln w="9525">
            <a:noFill/>
            <a:miter lim="800000"/>
            <a:headEnd/>
            <a:tailEnd/>
          </a:ln>
        </p:spPr>
      </p:pic>
    </p:spTree>
    <p:extLst>
      <p:ext uri="{BB962C8B-B14F-4D97-AF65-F5344CB8AC3E}">
        <p14:creationId xmlns:p14="http://schemas.microsoft.com/office/powerpoint/2010/main" val="17798758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&amp; Breaking Polymers</a:t>
            </a:r>
          </a:p>
        </p:txBody>
      </p:sp>
      <p:sp>
        <p:nvSpPr>
          <p:cNvPr id="3" name="Content Placeholder 2"/>
          <p:cNvSpPr>
            <a:spLocks noGrp="1"/>
          </p:cNvSpPr>
          <p:nvPr>
            <p:ph idx="1"/>
          </p:nvPr>
        </p:nvSpPr>
        <p:spPr>
          <a:xfrm>
            <a:off x="770708" y="2556931"/>
            <a:ext cx="10659291" cy="3647926"/>
          </a:xfrm>
        </p:spPr>
        <p:txBody>
          <a:bodyPr>
            <a:normAutofit/>
          </a:bodyPr>
          <a:lstStyle/>
          <a:p>
            <a:r>
              <a:rPr lang="en-US" dirty="0"/>
              <a:t>Dehydration Synthesis</a:t>
            </a:r>
          </a:p>
          <a:p>
            <a:pPr lvl="1"/>
            <a:r>
              <a:rPr lang="en-US" dirty="0"/>
              <a:t>Dehydrate – loss of water</a:t>
            </a:r>
          </a:p>
          <a:p>
            <a:pPr lvl="1"/>
            <a:r>
              <a:rPr lang="en-US" dirty="0"/>
              <a:t>Synthesis – to produce/make/combine</a:t>
            </a:r>
          </a:p>
          <a:p>
            <a:pPr lvl="2"/>
            <a:r>
              <a:rPr lang="en-US" dirty="0"/>
              <a:t>All together: this is the process by which monomers join together to make a polymer. In the process, water is lost. One water molecule is lost for every monomer joined to another.</a:t>
            </a:r>
          </a:p>
          <a:p>
            <a:r>
              <a:rPr lang="en-US" dirty="0"/>
              <a:t>Hydrolysis</a:t>
            </a:r>
          </a:p>
          <a:p>
            <a:pPr lvl="1"/>
            <a:r>
              <a:rPr lang="en-US" dirty="0"/>
              <a:t>Hydro – water </a:t>
            </a:r>
          </a:p>
          <a:p>
            <a:pPr lvl="1"/>
            <a:r>
              <a:rPr lang="en-US" dirty="0"/>
              <a:t>Lysis – to break or to burst</a:t>
            </a:r>
          </a:p>
          <a:p>
            <a:pPr lvl="2"/>
            <a:r>
              <a:rPr lang="en-US" dirty="0"/>
              <a:t>All together: this is the process where water is added to break the bonds holding monomers together.</a:t>
            </a:r>
          </a:p>
        </p:txBody>
      </p:sp>
    </p:spTree>
    <p:extLst>
      <p:ext uri="{BB962C8B-B14F-4D97-AF65-F5344CB8AC3E}">
        <p14:creationId xmlns:p14="http://schemas.microsoft.com/office/powerpoint/2010/main" val="33631371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the two:</a:t>
            </a:r>
          </a:p>
        </p:txBody>
      </p:sp>
      <p:sp>
        <p:nvSpPr>
          <p:cNvPr id="3" name="Content Placeholder 2"/>
          <p:cNvSpPr>
            <a:spLocks noGrp="1"/>
          </p:cNvSpPr>
          <p:nvPr>
            <p:ph idx="1"/>
          </p:nvPr>
        </p:nvSpPr>
        <p:spPr/>
        <p:txBody>
          <a:bodyPr/>
          <a:lstStyle/>
          <a:p>
            <a:endParaRPr lang="en-US" dirty="0"/>
          </a:p>
        </p:txBody>
      </p:sp>
      <p:pic>
        <p:nvPicPr>
          <p:cNvPr id="2052" name="Picture 4" descr="Image result for dehydration synth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524" y="2585508"/>
            <a:ext cx="6076950" cy="149542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hydroly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7524" y="4130675"/>
            <a:ext cx="6076950" cy="169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8333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more time…</a:t>
            </a:r>
          </a:p>
        </p:txBody>
      </p:sp>
      <p:pic>
        <p:nvPicPr>
          <p:cNvPr id="3074" name="Picture 2" descr="Image result for hydrolysi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761198" y="3037010"/>
            <a:ext cx="4571429" cy="1971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2038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25378"/>
            <a:ext cx="4909455" cy="1303867"/>
          </a:xfrm>
        </p:spPr>
        <p:txBody>
          <a:bodyPr>
            <a:normAutofit fontScale="90000"/>
          </a:bodyPr>
          <a:lstStyle/>
          <a:p>
            <a:r>
              <a:rPr lang="en-US" dirty="0"/>
              <a:t>What are we building through dehydration synthesis?</a:t>
            </a:r>
          </a:p>
        </p:txBody>
      </p:sp>
      <p:sp>
        <p:nvSpPr>
          <p:cNvPr id="3" name="Content Placeholder 2"/>
          <p:cNvSpPr>
            <a:spLocks noGrp="1"/>
          </p:cNvSpPr>
          <p:nvPr>
            <p:ph idx="1"/>
          </p:nvPr>
        </p:nvSpPr>
        <p:spPr/>
        <p:txBody>
          <a:bodyPr/>
          <a:lstStyle/>
          <a:p>
            <a:pPr marL="0" indent="0">
              <a:buNone/>
            </a:pPr>
            <a:r>
              <a:rPr lang="en-US" dirty="0"/>
              <a:t>Our macromolecules!</a:t>
            </a:r>
          </a:p>
          <a:p>
            <a:r>
              <a:rPr lang="en-US" dirty="0"/>
              <a:t>Four classes:</a:t>
            </a:r>
          </a:p>
          <a:p>
            <a:pPr lvl="1"/>
            <a:r>
              <a:rPr lang="en-US" dirty="0"/>
              <a:t>Carbohydrates</a:t>
            </a:r>
          </a:p>
          <a:p>
            <a:pPr lvl="1"/>
            <a:r>
              <a:rPr lang="en-US" dirty="0"/>
              <a:t>Lipids</a:t>
            </a:r>
          </a:p>
          <a:p>
            <a:pPr lvl="1"/>
            <a:r>
              <a:rPr lang="en-US" dirty="0"/>
              <a:t>Nucleic acids</a:t>
            </a:r>
          </a:p>
          <a:p>
            <a:pPr lvl="1"/>
            <a:r>
              <a:rPr lang="en-US" dirty="0"/>
              <a:t>Proteins</a:t>
            </a:r>
          </a:p>
        </p:txBody>
      </p:sp>
      <p:pic>
        <p:nvPicPr>
          <p:cNvPr id="4098" name="Picture 2" descr="Image result for macromolecu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3492" y="26127"/>
            <a:ext cx="5947068" cy="6805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4873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3537855" cy="1303867"/>
          </a:xfrm>
        </p:spPr>
        <p:txBody>
          <a:bodyPr>
            <a:normAutofit/>
          </a:bodyPr>
          <a:lstStyle/>
          <a:p>
            <a:r>
              <a:rPr lang="en-US" b="1" dirty="0"/>
              <a:t>Carbohydrates</a:t>
            </a:r>
          </a:p>
        </p:txBody>
      </p:sp>
      <p:sp>
        <p:nvSpPr>
          <p:cNvPr id="3" name="Content Placeholder 2"/>
          <p:cNvSpPr>
            <a:spLocks noGrp="1"/>
          </p:cNvSpPr>
          <p:nvPr>
            <p:ph idx="1"/>
          </p:nvPr>
        </p:nvSpPr>
        <p:spPr>
          <a:xfrm>
            <a:off x="1295401" y="2556932"/>
            <a:ext cx="9899468" cy="3569548"/>
          </a:xfrm>
        </p:spPr>
        <p:txBody>
          <a:bodyPr>
            <a:normAutofit/>
          </a:bodyPr>
          <a:lstStyle/>
          <a:p>
            <a:r>
              <a:rPr lang="en-US" dirty="0"/>
              <a:t>Carbohydrates are sugars</a:t>
            </a:r>
          </a:p>
          <a:p>
            <a:pPr lvl="1"/>
            <a:r>
              <a:rPr lang="en-US" dirty="0">
                <a:solidFill>
                  <a:srgbClr val="FF0000"/>
                </a:solidFill>
              </a:rPr>
              <a:t>Carbo – </a:t>
            </a:r>
            <a:r>
              <a:rPr lang="en-US" dirty="0">
                <a:solidFill>
                  <a:schemeClr val="tx1"/>
                </a:solidFill>
              </a:rPr>
              <a:t>carbon</a:t>
            </a:r>
          </a:p>
          <a:p>
            <a:pPr lvl="1"/>
            <a:r>
              <a:rPr lang="en-US" dirty="0">
                <a:solidFill>
                  <a:srgbClr val="7030A0"/>
                </a:solidFill>
              </a:rPr>
              <a:t>Hydrate</a:t>
            </a:r>
            <a:r>
              <a:rPr lang="en-US" dirty="0">
                <a:solidFill>
                  <a:schemeClr val="tx1"/>
                </a:solidFill>
              </a:rPr>
              <a:t> – water</a:t>
            </a:r>
          </a:p>
          <a:p>
            <a:pPr lvl="2"/>
            <a:r>
              <a:rPr lang="en-US" dirty="0"/>
              <a:t>So, carbohydrates are made of : carbon, hydrogen, and oxygen (1:2:1 ratio)</a:t>
            </a:r>
          </a:p>
          <a:p>
            <a:r>
              <a:rPr lang="en-US" dirty="0"/>
              <a:t>Function: </a:t>
            </a:r>
            <a:r>
              <a:rPr lang="en-US" b="1" dirty="0"/>
              <a:t>short term</a:t>
            </a:r>
            <a:r>
              <a:rPr lang="en-US" dirty="0"/>
              <a:t> energy storage; maintain plant structure (cellulose)</a:t>
            </a:r>
          </a:p>
          <a:p>
            <a:pPr marL="0" indent="0">
              <a:buNone/>
            </a:pPr>
            <a:r>
              <a:rPr lang="en-US" dirty="0"/>
              <a:t>*General rule: anything that ends in –</a:t>
            </a:r>
            <a:r>
              <a:rPr lang="en-US" dirty="0" err="1"/>
              <a:t>ose</a:t>
            </a:r>
            <a:r>
              <a:rPr lang="en-US" dirty="0"/>
              <a:t> is a sugar</a:t>
            </a:r>
          </a:p>
          <a:p>
            <a:pPr marL="0" indent="0">
              <a:buNone/>
            </a:pPr>
            <a:r>
              <a:rPr lang="en-US" dirty="0"/>
              <a:t>	glucose… sucrose… galactose… lactose</a:t>
            </a:r>
          </a:p>
        </p:txBody>
      </p:sp>
      <p:pic>
        <p:nvPicPr>
          <p:cNvPr id="5122" name="Picture 2" descr="Image result for carbohydr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3603" y="509451"/>
            <a:ext cx="5185351" cy="3427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6134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Carbohydrates, cont.</a:t>
            </a:r>
          </a:p>
        </p:txBody>
      </p:sp>
      <p:sp>
        <p:nvSpPr>
          <p:cNvPr id="3" name="Content Placeholder 2"/>
          <p:cNvSpPr>
            <a:spLocks noGrp="1"/>
          </p:cNvSpPr>
          <p:nvPr>
            <p:ph idx="1"/>
          </p:nvPr>
        </p:nvSpPr>
        <p:spPr/>
        <p:txBody>
          <a:bodyPr/>
          <a:lstStyle/>
          <a:p>
            <a:r>
              <a:rPr lang="en-US" dirty="0"/>
              <a:t>Monosaccharide: </a:t>
            </a:r>
            <a:r>
              <a:rPr lang="en-US" b="1" dirty="0"/>
              <a:t>monomer</a:t>
            </a:r>
            <a:r>
              <a:rPr lang="en-US" dirty="0"/>
              <a:t> of carbohydrates; simple sugars (</a:t>
            </a:r>
            <a:r>
              <a:rPr lang="en-US" dirty="0" err="1"/>
              <a:t>ie</a:t>
            </a:r>
            <a:r>
              <a:rPr lang="en-US" dirty="0"/>
              <a:t> glucose)</a:t>
            </a:r>
          </a:p>
          <a:p>
            <a:pPr lvl="1"/>
            <a:r>
              <a:rPr lang="en-US" dirty="0"/>
              <a:t>Mono – 1</a:t>
            </a:r>
          </a:p>
          <a:p>
            <a:pPr lvl="1"/>
            <a:r>
              <a:rPr lang="en-US" dirty="0"/>
              <a:t>Saccharide - sugar</a:t>
            </a:r>
          </a:p>
          <a:p>
            <a:r>
              <a:rPr lang="en-US" dirty="0"/>
              <a:t>Disaccharide: two monosaccharides bonded together (</a:t>
            </a:r>
            <a:r>
              <a:rPr lang="en-US" dirty="0" err="1"/>
              <a:t>ie</a:t>
            </a:r>
            <a:r>
              <a:rPr lang="en-US" dirty="0"/>
              <a:t> sucrose)</a:t>
            </a:r>
          </a:p>
          <a:p>
            <a:pPr lvl="1"/>
            <a:r>
              <a:rPr lang="en-US" dirty="0"/>
              <a:t>Di – 2 </a:t>
            </a:r>
          </a:p>
          <a:p>
            <a:r>
              <a:rPr lang="en-US" dirty="0"/>
              <a:t>Polysaccharide: carbohydrate polymer (many sugars joined together in a chain)</a:t>
            </a:r>
          </a:p>
        </p:txBody>
      </p:sp>
    </p:spTree>
    <p:extLst>
      <p:ext uri="{BB962C8B-B14F-4D97-AF65-F5344CB8AC3E}">
        <p14:creationId xmlns:p14="http://schemas.microsoft.com/office/powerpoint/2010/main" val="12864304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monosaccharide disaccharide polysaccharid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8645" y="822960"/>
            <a:ext cx="7774710" cy="52911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098971" y="979717"/>
            <a:ext cx="3331029" cy="646331"/>
          </a:xfrm>
          <a:prstGeom prst="rect">
            <a:avLst/>
          </a:prstGeom>
          <a:noFill/>
        </p:spPr>
        <p:txBody>
          <a:bodyPr wrap="square" rtlCol="0">
            <a:spAutoFit/>
          </a:bodyPr>
          <a:lstStyle/>
          <a:p>
            <a:pPr algn="ctr"/>
            <a:r>
              <a:rPr lang="en-US" dirty="0">
                <a:solidFill>
                  <a:srgbClr val="FF0000"/>
                </a:solidFill>
              </a:rPr>
              <a:t>Hey, look! Sugars have a ringed structure! </a:t>
            </a:r>
            <a:r>
              <a:rPr lang="en-US" dirty="0">
                <a:solidFill>
                  <a:srgbClr val="FF0000"/>
                </a:solidFill>
                <a:sym typeface="Wingdings" panose="05000000000000000000" pitchFamily="2" charset="2"/>
              </a:rPr>
              <a:t> </a:t>
            </a:r>
            <a:endParaRPr lang="en-US" dirty="0">
              <a:solidFill>
                <a:srgbClr val="FF0000"/>
              </a:solidFill>
            </a:endParaRPr>
          </a:p>
        </p:txBody>
      </p:sp>
    </p:spTree>
    <p:extLst>
      <p:ext uri="{BB962C8B-B14F-4D97-AF65-F5344CB8AC3E}">
        <p14:creationId xmlns:p14="http://schemas.microsoft.com/office/powerpoint/2010/main" val="6992677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Polysaccharides</a:t>
            </a:r>
          </a:p>
        </p:txBody>
      </p:sp>
      <p:sp>
        <p:nvSpPr>
          <p:cNvPr id="3" name="Content Placeholder 2"/>
          <p:cNvSpPr>
            <a:spLocks noGrp="1"/>
          </p:cNvSpPr>
          <p:nvPr>
            <p:ph idx="1"/>
          </p:nvPr>
        </p:nvSpPr>
        <p:spPr/>
        <p:txBody>
          <a:bodyPr/>
          <a:lstStyle/>
          <a:p>
            <a:r>
              <a:rPr lang="en-US" dirty="0"/>
              <a:t>Store energy (short term)</a:t>
            </a:r>
          </a:p>
          <a:p>
            <a:r>
              <a:rPr lang="en-US" dirty="0"/>
              <a:t>Examples:</a:t>
            </a:r>
          </a:p>
          <a:p>
            <a:pPr lvl="1"/>
            <a:r>
              <a:rPr lang="en-US" dirty="0"/>
              <a:t>Starch: food storage in plants (think potatoes!)</a:t>
            </a:r>
          </a:p>
          <a:p>
            <a:pPr lvl="1"/>
            <a:r>
              <a:rPr lang="en-US" dirty="0"/>
              <a:t>Glycogen: food storage in animals (us!)</a:t>
            </a:r>
          </a:p>
          <a:p>
            <a:pPr lvl="1"/>
            <a:r>
              <a:rPr lang="en-US" dirty="0"/>
              <a:t>Cellulose: cell walls in plants</a:t>
            </a:r>
          </a:p>
        </p:txBody>
      </p:sp>
      <p:pic>
        <p:nvPicPr>
          <p:cNvPr id="7170" name="Picture 2" descr="Image result for polysacchar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3907" y="2695053"/>
            <a:ext cx="4052690" cy="3042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823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Label the Following Atom:</a:t>
            </a:r>
          </a:p>
        </p:txBody>
      </p:sp>
      <p:pic>
        <p:nvPicPr>
          <p:cNvPr id="1026" name="Picture 2" descr="Image result for atom to labe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2925" y="1621278"/>
            <a:ext cx="5414606" cy="450286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8213027" y="2050089"/>
            <a:ext cx="2704012" cy="4093428"/>
          </a:xfrm>
          <a:prstGeom prst="rect">
            <a:avLst/>
          </a:prstGeom>
          <a:noFill/>
        </p:spPr>
        <p:txBody>
          <a:bodyPr wrap="square" rtlCol="0">
            <a:spAutoFit/>
          </a:bodyPr>
          <a:lstStyle/>
          <a:p>
            <a:r>
              <a:rPr lang="en-US" sz="2200" b="1" dirty="0"/>
              <a:t>A: </a:t>
            </a:r>
          </a:p>
          <a:p>
            <a:endParaRPr lang="en-US" sz="2200" b="1" dirty="0"/>
          </a:p>
          <a:p>
            <a:endParaRPr lang="en-US" sz="2200" b="1" dirty="0"/>
          </a:p>
          <a:p>
            <a:r>
              <a:rPr lang="en-US" sz="2200" b="1" dirty="0"/>
              <a:t>B:</a:t>
            </a:r>
          </a:p>
          <a:p>
            <a:endParaRPr lang="en-US" sz="2200" b="1" dirty="0"/>
          </a:p>
          <a:p>
            <a:endParaRPr lang="en-US" sz="2200" b="1" dirty="0"/>
          </a:p>
          <a:p>
            <a:endParaRPr lang="en-US" sz="2200" b="1" dirty="0"/>
          </a:p>
          <a:p>
            <a:endParaRPr lang="en-US" sz="2200" b="1" dirty="0"/>
          </a:p>
          <a:p>
            <a:r>
              <a:rPr lang="en-US" sz="2200" b="1" dirty="0"/>
              <a:t>C</a:t>
            </a:r>
            <a:r>
              <a:rPr lang="en-US" sz="2200" b="1" dirty="0" smtClean="0"/>
              <a:t>:</a:t>
            </a:r>
          </a:p>
          <a:p>
            <a:endParaRPr lang="en-US" sz="2200" b="1" dirty="0"/>
          </a:p>
          <a:p>
            <a:endParaRPr lang="en-US" sz="2200" b="1" dirty="0" smtClean="0"/>
          </a:p>
          <a:p>
            <a:endParaRPr lang="en-US" dirty="0"/>
          </a:p>
        </p:txBody>
      </p:sp>
    </p:spTree>
    <p:extLst>
      <p:ext uri="{BB962C8B-B14F-4D97-AF65-F5344CB8AC3E}">
        <p14:creationId xmlns:p14="http://schemas.microsoft.com/office/powerpoint/2010/main" val="11028389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5275215" cy="1303867"/>
          </a:xfrm>
        </p:spPr>
        <p:txBody>
          <a:bodyPr/>
          <a:lstStyle/>
          <a:p>
            <a:r>
              <a:rPr lang="en-US" b="1" dirty="0"/>
              <a:t>Lipids</a:t>
            </a:r>
          </a:p>
        </p:txBody>
      </p:sp>
      <p:sp>
        <p:nvSpPr>
          <p:cNvPr id="3" name="Content Placeholder 2"/>
          <p:cNvSpPr>
            <a:spLocks noGrp="1"/>
          </p:cNvSpPr>
          <p:nvPr>
            <p:ph idx="1"/>
          </p:nvPr>
        </p:nvSpPr>
        <p:spPr/>
        <p:txBody>
          <a:bodyPr/>
          <a:lstStyle/>
          <a:p>
            <a:r>
              <a:rPr lang="en-US" dirty="0"/>
              <a:t>Lipids include fats, oils, waxes, and steroids</a:t>
            </a:r>
          </a:p>
          <a:p>
            <a:pPr lvl="1"/>
            <a:r>
              <a:rPr lang="en-US" dirty="0"/>
              <a:t>Elements: like carbohydrates, these are composed of carbon, hydrogen, and oxygen</a:t>
            </a:r>
          </a:p>
          <a:p>
            <a:pPr lvl="2"/>
            <a:r>
              <a:rPr lang="en-US" dirty="0"/>
              <a:t>There are very few oxygen, and there is not a set ratio like in carbs</a:t>
            </a:r>
          </a:p>
          <a:p>
            <a:pPr lvl="1"/>
            <a:r>
              <a:rPr lang="en-US" dirty="0"/>
              <a:t>Functions: long-term energy storage, insulation, and protective coatings (think waxy layers of plants)</a:t>
            </a:r>
          </a:p>
          <a:p>
            <a:pPr lvl="2"/>
            <a:r>
              <a:rPr lang="en-US" b="1" i="1" u="sng" dirty="0"/>
              <a:t>L</a:t>
            </a:r>
            <a:r>
              <a:rPr lang="en-US" dirty="0"/>
              <a:t>ipids: </a:t>
            </a:r>
            <a:r>
              <a:rPr lang="en-US" b="1" i="1" u="sng" dirty="0"/>
              <a:t>L</a:t>
            </a:r>
            <a:r>
              <a:rPr lang="en-US" dirty="0"/>
              <a:t>ong term energy storage</a:t>
            </a:r>
          </a:p>
          <a:p>
            <a:pPr lvl="2"/>
            <a:endParaRPr lang="en-US" dirty="0"/>
          </a:p>
          <a:p>
            <a:pPr marL="914400" lvl="2" indent="0">
              <a:buNone/>
            </a:pPr>
            <a:r>
              <a:rPr lang="en-US" dirty="0"/>
              <a:t>		</a:t>
            </a:r>
            <a:r>
              <a:rPr lang="en-US" i="1" dirty="0"/>
              <a:t>*Steroids often carry chemical messages</a:t>
            </a:r>
          </a:p>
        </p:txBody>
      </p:sp>
      <p:pic>
        <p:nvPicPr>
          <p:cNvPr id="8194" name="Picture 2" descr="Image result for lipid word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5197" y="-9191"/>
            <a:ext cx="4729933" cy="3088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1657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Lipids, cont.</a:t>
            </a:r>
          </a:p>
        </p:txBody>
      </p:sp>
      <p:sp>
        <p:nvSpPr>
          <p:cNvPr id="3" name="Content Placeholder 2"/>
          <p:cNvSpPr>
            <a:spLocks noGrp="1"/>
          </p:cNvSpPr>
          <p:nvPr>
            <p:ph idx="1"/>
          </p:nvPr>
        </p:nvSpPr>
        <p:spPr/>
        <p:txBody>
          <a:bodyPr/>
          <a:lstStyle/>
          <a:p>
            <a:r>
              <a:rPr lang="en-US" dirty="0"/>
              <a:t>Unlike the other classes of organic compounds, lipids do not have a “true” monomer. However, the structure between lipids is fairly consistent:</a:t>
            </a:r>
          </a:p>
          <a:p>
            <a:pPr lvl="1"/>
            <a:r>
              <a:rPr lang="en-US" dirty="0"/>
              <a:t>3 fatty acids + 1 glycerol</a:t>
            </a:r>
          </a:p>
          <a:p>
            <a:pPr lvl="1"/>
            <a:r>
              <a:rPr lang="en-US" dirty="0"/>
              <a:t>TRIGLYCERIDE!</a:t>
            </a:r>
          </a:p>
          <a:p>
            <a:pPr lvl="1"/>
            <a:r>
              <a:rPr lang="en-US" dirty="0"/>
              <a:t>Saturated v unsaturated:</a:t>
            </a:r>
          </a:p>
          <a:p>
            <a:pPr marL="457200" lvl="1" indent="0">
              <a:buNone/>
            </a:pPr>
            <a:r>
              <a:rPr lang="en-US" dirty="0"/>
              <a:t>Next slide!</a:t>
            </a:r>
          </a:p>
        </p:txBody>
      </p:sp>
      <p:pic>
        <p:nvPicPr>
          <p:cNvPr id="9218" name="Picture 2" descr="Image result for lip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5952" y="3357470"/>
            <a:ext cx="4925877" cy="3470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8409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Saturated and Unsaturated Fats</a:t>
            </a:r>
          </a:p>
        </p:txBody>
      </p:sp>
      <p:sp>
        <p:nvSpPr>
          <p:cNvPr id="3" name="Content Placeholder 2"/>
          <p:cNvSpPr>
            <a:spLocks noGrp="1"/>
          </p:cNvSpPr>
          <p:nvPr>
            <p:ph idx="1"/>
          </p:nvPr>
        </p:nvSpPr>
        <p:spPr/>
        <p:txBody>
          <a:bodyPr>
            <a:normAutofit/>
          </a:bodyPr>
          <a:lstStyle/>
          <a:p>
            <a:r>
              <a:rPr lang="en-US" dirty="0"/>
              <a:t>Saturated: solid at room temperature (butter or coconut oil)</a:t>
            </a:r>
          </a:p>
          <a:p>
            <a:pPr lvl="1"/>
            <a:r>
              <a:rPr lang="en-US" sz="2400" dirty="0"/>
              <a:t>Only single bonds between the carbons on the fatty acid tails</a:t>
            </a:r>
          </a:p>
          <a:p>
            <a:pPr lvl="2"/>
            <a:r>
              <a:rPr lang="en-US" sz="2000" dirty="0"/>
              <a:t>“saturated” with hydrogen atoms</a:t>
            </a:r>
          </a:p>
          <a:p>
            <a:r>
              <a:rPr lang="en-US" dirty="0"/>
              <a:t>Unsaturated: liquid at room temperature (vegetable or canola oil)</a:t>
            </a:r>
          </a:p>
          <a:p>
            <a:pPr lvl="1"/>
            <a:r>
              <a:rPr lang="en-US" sz="2400" dirty="0"/>
              <a:t>At least one double bond in the fatty acid chain</a:t>
            </a:r>
          </a:p>
          <a:p>
            <a:pPr lvl="2"/>
            <a:r>
              <a:rPr lang="en-US" sz="2000" dirty="0"/>
              <a:t>Monounsaturated fat: only one double bond</a:t>
            </a:r>
          </a:p>
          <a:p>
            <a:pPr lvl="2"/>
            <a:r>
              <a:rPr lang="en-US" sz="2000" dirty="0"/>
              <a:t>Polyunsaturated fat: 2+ double bonds in structure</a:t>
            </a:r>
          </a:p>
        </p:txBody>
      </p:sp>
      <p:pic>
        <p:nvPicPr>
          <p:cNvPr id="5" name="Picture 2" descr="Image result for saturated and unsaturated fa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4174" y="4279901"/>
            <a:ext cx="3550171" cy="2581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7755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4" descr="Image result for saturated and unsaturated fa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0701" y="381000"/>
            <a:ext cx="11203886" cy="6258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0368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nucleic acid word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775" y="0"/>
            <a:ext cx="5737225" cy="28686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95402" y="982132"/>
            <a:ext cx="5159373" cy="1303867"/>
          </a:xfrm>
        </p:spPr>
        <p:txBody>
          <a:bodyPr/>
          <a:lstStyle/>
          <a:p>
            <a:r>
              <a:rPr lang="en-US" b="1" dirty="0"/>
              <a:t>Nucleic Acid</a:t>
            </a:r>
          </a:p>
        </p:txBody>
      </p:sp>
      <p:sp>
        <p:nvSpPr>
          <p:cNvPr id="3" name="Content Placeholder 2"/>
          <p:cNvSpPr>
            <a:spLocks noGrp="1"/>
          </p:cNvSpPr>
          <p:nvPr>
            <p:ph idx="1"/>
          </p:nvPr>
        </p:nvSpPr>
        <p:spPr/>
        <p:txBody>
          <a:bodyPr>
            <a:normAutofit lnSpcReduction="10000"/>
          </a:bodyPr>
          <a:lstStyle/>
          <a:p>
            <a:r>
              <a:rPr lang="en-US" dirty="0"/>
              <a:t>DNA and RNA are both types of nucleic acids</a:t>
            </a:r>
          </a:p>
          <a:p>
            <a:pPr lvl="1"/>
            <a:r>
              <a:rPr lang="en-US" sz="2800" dirty="0"/>
              <a:t>Elements: CHNOP</a:t>
            </a:r>
          </a:p>
          <a:p>
            <a:pPr lvl="2"/>
            <a:r>
              <a:rPr lang="en-US" sz="2400" dirty="0"/>
              <a:t>Each nucleotide, or monomer, has a </a:t>
            </a:r>
            <a:r>
              <a:rPr lang="en-US" sz="2400" dirty="0">
                <a:solidFill>
                  <a:srgbClr val="FF0000"/>
                </a:solidFill>
              </a:rPr>
              <a:t>5-C sugar</a:t>
            </a:r>
            <a:r>
              <a:rPr lang="en-US" sz="2400" dirty="0"/>
              <a:t>, </a:t>
            </a:r>
            <a:r>
              <a:rPr lang="en-US" sz="2400" dirty="0">
                <a:solidFill>
                  <a:srgbClr val="00B050"/>
                </a:solidFill>
              </a:rPr>
              <a:t>phosphate group</a:t>
            </a:r>
            <a:r>
              <a:rPr lang="en-US" sz="2400" dirty="0"/>
              <a:t>, and </a:t>
            </a:r>
            <a:r>
              <a:rPr lang="en-US" sz="2400" dirty="0">
                <a:solidFill>
                  <a:schemeClr val="accent6">
                    <a:lumMod val="75000"/>
                  </a:schemeClr>
                </a:solidFill>
              </a:rPr>
              <a:t>nitrogenous base</a:t>
            </a:r>
          </a:p>
          <a:p>
            <a:pPr lvl="3"/>
            <a:r>
              <a:rPr lang="en-US" sz="2000" dirty="0"/>
              <a:t>Remember, sugars contain CHO… add in </a:t>
            </a:r>
            <a:r>
              <a:rPr lang="en-US" sz="2000"/>
              <a:t>the N base </a:t>
            </a:r>
            <a:r>
              <a:rPr lang="en-US" sz="2000" dirty="0"/>
              <a:t>and P-group, and there you have the elements CHNOP!</a:t>
            </a:r>
          </a:p>
          <a:p>
            <a:pPr lvl="1"/>
            <a:r>
              <a:rPr lang="en-US" sz="2800" dirty="0"/>
              <a:t>Functions: store and transmit genetic information (DNA- master code; RNA- carries code)</a:t>
            </a:r>
          </a:p>
        </p:txBody>
      </p:sp>
    </p:spTree>
    <p:extLst>
      <p:ext uri="{BB962C8B-B14F-4D97-AF65-F5344CB8AC3E}">
        <p14:creationId xmlns:p14="http://schemas.microsoft.com/office/powerpoint/2010/main" val="37702512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Nucleic Acid, cont.</a:t>
            </a:r>
          </a:p>
        </p:txBody>
      </p:sp>
      <p:sp>
        <p:nvSpPr>
          <p:cNvPr id="3" name="Content Placeholder 2"/>
          <p:cNvSpPr>
            <a:spLocks noGrp="1"/>
          </p:cNvSpPr>
          <p:nvPr>
            <p:ph idx="1"/>
          </p:nvPr>
        </p:nvSpPr>
        <p:spPr/>
        <p:txBody>
          <a:bodyPr/>
          <a:lstStyle/>
          <a:p>
            <a:r>
              <a:rPr lang="en-US" dirty="0"/>
              <a:t>Nucleotides are the building blocks, or monomers, of all nucleic acids</a:t>
            </a:r>
          </a:p>
          <a:p>
            <a:pPr lvl="1"/>
            <a:r>
              <a:rPr lang="en-US" dirty="0"/>
              <a:t>3 parts: </a:t>
            </a:r>
          </a:p>
          <a:p>
            <a:pPr marL="914400" lvl="1" indent="-457200">
              <a:buFont typeface="+mj-lt"/>
              <a:buAutoNum type="arabicPeriod"/>
            </a:pPr>
            <a:r>
              <a:rPr lang="en-US" dirty="0"/>
              <a:t>5-carbon sugar (deoxyrib</a:t>
            </a:r>
            <a:r>
              <a:rPr lang="en-US" b="1" dirty="0"/>
              <a:t>ose</a:t>
            </a:r>
            <a:r>
              <a:rPr lang="en-US" dirty="0"/>
              <a:t> in DNA, rib</a:t>
            </a:r>
            <a:r>
              <a:rPr lang="en-US" b="1" dirty="0"/>
              <a:t>ose</a:t>
            </a:r>
            <a:r>
              <a:rPr lang="en-US" dirty="0"/>
              <a:t> in RNA)</a:t>
            </a:r>
          </a:p>
          <a:p>
            <a:pPr marL="914400" lvl="1" indent="-457200">
              <a:buFont typeface="+mj-lt"/>
              <a:buAutoNum type="arabicPeriod"/>
            </a:pPr>
            <a:r>
              <a:rPr lang="en-US" dirty="0"/>
              <a:t>Phosphate group (almost always represented using a sphere/circle)</a:t>
            </a:r>
          </a:p>
          <a:p>
            <a:pPr marL="914400" lvl="1" indent="-457200">
              <a:buFont typeface="+mj-lt"/>
              <a:buAutoNum type="arabicPeriod"/>
            </a:pPr>
            <a:r>
              <a:rPr lang="en-US" dirty="0"/>
              <a:t>Nitrogenous base (DNA – adenine, thymine, cytosine, guanine; RNA – uracil instead of thymine)</a:t>
            </a:r>
          </a:p>
        </p:txBody>
      </p:sp>
      <p:pic>
        <p:nvPicPr>
          <p:cNvPr id="13316" name="Picture 4" descr="Image result for nucleot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1201" y="4714952"/>
            <a:ext cx="2793999" cy="2143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3649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DNA &amp; RNA</a:t>
            </a:r>
          </a:p>
        </p:txBody>
      </p:sp>
      <p:sp>
        <p:nvSpPr>
          <p:cNvPr id="4" name="Content Placeholder 3"/>
          <p:cNvSpPr>
            <a:spLocks noGrp="1"/>
          </p:cNvSpPr>
          <p:nvPr>
            <p:ph sz="half" idx="1"/>
          </p:nvPr>
        </p:nvSpPr>
        <p:spPr>
          <a:xfrm>
            <a:off x="1298448" y="2560320"/>
            <a:ext cx="2587752" cy="3310128"/>
          </a:xfrm>
        </p:spPr>
        <p:txBody>
          <a:bodyPr/>
          <a:lstStyle/>
          <a:p>
            <a:pPr marL="0" indent="0">
              <a:buNone/>
            </a:pPr>
            <a:r>
              <a:rPr lang="en-US" dirty="0"/>
              <a:t>DNA</a:t>
            </a:r>
          </a:p>
          <a:p>
            <a:r>
              <a:rPr lang="en-US" dirty="0"/>
              <a:t>Deoxyribonucleic acid</a:t>
            </a:r>
          </a:p>
          <a:p>
            <a:r>
              <a:rPr lang="en-US" dirty="0"/>
              <a:t>Master copy of an organism’s genetic code</a:t>
            </a:r>
          </a:p>
          <a:p>
            <a:pPr marL="0" indent="0">
              <a:buNone/>
            </a:pPr>
            <a:endParaRPr lang="en-US" dirty="0"/>
          </a:p>
        </p:txBody>
      </p:sp>
      <p:sp>
        <p:nvSpPr>
          <p:cNvPr id="5" name="Content Placeholder 4"/>
          <p:cNvSpPr>
            <a:spLocks noGrp="1"/>
          </p:cNvSpPr>
          <p:nvPr>
            <p:ph sz="half" idx="2"/>
          </p:nvPr>
        </p:nvSpPr>
        <p:spPr>
          <a:xfrm>
            <a:off x="8496300" y="2560320"/>
            <a:ext cx="3457448" cy="3310128"/>
          </a:xfrm>
        </p:spPr>
        <p:txBody>
          <a:bodyPr/>
          <a:lstStyle/>
          <a:p>
            <a:pPr marL="0" indent="0">
              <a:buNone/>
            </a:pPr>
            <a:r>
              <a:rPr lang="en-US" dirty="0"/>
              <a:t>RNA</a:t>
            </a:r>
          </a:p>
          <a:p>
            <a:r>
              <a:rPr lang="en-US" dirty="0"/>
              <a:t>Ribonucleic acid</a:t>
            </a:r>
          </a:p>
          <a:p>
            <a:r>
              <a:rPr lang="en-US" dirty="0"/>
              <a:t>Copy of DNA (able to leave nucleus)</a:t>
            </a:r>
          </a:p>
          <a:p>
            <a:r>
              <a:rPr lang="en-US" dirty="0"/>
              <a:t>Plays major role in protein synthesis</a:t>
            </a:r>
          </a:p>
        </p:txBody>
      </p:sp>
      <p:pic>
        <p:nvPicPr>
          <p:cNvPr id="14340" name="Picture 4" descr="Image result for dna r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9" y="2542200"/>
            <a:ext cx="4633685" cy="3243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2384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02" y="982132"/>
            <a:ext cx="4902198" cy="1303867"/>
          </a:xfrm>
        </p:spPr>
        <p:txBody>
          <a:bodyPr/>
          <a:lstStyle/>
          <a:p>
            <a:r>
              <a:rPr lang="en-US" b="1" dirty="0"/>
              <a:t>Protein</a:t>
            </a:r>
          </a:p>
        </p:txBody>
      </p:sp>
      <p:sp>
        <p:nvSpPr>
          <p:cNvPr id="6" name="Content Placeholder 5"/>
          <p:cNvSpPr>
            <a:spLocks noGrp="1"/>
          </p:cNvSpPr>
          <p:nvPr>
            <p:ph idx="1"/>
          </p:nvPr>
        </p:nvSpPr>
        <p:spPr/>
        <p:txBody>
          <a:bodyPr>
            <a:normAutofit/>
          </a:bodyPr>
          <a:lstStyle/>
          <a:p>
            <a:r>
              <a:rPr lang="en-US" dirty="0"/>
              <a:t>Elements found in proteins include:</a:t>
            </a:r>
          </a:p>
          <a:p>
            <a:pPr lvl="1"/>
            <a:r>
              <a:rPr lang="en-US" dirty="0"/>
              <a:t>CHNO and sometimes S</a:t>
            </a:r>
          </a:p>
          <a:p>
            <a:r>
              <a:rPr lang="en-US" dirty="0"/>
              <a:t>Functions: </a:t>
            </a:r>
          </a:p>
          <a:p>
            <a:pPr marL="457200" indent="-457200">
              <a:buFont typeface="+mj-lt"/>
              <a:buAutoNum type="arabicPeriod"/>
            </a:pPr>
            <a:r>
              <a:rPr lang="en-US" dirty="0"/>
              <a:t>Structure (hail, nails)</a:t>
            </a:r>
          </a:p>
          <a:p>
            <a:pPr marL="457200" indent="-457200">
              <a:buFont typeface="+mj-lt"/>
              <a:buAutoNum type="arabicPeriod"/>
            </a:pPr>
            <a:r>
              <a:rPr lang="en-US" dirty="0"/>
              <a:t>Transportation (hemoglobin in blood)</a:t>
            </a:r>
          </a:p>
          <a:p>
            <a:pPr marL="457200" indent="-457200">
              <a:buFont typeface="+mj-lt"/>
              <a:buAutoNum type="arabicPeriod"/>
            </a:pPr>
            <a:r>
              <a:rPr lang="en-US" dirty="0"/>
              <a:t>Movement (muscle fiber)</a:t>
            </a:r>
          </a:p>
          <a:p>
            <a:pPr marL="457200" indent="-457200">
              <a:buFont typeface="+mj-lt"/>
              <a:buAutoNum type="arabicPeriod"/>
            </a:pPr>
            <a:r>
              <a:rPr lang="en-US" dirty="0"/>
              <a:t>Defense (antibodies)</a:t>
            </a:r>
          </a:p>
          <a:p>
            <a:pPr marL="457200" indent="-457200">
              <a:buFont typeface="+mj-lt"/>
              <a:buAutoNum type="arabicPeriod"/>
            </a:pPr>
            <a:r>
              <a:rPr lang="en-US" dirty="0"/>
              <a:t>Regulation (hormones and enzymes)</a:t>
            </a:r>
          </a:p>
        </p:txBody>
      </p:sp>
      <p:pic>
        <p:nvPicPr>
          <p:cNvPr id="15362" name="Picture 2" descr="Image result for protein word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0" y="739767"/>
            <a:ext cx="5460999" cy="348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8551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Protein, cont.</a:t>
            </a:r>
          </a:p>
        </p:txBody>
      </p:sp>
      <p:sp>
        <p:nvSpPr>
          <p:cNvPr id="3" name="Content Placeholder 2"/>
          <p:cNvSpPr>
            <a:spLocks noGrp="1"/>
          </p:cNvSpPr>
          <p:nvPr>
            <p:ph idx="1"/>
          </p:nvPr>
        </p:nvSpPr>
        <p:spPr/>
        <p:txBody>
          <a:bodyPr>
            <a:normAutofit/>
          </a:bodyPr>
          <a:lstStyle/>
          <a:p>
            <a:r>
              <a:rPr lang="en-US" dirty="0"/>
              <a:t>Amino acids are the building blocks, or monomers, of proteins</a:t>
            </a:r>
          </a:p>
          <a:p>
            <a:pPr lvl="1"/>
            <a:r>
              <a:rPr lang="en-US" dirty="0"/>
              <a:t>There are 20 different amino acids that can be bonded together in many different ways to make all of our proteins!</a:t>
            </a:r>
          </a:p>
          <a:p>
            <a:pPr marL="0" indent="0">
              <a:buNone/>
            </a:pPr>
            <a:r>
              <a:rPr lang="en-US" dirty="0"/>
              <a:t>Amino acids…</a:t>
            </a:r>
          </a:p>
          <a:p>
            <a:r>
              <a:rPr lang="en-US" dirty="0"/>
              <a:t>Central Carbon</a:t>
            </a:r>
          </a:p>
          <a:p>
            <a:r>
              <a:rPr lang="en-US" dirty="0"/>
              <a:t>Hydrogen Atom</a:t>
            </a:r>
          </a:p>
          <a:p>
            <a:r>
              <a:rPr lang="en-US" dirty="0"/>
              <a:t>Amino Group</a:t>
            </a:r>
          </a:p>
          <a:p>
            <a:r>
              <a:rPr lang="en-US" dirty="0"/>
              <a:t>Carboxyl Group</a:t>
            </a:r>
          </a:p>
          <a:p>
            <a:r>
              <a:rPr lang="en-US" dirty="0"/>
              <a:t>R Group</a:t>
            </a:r>
          </a:p>
        </p:txBody>
      </p:sp>
      <p:pic>
        <p:nvPicPr>
          <p:cNvPr id="4" name="Picture 9" descr="amino acid"/>
          <p:cNvPicPr>
            <a:picLocks noChangeAspect="1" noChangeArrowheads="1"/>
          </p:cNvPicPr>
          <p:nvPr/>
        </p:nvPicPr>
        <p:blipFill>
          <a:blip r:embed="rId2" cstate="print"/>
          <a:srcRect/>
          <a:stretch>
            <a:fillRect/>
          </a:stretch>
        </p:blipFill>
        <p:spPr bwMode="auto">
          <a:xfrm>
            <a:off x="4000499" y="3747030"/>
            <a:ext cx="4191000" cy="2128838"/>
          </a:xfrm>
          <a:prstGeom prst="rect">
            <a:avLst/>
          </a:prstGeom>
          <a:noFill/>
          <a:ln w="9525">
            <a:noFill/>
            <a:miter lim="800000"/>
            <a:headEnd/>
            <a:tailEnd/>
          </a:ln>
        </p:spPr>
      </p:pic>
    </p:spTree>
    <p:extLst>
      <p:ext uri="{BB962C8B-B14F-4D97-AF65-F5344CB8AC3E}">
        <p14:creationId xmlns:p14="http://schemas.microsoft.com/office/powerpoint/2010/main" val="274903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View</a:t>
            </a:r>
          </a:p>
        </p:txBody>
      </p:sp>
      <p:pic>
        <p:nvPicPr>
          <p:cNvPr id="16386" name="Picture 2" descr="Image result for amino acid protein"/>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965143" y="2133600"/>
            <a:ext cx="6163539" cy="377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807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8018" y="0"/>
            <a:ext cx="8911687" cy="1280890"/>
          </a:xfrm>
        </p:spPr>
        <p:txBody>
          <a:bodyPr>
            <a:normAutofit/>
          </a:bodyPr>
          <a:lstStyle/>
          <a:p>
            <a:pPr algn="ctr"/>
            <a:r>
              <a:rPr lang="en-US" sz="4800" b="1" u="sng" dirty="0"/>
              <a:t>Neutrons</a:t>
            </a:r>
          </a:p>
        </p:txBody>
      </p:sp>
      <p:sp>
        <p:nvSpPr>
          <p:cNvPr id="3" name="Content Placeholder 2"/>
          <p:cNvSpPr>
            <a:spLocks noGrp="1"/>
          </p:cNvSpPr>
          <p:nvPr>
            <p:ph idx="1"/>
          </p:nvPr>
        </p:nvSpPr>
        <p:spPr>
          <a:xfrm>
            <a:off x="982639" y="887104"/>
            <a:ext cx="11000095" cy="5024118"/>
          </a:xfrm>
        </p:spPr>
        <p:txBody>
          <a:bodyPr>
            <a:normAutofit/>
          </a:bodyPr>
          <a:lstStyle/>
          <a:p>
            <a:r>
              <a:rPr lang="en-US" sz="3000" dirty="0"/>
              <a:t>Atoms of the same element may have different numbers of neutrons</a:t>
            </a:r>
          </a:p>
          <a:p>
            <a:pPr lvl="1"/>
            <a:r>
              <a:rPr lang="en-US" sz="2600" dirty="0"/>
              <a:t>If this is the case, we are looking at </a:t>
            </a:r>
            <a:r>
              <a:rPr lang="en-US" sz="2600" b="1" dirty="0"/>
              <a:t>isotopes</a:t>
            </a:r>
            <a:r>
              <a:rPr lang="en-US" sz="2600" dirty="0"/>
              <a:t> of that element</a:t>
            </a:r>
          </a:p>
          <a:p>
            <a:pPr lvl="2"/>
            <a:r>
              <a:rPr lang="en-US" sz="2600" dirty="0"/>
              <a:t>Isotope: each of two or more forms of the same element that contain </a:t>
            </a:r>
            <a:r>
              <a:rPr lang="en-US" sz="2600" u="sng" dirty="0"/>
              <a:t>equal numbers of protons but different numbers of neutrons</a:t>
            </a:r>
            <a:r>
              <a:rPr lang="en-US" sz="2600" dirty="0"/>
              <a:t> in their nuclei, and hence </a:t>
            </a:r>
            <a:r>
              <a:rPr lang="en-US" sz="2600" u="sng" dirty="0"/>
              <a:t>differ in relative atomic mass</a:t>
            </a:r>
            <a:r>
              <a:rPr lang="en-US" sz="2600" dirty="0"/>
              <a:t> but not in chemical </a:t>
            </a:r>
            <a:r>
              <a:rPr lang="en-US" sz="2600" dirty="0" smtClean="0"/>
              <a:t>properties</a:t>
            </a:r>
            <a:endParaRPr lang="en-US" sz="2600" dirty="0"/>
          </a:p>
        </p:txBody>
      </p:sp>
      <p:pic>
        <p:nvPicPr>
          <p:cNvPr id="4" name="Picture 0" descr="carbon isoto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736" y="4090670"/>
            <a:ext cx="6179968" cy="2538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90927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Protein</a:t>
            </a:r>
          </a:p>
        </p:txBody>
      </p:sp>
      <p:sp>
        <p:nvSpPr>
          <p:cNvPr id="3" name="Content Placeholder 2"/>
          <p:cNvSpPr>
            <a:spLocks noGrp="1"/>
          </p:cNvSpPr>
          <p:nvPr>
            <p:ph idx="1"/>
          </p:nvPr>
        </p:nvSpPr>
        <p:spPr/>
        <p:txBody>
          <a:bodyPr/>
          <a:lstStyle/>
          <a:p>
            <a:r>
              <a:rPr lang="en-US" dirty="0"/>
              <a:t>Polypeptide: a chain of amino acids linked together (polymer)</a:t>
            </a:r>
          </a:p>
          <a:p>
            <a:pPr lvl="1"/>
            <a:r>
              <a:rPr lang="en-US" dirty="0"/>
              <a:t>Amino acids are connected through peptide bonds</a:t>
            </a:r>
          </a:p>
          <a:p>
            <a:r>
              <a:rPr lang="en-US" dirty="0"/>
              <a:t>Proteins are made of polypeptides folded into complex structures</a:t>
            </a:r>
          </a:p>
        </p:txBody>
      </p:sp>
      <p:pic>
        <p:nvPicPr>
          <p:cNvPr id="17410" name="Picture 2" descr="Image result for amino acid prote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2974" y="3980392"/>
            <a:ext cx="4721225" cy="2243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1400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5587998" cy="1303867"/>
          </a:xfrm>
        </p:spPr>
        <p:txBody>
          <a:bodyPr/>
          <a:lstStyle/>
          <a:p>
            <a:r>
              <a:rPr lang="en-US" dirty="0"/>
              <a:t>Protein Structure</a:t>
            </a:r>
          </a:p>
        </p:txBody>
      </p:sp>
      <p:sp>
        <p:nvSpPr>
          <p:cNvPr id="3" name="Content Placeholder 2"/>
          <p:cNvSpPr>
            <a:spLocks noGrp="1"/>
          </p:cNvSpPr>
          <p:nvPr>
            <p:ph idx="1"/>
          </p:nvPr>
        </p:nvSpPr>
        <p:spPr/>
        <p:txBody>
          <a:bodyPr/>
          <a:lstStyle/>
          <a:p>
            <a:pPr marL="0" indent="0">
              <a:buNone/>
            </a:pPr>
            <a:r>
              <a:rPr lang="en-US" dirty="0"/>
              <a:t>Four levels of protein structure:</a:t>
            </a:r>
          </a:p>
          <a:p>
            <a:pPr marL="457200" indent="-457200">
              <a:buFont typeface="+mj-lt"/>
              <a:buAutoNum type="arabicPeriod"/>
            </a:pPr>
            <a:r>
              <a:rPr lang="en-US" dirty="0"/>
              <a:t>Primary</a:t>
            </a:r>
          </a:p>
          <a:p>
            <a:pPr marL="457200" indent="-457200">
              <a:buFont typeface="+mj-lt"/>
              <a:buAutoNum type="arabicPeriod"/>
            </a:pPr>
            <a:r>
              <a:rPr lang="en-US" dirty="0"/>
              <a:t>Secondary</a:t>
            </a:r>
          </a:p>
          <a:p>
            <a:pPr marL="457200" indent="-457200">
              <a:buFont typeface="+mj-lt"/>
              <a:buAutoNum type="arabicPeriod"/>
            </a:pPr>
            <a:r>
              <a:rPr lang="en-US" dirty="0"/>
              <a:t>Tertiary</a:t>
            </a:r>
          </a:p>
          <a:p>
            <a:pPr marL="457200" indent="-457200">
              <a:buFont typeface="+mj-lt"/>
              <a:buAutoNum type="arabicPeriod"/>
            </a:pPr>
            <a:r>
              <a:rPr lang="en-US" dirty="0"/>
              <a:t>Quaternary</a:t>
            </a:r>
          </a:p>
        </p:txBody>
      </p:sp>
      <p:pic>
        <p:nvPicPr>
          <p:cNvPr id="4" name="Picture 2" descr="http://academic.brooklyn.cuny.edu/biology/bio4fv/page/prot_struct-4143.JPG"/>
          <p:cNvPicPr>
            <a:picLocks noChangeAspect="1" noChangeArrowheads="1"/>
          </p:cNvPicPr>
          <p:nvPr/>
        </p:nvPicPr>
        <p:blipFill>
          <a:blip r:embed="rId2" cstate="print"/>
          <a:srcRect/>
          <a:stretch>
            <a:fillRect/>
          </a:stretch>
        </p:blipFill>
        <p:spPr bwMode="auto">
          <a:xfrm>
            <a:off x="7327900" y="635000"/>
            <a:ext cx="3897313" cy="5695950"/>
          </a:xfrm>
          <a:prstGeom prst="rect">
            <a:avLst/>
          </a:prstGeom>
          <a:noFill/>
          <a:ln w="9525">
            <a:noFill/>
            <a:miter lim="800000"/>
            <a:headEnd/>
            <a:tailEnd/>
          </a:ln>
        </p:spPr>
      </p:pic>
    </p:spTree>
    <p:extLst>
      <p:ext uri="{BB962C8B-B14F-4D97-AF65-F5344CB8AC3E}">
        <p14:creationId xmlns:p14="http://schemas.microsoft.com/office/powerpoint/2010/main" val="14164409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Structures, </a:t>
            </a:r>
            <a:r>
              <a:rPr lang="en-US" dirty="0" err="1"/>
              <a:t>cont</a:t>
            </a:r>
            <a:endParaRPr lang="en-US" dirty="0"/>
          </a:p>
        </p:txBody>
      </p:sp>
      <p:pic>
        <p:nvPicPr>
          <p:cNvPr id="18436" name="Picture 4" descr="Image result for protein structure levels"/>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5627460" y="2133600"/>
            <a:ext cx="2838906" cy="3778250"/>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Image result for protein structure levels"/>
          <p:cNvPicPr>
            <a:picLocks noChangeAspect="1" noChangeArrowheads="1"/>
          </p:cNvPicPr>
          <p:nvPr/>
        </p:nvPicPr>
        <p:blipFill rotWithShape="1">
          <a:blip r:embed="rId2">
            <a:extLst>
              <a:ext uri="{28A0092B-C50C-407E-A947-70E740481C1C}">
                <a14:useLocalDpi xmlns:a14="http://schemas.microsoft.com/office/drawing/2010/main" val="0"/>
              </a:ext>
            </a:extLst>
          </a:blip>
          <a:srcRect l="-1" r="-931" b="53039"/>
          <a:stretch/>
        </p:blipFill>
        <p:spPr bwMode="auto">
          <a:xfrm>
            <a:off x="0" y="2743201"/>
            <a:ext cx="6111758" cy="378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3667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2 Topic 4: Enzymes</a:t>
            </a:r>
          </a:p>
        </p:txBody>
      </p:sp>
      <p:sp>
        <p:nvSpPr>
          <p:cNvPr id="3" name="Content Placeholder 2"/>
          <p:cNvSpPr>
            <a:spLocks noGrp="1"/>
          </p:cNvSpPr>
          <p:nvPr>
            <p:ph idx="1"/>
          </p:nvPr>
        </p:nvSpPr>
        <p:spPr/>
        <p:txBody>
          <a:bodyPr/>
          <a:lstStyle/>
          <a:p>
            <a:r>
              <a:rPr lang="en-US" dirty="0"/>
              <a:t>By the end of this topic, students should be able to…</a:t>
            </a:r>
          </a:p>
          <a:p>
            <a:pPr marL="914400" lvl="1" indent="-457200">
              <a:buFont typeface="+mj-lt"/>
              <a:buAutoNum type="arabicPeriod"/>
            </a:pPr>
            <a:r>
              <a:rPr lang="en-US" dirty="0"/>
              <a:t>Identify the components of a chemical reaction (products and reactants/substrates)</a:t>
            </a:r>
          </a:p>
          <a:p>
            <a:pPr marL="914400" lvl="1" indent="-457200">
              <a:buFont typeface="+mj-lt"/>
              <a:buAutoNum type="arabicPeriod"/>
            </a:pPr>
            <a:r>
              <a:rPr lang="en-US" dirty="0"/>
              <a:t>Construct a graph detailing enzyme reaction data</a:t>
            </a:r>
          </a:p>
          <a:p>
            <a:pPr marL="914400" lvl="1" indent="-457200">
              <a:buFont typeface="+mj-lt"/>
              <a:buAutoNum type="arabicPeriod"/>
            </a:pPr>
            <a:r>
              <a:rPr lang="en-US" dirty="0"/>
              <a:t>Describe the function of an enzyme</a:t>
            </a:r>
          </a:p>
          <a:p>
            <a:pPr marL="914400" lvl="1" indent="-457200">
              <a:buFont typeface="+mj-lt"/>
              <a:buAutoNum type="arabicPeriod"/>
            </a:pPr>
            <a:r>
              <a:rPr lang="en-US" dirty="0"/>
              <a:t>Explain the importance of shapes in active sites on an enzyme</a:t>
            </a:r>
          </a:p>
          <a:p>
            <a:pPr marL="914400" lvl="1" indent="-457200">
              <a:buFont typeface="+mj-lt"/>
              <a:buAutoNum type="arabicPeriod"/>
            </a:pPr>
            <a:r>
              <a:rPr lang="en-US" dirty="0"/>
              <a:t>Explain how enzymes speed up chemical reactions (act as biological catalysts)</a:t>
            </a:r>
          </a:p>
          <a:p>
            <a:pPr marL="457200" lvl="1" indent="0">
              <a:buNone/>
            </a:pPr>
            <a:endParaRPr lang="en-US" dirty="0"/>
          </a:p>
        </p:txBody>
      </p:sp>
    </p:spTree>
    <p:extLst>
      <p:ext uri="{BB962C8B-B14F-4D97-AF65-F5344CB8AC3E}">
        <p14:creationId xmlns:p14="http://schemas.microsoft.com/office/powerpoint/2010/main" val="6520756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Study Chemistry in Biology?</a:t>
            </a:r>
          </a:p>
        </p:txBody>
      </p:sp>
      <p:sp>
        <p:nvSpPr>
          <p:cNvPr id="3" name="Content Placeholder 2"/>
          <p:cNvSpPr>
            <a:spLocks noGrp="1"/>
          </p:cNvSpPr>
          <p:nvPr>
            <p:ph idx="1"/>
          </p:nvPr>
        </p:nvSpPr>
        <p:spPr/>
        <p:txBody>
          <a:bodyPr/>
          <a:lstStyle/>
          <a:p>
            <a:r>
              <a:rPr lang="en-US" dirty="0"/>
              <a:t>In order to understand how an organism functions, we need to understand the reactions that take place in that organism.</a:t>
            </a:r>
          </a:p>
          <a:p>
            <a:pPr lvl="1"/>
            <a:r>
              <a:rPr lang="en-US" dirty="0"/>
              <a:t>Growth, response to stimuli, sensing, taking medicine to control regulation… all of this is chemistry!</a:t>
            </a:r>
          </a:p>
          <a:p>
            <a:endParaRPr lang="en-US" dirty="0"/>
          </a:p>
        </p:txBody>
      </p:sp>
      <p:pic>
        <p:nvPicPr>
          <p:cNvPr id="1026" name="Picture 2" descr="Image result for biochemist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999" y="4216400"/>
            <a:ext cx="6858000" cy="2343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3228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Enzymes</a:t>
            </a:r>
          </a:p>
        </p:txBody>
      </p:sp>
      <p:sp>
        <p:nvSpPr>
          <p:cNvPr id="3" name="Content Placeholder 2"/>
          <p:cNvSpPr>
            <a:spLocks noGrp="1"/>
          </p:cNvSpPr>
          <p:nvPr>
            <p:ph idx="1"/>
          </p:nvPr>
        </p:nvSpPr>
        <p:spPr/>
        <p:txBody>
          <a:bodyPr/>
          <a:lstStyle/>
          <a:p>
            <a:r>
              <a:rPr lang="en-US" dirty="0"/>
              <a:t>Enzymes are </a:t>
            </a:r>
            <a:r>
              <a:rPr lang="en-US" b="1" u="sng" dirty="0">
                <a:solidFill>
                  <a:srgbClr val="FF0000"/>
                </a:solidFill>
              </a:rPr>
              <a:t>proteins</a:t>
            </a:r>
            <a:r>
              <a:rPr lang="en-US" dirty="0"/>
              <a:t> that act as biological catalysts. (often end in –</a:t>
            </a:r>
            <a:r>
              <a:rPr lang="en-US" dirty="0" err="1"/>
              <a:t>ase</a:t>
            </a:r>
            <a:r>
              <a:rPr lang="en-US" dirty="0"/>
              <a:t>)</a:t>
            </a:r>
          </a:p>
          <a:p>
            <a:pPr lvl="1"/>
            <a:r>
              <a:rPr lang="en-US" dirty="0"/>
              <a:t>Living things produce enzymes to act as catalysts</a:t>
            </a:r>
          </a:p>
          <a:p>
            <a:pPr lvl="1"/>
            <a:r>
              <a:rPr lang="en-US" dirty="0"/>
              <a:t>Catalysts speed up chemical reactions</a:t>
            </a:r>
          </a:p>
          <a:p>
            <a:pPr lvl="2"/>
            <a:r>
              <a:rPr lang="en-US" dirty="0"/>
              <a:t>Catalysts </a:t>
            </a:r>
            <a:r>
              <a:rPr lang="en-US" b="1" dirty="0"/>
              <a:t>do not change </a:t>
            </a:r>
            <a:r>
              <a:rPr lang="en-US" dirty="0"/>
              <a:t>during a reaction… so they can be used over &amp; over again </a:t>
            </a:r>
            <a:r>
              <a:rPr lang="en-US" i="1" dirty="0"/>
              <a:t>unless</a:t>
            </a:r>
            <a:r>
              <a:rPr lang="en-US" dirty="0"/>
              <a:t> their form/shape changes</a:t>
            </a:r>
          </a:p>
        </p:txBody>
      </p:sp>
      <p:pic>
        <p:nvPicPr>
          <p:cNvPr id="4" name="Content Placeholder 5" descr="648px-Induced_fit_diagram.png"/>
          <p:cNvPicPr>
            <a:picLocks noChangeAspect="1"/>
          </p:cNvPicPr>
          <p:nvPr/>
        </p:nvPicPr>
        <p:blipFill>
          <a:blip r:embed="rId2" cstate="email">
            <a:extLst>
              <a:ext uri="{28A0092B-C50C-407E-A947-70E740481C1C}">
                <a14:useLocalDpi xmlns:a14="http://schemas.microsoft.com/office/drawing/2010/main" val="0"/>
              </a:ext>
            </a:extLst>
          </a:blip>
          <a:srcRect l="-19928" r="-19928"/>
          <a:stretch>
            <a:fillRect/>
          </a:stretch>
        </p:blipFill>
        <p:spPr>
          <a:xfrm>
            <a:off x="1817733" y="4469302"/>
            <a:ext cx="8556532" cy="2388698"/>
          </a:xfrm>
          <a:prstGeom prst="rect">
            <a:avLst/>
          </a:prstGeom>
        </p:spPr>
      </p:pic>
    </p:spTree>
    <p:extLst>
      <p:ext uri="{BB962C8B-B14F-4D97-AF65-F5344CB8AC3E}">
        <p14:creationId xmlns:p14="http://schemas.microsoft.com/office/powerpoint/2010/main" val="16567777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b="21889"/>
          <a:stretch>
            <a:fillRect/>
          </a:stretch>
        </p:blipFill>
        <p:spPr bwMode="auto">
          <a:xfrm rot="20485834">
            <a:off x="-113211" y="295167"/>
            <a:ext cx="3985019" cy="207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Chemical Reactions</a:t>
            </a:r>
          </a:p>
        </p:txBody>
      </p:sp>
      <p:sp>
        <p:nvSpPr>
          <p:cNvPr id="3" name="Content Placeholder 2"/>
          <p:cNvSpPr>
            <a:spLocks noGrp="1"/>
          </p:cNvSpPr>
          <p:nvPr>
            <p:ph idx="1"/>
          </p:nvPr>
        </p:nvSpPr>
        <p:spPr/>
        <p:txBody>
          <a:bodyPr/>
          <a:lstStyle/>
          <a:p>
            <a:r>
              <a:rPr lang="en-US" dirty="0"/>
              <a:t>To understand how enzymes speed up chemical reactions, we need to know what chemical reactions are.</a:t>
            </a:r>
          </a:p>
          <a:p>
            <a:pPr lvl="1"/>
            <a:r>
              <a:rPr lang="en-US" dirty="0"/>
              <a:t>Chemical reaction: process that changes</a:t>
            </a:r>
            <a:r>
              <a:rPr lang="en-US" b="1" dirty="0"/>
              <a:t> reactants</a:t>
            </a:r>
            <a:r>
              <a:rPr lang="en-US" dirty="0"/>
              <a:t> into </a:t>
            </a:r>
            <a:r>
              <a:rPr lang="en-US" b="1" dirty="0"/>
              <a:t>products </a:t>
            </a:r>
            <a:r>
              <a:rPr lang="en-US" dirty="0"/>
              <a:t>by breaking the bonds in the reactants and forming bonds in the products</a:t>
            </a:r>
            <a:r>
              <a:rPr lang="en-US" b="1" dirty="0"/>
              <a:t> </a:t>
            </a:r>
            <a:endParaRPr lang="en-US" dirty="0"/>
          </a:p>
          <a:p>
            <a:pPr lvl="2"/>
            <a:r>
              <a:rPr lang="en-US" dirty="0"/>
              <a:t>Reactants: what you start with</a:t>
            </a:r>
          </a:p>
          <a:p>
            <a:pPr lvl="2"/>
            <a:r>
              <a:rPr lang="en-US" dirty="0"/>
              <a:t>Products: what you end with</a:t>
            </a:r>
          </a:p>
          <a:p>
            <a:pPr marL="0" indent="0" algn="ctr">
              <a:buNone/>
            </a:pPr>
            <a:r>
              <a:rPr lang="en-US" dirty="0"/>
              <a:t>*</a:t>
            </a:r>
            <a:r>
              <a:rPr lang="en-US" i="1" dirty="0"/>
              <a:t>In chemical reactions, you can either put reactants together or break them apart. Your product can be one final product or many individual pieces.</a:t>
            </a:r>
            <a:endParaRPr lang="en-US" dirty="0"/>
          </a:p>
        </p:txBody>
      </p:sp>
    </p:spTree>
    <p:extLst>
      <p:ext uri="{BB962C8B-B14F-4D97-AF65-F5344CB8AC3E}">
        <p14:creationId xmlns:p14="http://schemas.microsoft.com/office/powerpoint/2010/main" val="34735939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in Reactions</a:t>
            </a:r>
          </a:p>
        </p:txBody>
      </p:sp>
      <p:sp>
        <p:nvSpPr>
          <p:cNvPr id="3" name="Content Placeholder 2"/>
          <p:cNvSpPr>
            <a:spLocks noGrp="1"/>
          </p:cNvSpPr>
          <p:nvPr>
            <p:ph idx="1"/>
          </p:nvPr>
        </p:nvSpPr>
        <p:spPr>
          <a:xfrm>
            <a:off x="757646" y="2429691"/>
            <a:ext cx="10646228" cy="3801292"/>
          </a:xfrm>
        </p:spPr>
        <p:txBody>
          <a:bodyPr>
            <a:normAutofit/>
          </a:bodyPr>
          <a:lstStyle/>
          <a:p>
            <a:r>
              <a:rPr lang="en-US" dirty="0"/>
              <a:t>Metabolism is the sum of all chemical reactions that take place in a living thing</a:t>
            </a:r>
          </a:p>
          <a:p>
            <a:pPr lvl="1"/>
            <a:r>
              <a:rPr lang="en-US" dirty="0"/>
              <a:t>Metabolic pathways: product from one reaction is the substrate (reactant) for the next</a:t>
            </a:r>
          </a:p>
          <a:p>
            <a:r>
              <a:rPr lang="en-US" dirty="0"/>
              <a:t>Catabolism: chemical reactions where complex molecules are broken down into simpler molecules</a:t>
            </a:r>
          </a:p>
          <a:p>
            <a:pPr lvl="1"/>
            <a:r>
              <a:rPr lang="en-US" dirty="0"/>
              <a:t>Usually </a:t>
            </a:r>
            <a:r>
              <a:rPr lang="en-US" b="1" dirty="0"/>
              <a:t>release energy </a:t>
            </a:r>
            <a:r>
              <a:rPr lang="en-US" dirty="0"/>
              <a:t>to drive these reactions</a:t>
            </a:r>
          </a:p>
          <a:p>
            <a:r>
              <a:rPr lang="en-US" dirty="0"/>
              <a:t>Anabolism: chemical reactions where simpler molecules are combined to form more complex molecules</a:t>
            </a:r>
          </a:p>
          <a:p>
            <a:pPr lvl="1"/>
            <a:r>
              <a:rPr lang="en-US" dirty="0"/>
              <a:t>Usually </a:t>
            </a:r>
            <a:r>
              <a:rPr lang="en-US" b="1" dirty="0"/>
              <a:t>require</a:t>
            </a:r>
            <a:r>
              <a:rPr lang="en-US" dirty="0"/>
              <a:t> </a:t>
            </a:r>
            <a:r>
              <a:rPr lang="en-US" b="1" dirty="0"/>
              <a:t>energy</a:t>
            </a:r>
          </a:p>
        </p:txBody>
      </p:sp>
    </p:spTree>
    <p:extLst>
      <p:ext uri="{BB962C8B-B14F-4D97-AF65-F5344CB8AC3E}">
        <p14:creationId xmlns:p14="http://schemas.microsoft.com/office/powerpoint/2010/main" val="39495765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2051" y="427802"/>
            <a:ext cx="7667897" cy="5965433"/>
          </a:xfrm>
        </p:spPr>
      </p:pic>
      <p:sp>
        <p:nvSpPr>
          <p:cNvPr id="5" name="Rectangle 4"/>
          <p:cNvSpPr/>
          <p:nvPr/>
        </p:nvSpPr>
        <p:spPr>
          <a:xfrm>
            <a:off x="4349931" y="3696789"/>
            <a:ext cx="1332412" cy="44413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8412480" y="4284617"/>
            <a:ext cx="3135086" cy="1477328"/>
          </a:xfrm>
          <a:prstGeom prst="rect">
            <a:avLst/>
          </a:prstGeom>
          <a:noFill/>
        </p:spPr>
        <p:txBody>
          <a:bodyPr wrap="square" rtlCol="0">
            <a:spAutoFit/>
          </a:bodyPr>
          <a:lstStyle/>
          <a:p>
            <a:r>
              <a:rPr lang="en-US" dirty="0"/>
              <a:t>We can see that </a:t>
            </a:r>
            <a:r>
              <a:rPr lang="en-US" i="1" dirty="0"/>
              <a:t>breaking</a:t>
            </a:r>
            <a:r>
              <a:rPr lang="en-US" dirty="0"/>
              <a:t> glucose down (during respiration) is a </a:t>
            </a:r>
            <a:r>
              <a:rPr lang="en-US" dirty="0">
                <a:solidFill>
                  <a:srgbClr val="FF0000"/>
                </a:solidFill>
              </a:rPr>
              <a:t>catabolic</a:t>
            </a:r>
            <a:r>
              <a:rPr lang="en-US" dirty="0"/>
              <a:t> reaction. However, </a:t>
            </a:r>
            <a:r>
              <a:rPr lang="en-US" i="1" dirty="0"/>
              <a:t>building</a:t>
            </a:r>
            <a:r>
              <a:rPr lang="en-US" dirty="0"/>
              <a:t> our macromolecules is an </a:t>
            </a:r>
            <a:r>
              <a:rPr lang="en-US" dirty="0">
                <a:solidFill>
                  <a:srgbClr val="FF0000"/>
                </a:solidFill>
              </a:rPr>
              <a:t>anabolic</a:t>
            </a:r>
            <a:r>
              <a:rPr lang="en-US" dirty="0"/>
              <a:t> reaction. </a:t>
            </a:r>
          </a:p>
        </p:txBody>
      </p:sp>
    </p:spTree>
    <p:extLst>
      <p:ext uri="{BB962C8B-B14F-4D97-AF65-F5344CB8AC3E}">
        <p14:creationId xmlns:p14="http://schemas.microsoft.com/office/powerpoint/2010/main" val="14886728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Releasing V. Requiring Energy</a:t>
            </a:r>
          </a:p>
        </p:txBody>
      </p:sp>
      <p:sp>
        <p:nvSpPr>
          <p:cNvPr id="4" name="Content Placeholder 3"/>
          <p:cNvSpPr>
            <a:spLocks noGrp="1"/>
          </p:cNvSpPr>
          <p:nvPr>
            <p:ph sz="half" idx="1"/>
          </p:nvPr>
        </p:nvSpPr>
        <p:spPr/>
        <p:txBody>
          <a:bodyPr/>
          <a:lstStyle/>
          <a:p>
            <a:pPr algn="ctr"/>
            <a:r>
              <a:rPr lang="en-US" dirty="0"/>
              <a:t>Exothermic: energy released (digestion)</a:t>
            </a:r>
          </a:p>
        </p:txBody>
      </p:sp>
      <p:sp>
        <p:nvSpPr>
          <p:cNvPr id="5" name="Content Placeholder 4"/>
          <p:cNvSpPr>
            <a:spLocks noGrp="1"/>
          </p:cNvSpPr>
          <p:nvPr>
            <p:ph sz="half" idx="2"/>
          </p:nvPr>
        </p:nvSpPr>
        <p:spPr/>
        <p:txBody>
          <a:bodyPr/>
          <a:lstStyle/>
          <a:p>
            <a:pPr algn="ctr"/>
            <a:r>
              <a:rPr lang="en-US" dirty="0"/>
              <a:t>Endothermic: energy absorbed (synthesis)</a:t>
            </a:r>
          </a:p>
        </p:txBody>
      </p:sp>
      <p:pic>
        <p:nvPicPr>
          <p:cNvPr id="2050" name="Picture 2" descr="Image result for energy in chemical reac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777" y="3080139"/>
            <a:ext cx="10267950"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10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0" descr="carbon isoto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242" y="869798"/>
            <a:ext cx="10276329" cy="42208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4625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Enzymes</a:t>
            </a:r>
          </a:p>
        </p:txBody>
      </p:sp>
      <p:sp>
        <p:nvSpPr>
          <p:cNvPr id="5" name="Content Placeholder 4"/>
          <p:cNvSpPr>
            <a:spLocks noGrp="1"/>
          </p:cNvSpPr>
          <p:nvPr>
            <p:ph idx="1"/>
          </p:nvPr>
        </p:nvSpPr>
        <p:spPr/>
        <p:txBody>
          <a:bodyPr/>
          <a:lstStyle/>
          <a:p>
            <a:r>
              <a:rPr lang="en-US" dirty="0"/>
              <a:t>The role of enzymes is to </a:t>
            </a:r>
            <a:r>
              <a:rPr lang="en-US" u="sng" dirty="0"/>
              <a:t>lower activation energy</a:t>
            </a:r>
            <a:r>
              <a:rPr lang="en-US" dirty="0"/>
              <a:t>! </a:t>
            </a:r>
          </a:p>
          <a:p>
            <a:pPr lvl="1"/>
            <a:r>
              <a:rPr lang="en-US" dirty="0"/>
              <a:t>Activation energy: the amount of energy required to start a reaction</a:t>
            </a:r>
          </a:p>
        </p:txBody>
      </p:sp>
      <p:pic>
        <p:nvPicPr>
          <p:cNvPr id="6" name="Content Placeholder 3" descr="Slide2.gif"/>
          <p:cNvPicPr>
            <a:picLocks noChangeAspect="1"/>
          </p:cNvPicPr>
          <p:nvPr/>
        </p:nvPicPr>
        <p:blipFill>
          <a:blip r:embed="rId2" cstate="email">
            <a:extLst>
              <a:ext uri="{28A0092B-C50C-407E-A947-70E740481C1C}">
                <a14:useLocalDpi xmlns:a14="http://schemas.microsoft.com/office/drawing/2010/main" val="0"/>
              </a:ext>
            </a:extLst>
          </a:blip>
          <a:srcRect l="-18148" r="-18148"/>
          <a:stretch>
            <a:fillRect/>
          </a:stretch>
        </p:blipFill>
        <p:spPr>
          <a:xfrm>
            <a:off x="2782387" y="3428989"/>
            <a:ext cx="6622869" cy="3429011"/>
          </a:xfrm>
          <a:prstGeom prst="rect">
            <a:avLst/>
          </a:prstGeom>
        </p:spPr>
      </p:pic>
    </p:spTree>
    <p:extLst>
      <p:ext uri="{BB962C8B-B14F-4D97-AF65-F5344CB8AC3E}">
        <p14:creationId xmlns:p14="http://schemas.microsoft.com/office/powerpoint/2010/main" val="16680107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they do that?</a:t>
            </a:r>
          </a:p>
        </p:txBody>
      </p:sp>
      <p:sp>
        <p:nvSpPr>
          <p:cNvPr id="3" name="Content Placeholder 2"/>
          <p:cNvSpPr>
            <a:spLocks noGrp="1"/>
          </p:cNvSpPr>
          <p:nvPr>
            <p:ph idx="1"/>
          </p:nvPr>
        </p:nvSpPr>
        <p:spPr/>
        <p:txBody>
          <a:bodyPr/>
          <a:lstStyle/>
          <a:p>
            <a:r>
              <a:rPr lang="en-US" dirty="0"/>
              <a:t>In biology, we like to say “form fits function.”</a:t>
            </a:r>
          </a:p>
          <a:p>
            <a:pPr lvl="1"/>
            <a:r>
              <a:rPr lang="en-US" dirty="0"/>
              <a:t>So, the form (shape) of an enzyme impacts its role.</a:t>
            </a:r>
          </a:p>
          <a:p>
            <a:pPr lvl="1"/>
            <a:r>
              <a:rPr lang="en-US" dirty="0"/>
              <a:t>Enzymes are shape specific. They only work with certain substrates. These substrates must fit into the active site of the enzyme. </a:t>
            </a:r>
          </a:p>
        </p:txBody>
      </p:sp>
      <p:pic>
        <p:nvPicPr>
          <p:cNvPr id="4" name="Content Placeholder 5" descr="648px-Induced_fit_diagram.png"/>
          <p:cNvPicPr>
            <a:picLocks noChangeAspect="1"/>
          </p:cNvPicPr>
          <p:nvPr/>
        </p:nvPicPr>
        <p:blipFill>
          <a:blip r:embed="rId2" cstate="email">
            <a:extLst>
              <a:ext uri="{28A0092B-C50C-407E-A947-70E740481C1C}">
                <a14:useLocalDpi xmlns:a14="http://schemas.microsoft.com/office/drawing/2010/main" val="0"/>
              </a:ext>
            </a:extLst>
          </a:blip>
          <a:srcRect l="-19928" r="-19928"/>
          <a:stretch>
            <a:fillRect/>
          </a:stretch>
        </p:blipFill>
        <p:spPr>
          <a:xfrm>
            <a:off x="1280848" y="4169542"/>
            <a:ext cx="9630301" cy="2688458"/>
          </a:xfrm>
          <a:prstGeom prst="rect">
            <a:avLst/>
          </a:prstGeom>
        </p:spPr>
      </p:pic>
    </p:spTree>
    <p:extLst>
      <p:ext uri="{BB962C8B-B14F-4D97-AF65-F5344CB8AC3E}">
        <p14:creationId xmlns:p14="http://schemas.microsoft.com/office/powerpoint/2010/main" val="15118423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Fits Function</a:t>
            </a:r>
          </a:p>
        </p:txBody>
      </p:sp>
      <p:pic>
        <p:nvPicPr>
          <p:cNvPr id="4098" name="Picture 2" descr="Image result for enzyme shape"/>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4075113" y="2879725"/>
            <a:ext cx="59436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9199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enzyme shap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69474" y="1143362"/>
            <a:ext cx="6453052" cy="4839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7807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Fits Function</a:t>
            </a:r>
          </a:p>
        </p:txBody>
      </p:sp>
      <p:pic>
        <p:nvPicPr>
          <p:cNvPr id="8194" name="Picture 2" descr="Image result for enzyme shape"/>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4075113" y="2232025"/>
            <a:ext cx="59436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7500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Enzyme Shape</a:t>
            </a:r>
          </a:p>
        </p:txBody>
      </p:sp>
      <p:sp>
        <p:nvSpPr>
          <p:cNvPr id="3" name="Content Placeholder 2"/>
          <p:cNvSpPr>
            <a:spLocks noGrp="1"/>
          </p:cNvSpPr>
          <p:nvPr>
            <p:ph idx="1"/>
          </p:nvPr>
        </p:nvSpPr>
        <p:spPr/>
        <p:txBody>
          <a:bodyPr>
            <a:normAutofit/>
          </a:bodyPr>
          <a:lstStyle/>
          <a:p>
            <a:r>
              <a:rPr lang="en-US" dirty="0"/>
              <a:t>Each enzyme has a place called the “active site.” This is where the substrate(s) (reactants) bind to the enzyme. </a:t>
            </a:r>
          </a:p>
          <a:p>
            <a:r>
              <a:rPr lang="en-US" dirty="0"/>
              <a:t>Once the substrate(s) has connected itself with the enzyme, the reaction takes place.</a:t>
            </a:r>
          </a:p>
          <a:p>
            <a:r>
              <a:rPr lang="en-US" dirty="0"/>
              <a:t>The substrate(s) must fit exactly into the active site of the enzyme (lock &amp; key model or induced fit). </a:t>
            </a:r>
          </a:p>
          <a:p>
            <a:pPr lvl="1"/>
            <a:r>
              <a:rPr lang="en-US" dirty="0"/>
              <a:t>Enzyme-Substrate Complex! (know this term, be able to label this!)</a:t>
            </a:r>
          </a:p>
          <a:p>
            <a:r>
              <a:rPr lang="en-US" dirty="0"/>
              <a:t>Once the reaction is complete, the enzyme releases the product(s) of the reaction.</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8241" y="360240"/>
            <a:ext cx="2927388" cy="2196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Tree>
    <p:extLst>
      <p:ext uri="{BB962C8B-B14F-4D97-AF65-F5344CB8AC3E}">
        <p14:creationId xmlns:p14="http://schemas.microsoft.com/office/powerpoint/2010/main" val="35429712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Again, enzymes can build or break</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250" y="2285999"/>
            <a:ext cx="5077199" cy="2695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0716" y="3034696"/>
            <a:ext cx="5707032" cy="352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3.bp.blogspot.com/-SW6OCC4l_UM/T5K4ZaLxEkI/AAAAAAAABn0/_2OwZ11qf_U/s320/Enzyme+Equation+Teacher.jpg">
            <a:extLst>
              <a:ext uri="{FF2B5EF4-FFF2-40B4-BE49-F238E27FC236}">
                <a16:creationId xmlns:a16="http://schemas.microsoft.com/office/drawing/2014/main" id="{D6F75A7B-9E1F-4C0D-890B-2CC4B974A1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601" y="1817783"/>
            <a:ext cx="4856466" cy="1441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8803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Happens if the Enzyme Changes Shape?</a:t>
            </a:r>
          </a:p>
        </p:txBody>
      </p:sp>
      <p:sp>
        <p:nvSpPr>
          <p:cNvPr id="3" name="Content Placeholder 2"/>
          <p:cNvSpPr>
            <a:spLocks noGrp="1"/>
          </p:cNvSpPr>
          <p:nvPr>
            <p:ph idx="1"/>
          </p:nvPr>
        </p:nvSpPr>
        <p:spPr/>
        <p:txBody>
          <a:bodyPr/>
          <a:lstStyle/>
          <a:p>
            <a:r>
              <a:rPr lang="en-US" dirty="0"/>
              <a:t>We call this a “denatured” enzyme/protein.</a:t>
            </a:r>
          </a:p>
          <a:p>
            <a:r>
              <a:rPr lang="en-US" dirty="0"/>
              <a:t>When the shape changes, the substrate(s) will no longer fit in the active site, so the enzyme will no longer function. The organism needs to get rid of this enzyme.</a:t>
            </a:r>
          </a:p>
        </p:txBody>
      </p:sp>
      <p:pic>
        <p:nvPicPr>
          <p:cNvPr id="4" name="Content Placeholder 4" descr="Screen shot 2012-10-23 at 6.06.07 AM.png"/>
          <p:cNvPicPr>
            <a:picLocks noChangeAspect="1"/>
          </p:cNvPicPr>
          <p:nvPr/>
        </p:nvPicPr>
        <p:blipFill>
          <a:blip r:embed="rId2" cstate="email">
            <a:extLst>
              <a:ext uri="{28A0092B-C50C-407E-A947-70E740481C1C}">
                <a14:useLocalDpi xmlns:a14="http://schemas.microsoft.com/office/drawing/2010/main" val="0"/>
              </a:ext>
            </a:extLst>
          </a:blip>
          <a:srcRect l="-9182" r="-9182"/>
          <a:stretch>
            <a:fillRect/>
          </a:stretch>
        </p:blipFill>
        <p:spPr>
          <a:xfrm>
            <a:off x="0" y="4202192"/>
            <a:ext cx="7223790" cy="2375681"/>
          </a:xfrm>
          <a:prstGeom prst="rect">
            <a:avLst/>
          </a:prstGeom>
        </p:spPr>
      </p:pic>
      <p:pic>
        <p:nvPicPr>
          <p:cNvPr id="9218" name="Picture 2" descr="Image result for what happens if an enzyme changes sha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6908" y="4284617"/>
            <a:ext cx="5565090" cy="2220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8963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Enzymes Become Denatured?</a:t>
            </a:r>
          </a:p>
        </p:txBody>
      </p:sp>
      <p:sp>
        <p:nvSpPr>
          <p:cNvPr id="3" name="Content Placeholder 2"/>
          <p:cNvSpPr>
            <a:spLocks noGrp="1"/>
          </p:cNvSpPr>
          <p:nvPr>
            <p:ph idx="1"/>
          </p:nvPr>
        </p:nvSpPr>
        <p:spPr/>
        <p:txBody>
          <a:bodyPr/>
          <a:lstStyle/>
          <a:p>
            <a:r>
              <a:rPr lang="en-US" dirty="0"/>
              <a:t>Enzymes work best in certain pH or temperature ranges. The best pH or temperature is said to be “optimum.” </a:t>
            </a:r>
          </a:p>
          <a:p>
            <a:r>
              <a:rPr lang="en-US" dirty="0"/>
              <a:t>Changing this optimum environment too much leads to enzyme denaturing. </a:t>
            </a:r>
          </a:p>
        </p:txBody>
      </p:sp>
      <p:pic>
        <p:nvPicPr>
          <p:cNvPr id="4" name="Content Placeholder 6" descr="temp.gif"/>
          <p:cNvPicPr>
            <a:picLocks noChangeAspect="1"/>
          </p:cNvPicPr>
          <p:nvPr/>
        </p:nvPicPr>
        <p:blipFill>
          <a:blip r:embed="rId2">
            <a:extLst>
              <a:ext uri="{28A0092B-C50C-407E-A947-70E740481C1C}">
                <a14:useLocalDpi xmlns:a14="http://schemas.microsoft.com/office/drawing/2010/main" val="0"/>
              </a:ext>
            </a:extLst>
          </a:blip>
          <a:srcRect t="-564" b="-564"/>
          <a:stretch>
            <a:fillRect/>
          </a:stretch>
        </p:blipFill>
        <p:spPr>
          <a:xfrm>
            <a:off x="9767212" y="4039933"/>
            <a:ext cx="2424788" cy="2476656"/>
          </a:xfrm>
          <a:prstGeom prst="rect">
            <a:avLst/>
          </a:prstGeom>
        </p:spPr>
      </p:pic>
      <p:pic>
        <p:nvPicPr>
          <p:cNvPr id="5" name="Content Placeholder 5" descr="ph.gif"/>
          <p:cNvPicPr>
            <a:picLocks noChangeAspect="1"/>
          </p:cNvPicPr>
          <p:nvPr/>
        </p:nvPicPr>
        <p:blipFill>
          <a:blip r:embed="rId3">
            <a:extLst>
              <a:ext uri="{28A0092B-C50C-407E-A947-70E740481C1C}">
                <a14:useLocalDpi xmlns:a14="http://schemas.microsoft.com/office/drawing/2010/main" val="0"/>
              </a:ext>
            </a:extLst>
          </a:blip>
          <a:srcRect t="-20441" b="-20441"/>
          <a:stretch>
            <a:fillRect/>
          </a:stretch>
        </p:blipFill>
        <p:spPr>
          <a:xfrm>
            <a:off x="611342" y="3364992"/>
            <a:ext cx="3419856" cy="3493008"/>
          </a:xfrm>
          <a:prstGeom prst="rect">
            <a:avLst/>
          </a:prstGeom>
        </p:spPr>
      </p:pic>
      <p:pic>
        <p:nvPicPr>
          <p:cNvPr id="10242" name="Picture 2" descr="Image result for denatured enzym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7324" y="4039933"/>
            <a:ext cx="56864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742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097387" y="3778976"/>
            <a:ext cx="3714363" cy="2436445"/>
          </a:xfrm>
          <a:prstGeom prst="rect">
            <a:avLst/>
          </a:prstGeom>
        </p:spPr>
      </p:pic>
      <p:sp>
        <p:nvSpPr>
          <p:cNvPr id="2" name="Title 1"/>
          <p:cNvSpPr>
            <a:spLocks noGrp="1"/>
          </p:cNvSpPr>
          <p:nvPr>
            <p:ph type="title"/>
          </p:nvPr>
        </p:nvSpPr>
        <p:spPr>
          <a:xfrm>
            <a:off x="1856097" y="624110"/>
            <a:ext cx="9648516" cy="1280890"/>
          </a:xfrm>
        </p:spPr>
        <p:txBody>
          <a:bodyPr>
            <a:normAutofit/>
          </a:bodyPr>
          <a:lstStyle/>
          <a:p>
            <a:pPr algn="ctr"/>
            <a:r>
              <a:rPr lang="en-US" sz="4000" b="1" u="sng" dirty="0"/>
              <a:t>Protons</a:t>
            </a:r>
          </a:p>
        </p:txBody>
      </p:sp>
      <p:sp>
        <p:nvSpPr>
          <p:cNvPr id="3" name="Content Placeholder 2"/>
          <p:cNvSpPr>
            <a:spLocks noGrp="1"/>
          </p:cNvSpPr>
          <p:nvPr>
            <p:ph idx="1"/>
          </p:nvPr>
        </p:nvSpPr>
        <p:spPr>
          <a:xfrm>
            <a:off x="696037" y="1419367"/>
            <a:ext cx="11245754" cy="4491855"/>
          </a:xfrm>
        </p:spPr>
        <p:txBody>
          <a:bodyPr/>
          <a:lstStyle/>
          <a:p>
            <a:r>
              <a:rPr lang="en-US" sz="3000" dirty="0"/>
              <a:t>Atoms of the same element </a:t>
            </a:r>
            <a:r>
              <a:rPr lang="en-US" sz="3000" b="1" dirty="0"/>
              <a:t>must</a:t>
            </a:r>
            <a:r>
              <a:rPr lang="en-US" sz="3000" dirty="0"/>
              <a:t> all have the same number of protons in the nucleus of the element</a:t>
            </a:r>
          </a:p>
          <a:p>
            <a:r>
              <a:rPr lang="en-US" sz="3000" dirty="0"/>
              <a:t>The number of protons is also equal to the </a:t>
            </a:r>
            <a:r>
              <a:rPr lang="en-US" sz="3000" b="1" dirty="0">
                <a:solidFill>
                  <a:srgbClr val="FF0000"/>
                </a:solidFill>
              </a:rPr>
              <a:t>atomic number</a:t>
            </a:r>
          </a:p>
          <a:p>
            <a:r>
              <a:rPr lang="en-US" sz="3000" dirty="0"/>
              <a:t>The number of protons is balanced by the number of </a:t>
            </a:r>
          </a:p>
          <a:p>
            <a:pPr>
              <a:buNone/>
            </a:pPr>
            <a:r>
              <a:rPr lang="en-US" sz="3000" dirty="0"/>
              <a:t>electrons</a:t>
            </a:r>
          </a:p>
        </p:txBody>
      </p:sp>
      <p:pic>
        <p:nvPicPr>
          <p:cNvPr id="4" name="Picture 3"/>
          <p:cNvPicPr>
            <a:picLocks noChangeAspect="1"/>
          </p:cNvPicPr>
          <p:nvPr/>
        </p:nvPicPr>
        <p:blipFill rotWithShape="1">
          <a:blip r:embed="rId3"/>
          <a:srcRect l="-152" t="73396" r="57699" b="5856"/>
          <a:stretch/>
        </p:blipFill>
        <p:spPr>
          <a:xfrm>
            <a:off x="1856097" y="4204670"/>
            <a:ext cx="5496019" cy="2147229"/>
          </a:xfrm>
          <a:prstGeom prst="rect">
            <a:avLst/>
          </a:prstGeom>
        </p:spPr>
      </p:pic>
    </p:spTree>
    <p:extLst>
      <p:ext uri="{BB962C8B-B14F-4D97-AF65-F5344CB8AC3E}">
        <p14:creationId xmlns:p14="http://schemas.microsoft.com/office/powerpoint/2010/main" val="4281786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6097" y="624110"/>
            <a:ext cx="9648516" cy="1280890"/>
          </a:xfrm>
        </p:spPr>
        <p:txBody>
          <a:bodyPr>
            <a:normAutofit/>
          </a:bodyPr>
          <a:lstStyle/>
          <a:p>
            <a:pPr algn="ctr"/>
            <a:r>
              <a:rPr lang="en-US" sz="4000" b="1" u="sng" dirty="0" smtClean="0"/>
              <a:t>Electrons</a:t>
            </a:r>
            <a:endParaRPr lang="en-US" sz="4000" b="1" u="sng" dirty="0"/>
          </a:p>
        </p:txBody>
      </p:sp>
      <p:sp>
        <p:nvSpPr>
          <p:cNvPr id="3" name="Content Placeholder 2"/>
          <p:cNvSpPr>
            <a:spLocks noGrp="1"/>
          </p:cNvSpPr>
          <p:nvPr>
            <p:ph idx="1"/>
          </p:nvPr>
        </p:nvSpPr>
        <p:spPr>
          <a:xfrm>
            <a:off x="696037" y="1419367"/>
            <a:ext cx="11245754" cy="4491855"/>
          </a:xfrm>
        </p:spPr>
        <p:txBody>
          <a:bodyPr>
            <a:normAutofit/>
          </a:bodyPr>
          <a:lstStyle/>
          <a:p>
            <a:r>
              <a:rPr lang="en-US" sz="3200" dirty="0" smtClean="0"/>
              <a:t>Electrons have little to no mass (not included in atomic mass)</a:t>
            </a:r>
            <a:endParaRPr lang="en-US" sz="3200" b="1" dirty="0">
              <a:solidFill>
                <a:srgbClr val="FF0000"/>
              </a:solidFill>
            </a:endParaRPr>
          </a:p>
          <a:p>
            <a:r>
              <a:rPr lang="en-US" sz="3200" dirty="0" smtClean="0"/>
              <a:t>Travel at high speeds around the nucleus</a:t>
            </a:r>
          </a:p>
          <a:p>
            <a:r>
              <a:rPr lang="en-US" sz="3200" dirty="0" smtClean="0"/>
              <a:t>Play a large role in chemical bonding!!</a:t>
            </a:r>
            <a:endParaRPr lang="en-US" sz="3200" dirty="0"/>
          </a:p>
        </p:txBody>
      </p:sp>
      <p:pic>
        <p:nvPicPr>
          <p:cNvPr id="4" name="Picture 3"/>
          <p:cNvPicPr>
            <a:picLocks noChangeAspect="1"/>
          </p:cNvPicPr>
          <p:nvPr/>
        </p:nvPicPr>
        <p:blipFill rotWithShape="1">
          <a:blip r:embed="rId2"/>
          <a:srcRect l="-152" t="73396" r="57699" b="5856"/>
          <a:stretch/>
        </p:blipFill>
        <p:spPr>
          <a:xfrm>
            <a:off x="822895" y="4259261"/>
            <a:ext cx="5496019" cy="2147229"/>
          </a:xfrm>
          <a:prstGeom prst="rect">
            <a:avLst/>
          </a:prstGeom>
        </p:spPr>
      </p:pic>
      <p:pic>
        <p:nvPicPr>
          <p:cNvPr id="6" name="Picture 5"/>
          <p:cNvPicPr>
            <a:picLocks noChangeAspect="1"/>
          </p:cNvPicPr>
          <p:nvPr/>
        </p:nvPicPr>
        <p:blipFill>
          <a:blip r:embed="rId3"/>
          <a:stretch>
            <a:fillRect/>
          </a:stretch>
        </p:blipFill>
        <p:spPr>
          <a:xfrm>
            <a:off x="7958395" y="3507475"/>
            <a:ext cx="2818433" cy="3208678"/>
          </a:xfrm>
          <a:prstGeom prst="rect">
            <a:avLst/>
          </a:prstGeom>
        </p:spPr>
      </p:pic>
    </p:spTree>
    <p:extLst>
      <p:ext uri="{BB962C8B-B14F-4D97-AF65-F5344CB8AC3E}">
        <p14:creationId xmlns:p14="http://schemas.microsoft.com/office/powerpoint/2010/main" val="260783742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5324</TotalTime>
  <Words>3121</Words>
  <Application>Microsoft Office PowerPoint</Application>
  <PresentationFormat>Widescreen</PresentationFormat>
  <Paragraphs>351</Paragraphs>
  <Slides>78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78</vt:i4>
      </vt:variant>
    </vt:vector>
  </HeadingPairs>
  <TitlesOfParts>
    <vt:vector size="84" baseType="lpstr">
      <vt:lpstr>Arial</vt:lpstr>
      <vt:lpstr>Calibri</vt:lpstr>
      <vt:lpstr>Century Gothic</vt:lpstr>
      <vt:lpstr>Wingdings</vt:lpstr>
      <vt:lpstr>Wingdings 3</vt:lpstr>
      <vt:lpstr>Wisp</vt:lpstr>
      <vt:lpstr>Unit 2</vt:lpstr>
      <vt:lpstr>Unit 2 Topic 1: Atomic and Molecular Structure</vt:lpstr>
      <vt:lpstr>Atoms</vt:lpstr>
      <vt:lpstr>Subatomic Particles</vt:lpstr>
      <vt:lpstr>Label the Following Atom:</vt:lpstr>
      <vt:lpstr>Neutrons</vt:lpstr>
      <vt:lpstr>PowerPoint Presentation</vt:lpstr>
      <vt:lpstr>Protons</vt:lpstr>
      <vt:lpstr>Electrons</vt:lpstr>
      <vt:lpstr>Periodic Table Information</vt:lpstr>
      <vt:lpstr>PowerPoint Presentation</vt:lpstr>
      <vt:lpstr>Examining the Periodic Table</vt:lpstr>
      <vt:lpstr>Elements</vt:lpstr>
      <vt:lpstr>Chemical Compounds</vt:lpstr>
      <vt:lpstr>Chemical Compounds</vt:lpstr>
      <vt:lpstr>Molecules</vt:lpstr>
      <vt:lpstr>Draw an arrow to the row that contains molecules that are NOT compounds</vt:lpstr>
      <vt:lpstr>Understanding Chemical Formulas</vt:lpstr>
      <vt:lpstr>Chemical Bonds</vt:lpstr>
      <vt:lpstr>Ionic Bonds</vt:lpstr>
      <vt:lpstr>Covalent Bonds</vt:lpstr>
      <vt:lpstr>Unit 2 Topic 2: Water</vt:lpstr>
      <vt:lpstr>Properties of Water</vt:lpstr>
      <vt:lpstr>Polarity of Water</vt:lpstr>
      <vt:lpstr>Water Molecules</vt:lpstr>
      <vt:lpstr>Properties of Water</vt:lpstr>
      <vt:lpstr>Capillary Action</vt:lpstr>
      <vt:lpstr>Properties of Water</vt:lpstr>
      <vt:lpstr>Vocab Relating to Solutions</vt:lpstr>
      <vt:lpstr>Solution/Suspension</vt:lpstr>
      <vt:lpstr>pH of Water</vt:lpstr>
      <vt:lpstr>Water Density</vt:lpstr>
      <vt:lpstr>Density</vt:lpstr>
      <vt:lpstr>Heat Capacity</vt:lpstr>
      <vt:lpstr>Unit 2 Topic 3: Macromolecules</vt:lpstr>
      <vt:lpstr>Elements in Living Things</vt:lpstr>
      <vt:lpstr>Macromolecules- Notice the Elements!</vt:lpstr>
      <vt:lpstr>Carbon</vt:lpstr>
      <vt:lpstr>Organic Compounds</vt:lpstr>
      <vt:lpstr>Macromolecules</vt:lpstr>
      <vt:lpstr>PowerPoint Presentation</vt:lpstr>
      <vt:lpstr>Making &amp; Breaking Polymers</vt:lpstr>
      <vt:lpstr>Comparing the two:</vt:lpstr>
      <vt:lpstr>One more time…</vt:lpstr>
      <vt:lpstr>What are we building through dehydration synthesis?</vt:lpstr>
      <vt:lpstr>Carbohydrates</vt:lpstr>
      <vt:lpstr>Carbohydrates, cont.</vt:lpstr>
      <vt:lpstr>PowerPoint Presentation</vt:lpstr>
      <vt:lpstr>Importance of Polysaccharides</vt:lpstr>
      <vt:lpstr>Lipids</vt:lpstr>
      <vt:lpstr>Lipids, cont.</vt:lpstr>
      <vt:lpstr>Saturated and Unsaturated Fats</vt:lpstr>
      <vt:lpstr>PowerPoint Presentation</vt:lpstr>
      <vt:lpstr>Nucleic Acid</vt:lpstr>
      <vt:lpstr>Nucleic Acid, cont.</vt:lpstr>
      <vt:lpstr>DNA &amp; RNA</vt:lpstr>
      <vt:lpstr>Protein</vt:lpstr>
      <vt:lpstr>Protein, cont.</vt:lpstr>
      <vt:lpstr>Another View</vt:lpstr>
      <vt:lpstr>Protein</vt:lpstr>
      <vt:lpstr>Protein Structure</vt:lpstr>
      <vt:lpstr>Structures, cont</vt:lpstr>
      <vt:lpstr>Unit 2 Topic 4: Enzymes</vt:lpstr>
      <vt:lpstr>Why Study Chemistry in Biology?</vt:lpstr>
      <vt:lpstr>Enzymes</vt:lpstr>
      <vt:lpstr>Chemical Reactions</vt:lpstr>
      <vt:lpstr>Energy in Reactions</vt:lpstr>
      <vt:lpstr>PowerPoint Presentation</vt:lpstr>
      <vt:lpstr>Releasing V. Requiring Energy</vt:lpstr>
      <vt:lpstr>Role of Enzymes</vt:lpstr>
      <vt:lpstr>How do they do that?</vt:lpstr>
      <vt:lpstr>Form Fits Function</vt:lpstr>
      <vt:lpstr>PowerPoint Presentation</vt:lpstr>
      <vt:lpstr>Form Fits Function</vt:lpstr>
      <vt:lpstr>Enzyme Shape</vt:lpstr>
      <vt:lpstr>Again, enzymes can build or break</vt:lpstr>
      <vt:lpstr>What Happens if the Enzyme Changes Shape?</vt:lpstr>
      <vt:lpstr>How Can Enzymes Become Denatured?</vt:lpstr>
    </vt:vector>
  </TitlesOfParts>
  <Company>Prince William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dc:title>
  <dc:creator>Kara M. Bedford</dc:creator>
  <cp:lastModifiedBy>Olivia Jensen</cp:lastModifiedBy>
  <cp:revision>63</cp:revision>
  <cp:lastPrinted>2016-09-21T11:38:11Z</cp:lastPrinted>
  <dcterms:created xsi:type="dcterms:W3CDTF">2016-09-16T17:05:59Z</dcterms:created>
  <dcterms:modified xsi:type="dcterms:W3CDTF">2018-09-19T14:26:44Z</dcterms:modified>
</cp:coreProperties>
</file>