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58" r:id="rId3"/>
    <p:sldId id="293" r:id="rId4"/>
    <p:sldId id="259" r:id="rId5"/>
    <p:sldId id="294" r:id="rId6"/>
    <p:sldId id="260" r:id="rId7"/>
    <p:sldId id="257" r:id="rId8"/>
    <p:sldId id="261" r:id="rId9"/>
    <p:sldId id="262" r:id="rId10"/>
    <p:sldId id="278" r:id="rId11"/>
    <p:sldId id="279" r:id="rId12"/>
    <p:sldId id="288" r:id="rId13"/>
    <p:sldId id="289" r:id="rId14"/>
    <p:sldId id="263" r:id="rId15"/>
    <p:sldId id="296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87" r:id="rId24"/>
    <p:sldId id="271" r:id="rId25"/>
    <p:sldId id="272" r:id="rId26"/>
    <p:sldId id="295" r:id="rId27"/>
    <p:sldId id="273" r:id="rId28"/>
    <p:sldId id="274" r:id="rId29"/>
    <p:sldId id="275" r:id="rId30"/>
    <p:sldId id="292" r:id="rId31"/>
    <p:sldId id="276" r:id="rId32"/>
    <p:sldId id="277" r:id="rId33"/>
    <p:sldId id="290" r:id="rId3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32897A-3B48-447F-B292-639313D4690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397F08-779A-4F2C-9570-E7FFACECC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F779-0CA2-4ABB-A501-FA17122DE52B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4558-87E3-4BAF-BF1D-F605FD798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48E2-2B8C-4449-AF39-AD46ACAA272C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0671-8076-4A3A-ABCD-499F21957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1F5A-38AE-4A27-B771-53D953C62539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2E8A-978E-4CC4-B3E2-A30BA3CD8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B186-F825-415B-AD09-F84C1D9D3987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FAA8-2C3C-4E84-8B2E-CA568E3EB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D98D6-678F-401A-B28D-02E406462E2D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BACA-1CCB-4232-9DD1-B2DA5A9A5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4305-D232-4DA9-BD41-4BE357E2B62D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E041-36FA-4D02-B0B2-DBACE2D88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B72E-A80A-4BB7-A2DC-1A63591EBC24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D775-8E3C-42FA-BFC9-4E851B022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3451-F5E3-4498-8384-83B6F1A0AD0C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E782-0924-4CA0-9E31-2D8D45C0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68B5-B767-474F-9206-B54294B70A11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E16D-0137-45D8-AC87-14BF76667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2C9F-B8BD-4FF4-B529-65401705EFD4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3007-AC00-45EB-8A25-A68A70CDE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EDF1-EB20-4921-B944-ABC4B140E77A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C3EE-1D75-4E33-B928-1D102CEEB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39522-616A-4E4A-9823-5AD46DB383BC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7BF7BD-9251-4B50-B821-7CB2C1C75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 b="1" smtClean="0"/>
              <a:t>Macromolecules</a:t>
            </a:r>
          </a:p>
        </p:txBody>
      </p:sp>
      <p:pic>
        <p:nvPicPr>
          <p:cNvPr id="16387" name="Picture 2" descr="http://www.diseaseaday.com/wp-content/uploads/2009/06/hemoglob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upload.wikimedia.org/wikipedia/commons/6/61/Beta-D-glucose-from-xtal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133600"/>
            <a:ext cx="2452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http://www.oregon.gov/BOLI/TA/images/Benzopyrene_DNA_adduct_1JD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90800"/>
            <a:ext cx="2682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en-US" sz="4000" smtClean="0"/>
              <a:t>Building and Breaking Down Molecules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/>
              <a:t>1) Dehydration/Condensation Synthesis: </a:t>
            </a:r>
            <a:r>
              <a:rPr lang="en-US" dirty="0" smtClean="0"/>
              <a:t>monomers are joined to form a polymer; molecules of water are released</a:t>
            </a:r>
            <a:endParaRPr lang="en-US" b="1" dirty="0" smtClean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7" y="2819400"/>
            <a:ext cx="5478463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199" y="3048000"/>
            <a:ext cx="29035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600" b="1" i="1" dirty="0"/>
              <a:t>Dehydrate</a:t>
            </a:r>
            <a:r>
              <a:rPr lang="en-US" sz="2600" dirty="0"/>
              <a:t> – loss of </a:t>
            </a:r>
            <a:r>
              <a:rPr lang="en-US" sz="2600" dirty="0" smtClean="0"/>
              <a:t>water</a:t>
            </a:r>
          </a:p>
          <a:p>
            <a:pPr marL="0" lvl="1"/>
            <a:endParaRPr lang="en-US" sz="2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600" b="1" i="1" dirty="0"/>
              <a:t>Synthesis</a:t>
            </a:r>
            <a:r>
              <a:rPr lang="en-US" sz="2600" dirty="0"/>
              <a:t> – to produce/make/combine</a:t>
            </a: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2) Hydrolysis: </a:t>
            </a:r>
            <a:r>
              <a:rPr lang="en-US" smtClean="0"/>
              <a:t>a polymer is broken into monomers when water molecules are added</a:t>
            </a:r>
            <a:endParaRPr lang="en-US" b="1" smtClean="0"/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005" y="1600200"/>
            <a:ext cx="617492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2133600"/>
            <a:ext cx="2514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600" b="1" i="1" dirty="0"/>
              <a:t>Hydro</a:t>
            </a:r>
            <a:r>
              <a:rPr lang="en-US" sz="2600" dirty="0"/>
              <a:t> – water </a:t>
            </a:r>
            <a:endParaRPr lang="en-US" sz="2600" dirty="0" smtClean="0"/>
          </a:p>
          <a:p>
            <a:pPr marL="0" lvl="1"/>
            <a:endParaRPr lang="en-US" sz="26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600" b="1" i="1" dirty="0"/>
              <a:t>Lysis</a:t>
            </a:r>
            <a:r>
              <a:rPr lang="en-US" sz="2600" dirty="0"/>
              <a:t> – to break or to burst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again:</a:t>
            </a:r>
            <a:endParaRPr lang="en-US" dirty="0"/>
          </a:p>
        </p:txBody>
      </p:sp>
      <p:pic>
        <p:nvPicPr>
          <p:cNvPr id="4" name="Picture 2" descr="Image result for hydroly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2" y="1417638"/>
            <a:ext cx="8332228" cy="35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time: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Image result for dehydration 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29" y="1417638"/>
            <a:ext cx="6934942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hydro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85" y="3576669"/>
            <a:ext cx="682803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Macromolecules in Living Things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 Types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	1) Carbohydrates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	2) Lipids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	3) Nucleic Acids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	4) Proteins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-228600"/>
            <a:ext cx="4267200" cy="2263111"/>
          </a:xfrm>
        </p:spPr>
        <p:txBody>
          <a:bodyPr>
            <a:normAutofit/>
          </a:bodyPr>
          <a:lstStyle/>
          <a:p>
            <a:r>
              <a:rPr lang="en-US" b="1" dirty="0" smtClean="0"/>
              <a:t>1. Carbohydrates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1447800"/>
            <a:ext cx="8238744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Carbohydrates are sugars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Carbo – </a:t>
            </a:r>
            <a:r>
              <a:rPr lang="en-US" dirty="0">
                <a:solidFill>
                  <a:schemeClr val="tx1"/>
                </a:solidFill>
              </a:rPr>
              <a:t>carbon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Hydrate</a:t>
            </a:r>
            <a:r>
              <a:rPr lang="en-US" dirty="0">
                <a:solidFill>
                  <a:schemeClr val="tx1"/>
                </a:solidFill>
              </a:rPr>
              <a:t> – water</a:t>
            </a:r>
          </a:p>
          <a:p>
            <a:pPr lvl="2"/>
            <a:r>
              <a:rPr lang="en-US" dirty="0"/>
              <a:t>So, carbohydrates are made of : carbon, hydrogen, and oxygen (1:2:1 ratio)</a:t>
            </a:r>
          </a:p>
          <a:p>
            <a:r>
              <a:rPr lang="en-US" dirty="0"/>
              <a:t>Function: </a:t>
            </a:r>
            <a:r>
              <a:rPr lang="en-US" b="1" dirty="0"/>
              <a:t>short term</a:t>
            </a:r>
            <a:r>
              <a:rPr lang="en-US" dirty="0"/>
              <a:t> energy storage; maintain plant structure (cellulose)</a:t>
            </a:r>
          </a:p>
          <a:p>
            <a:pPr marL="0" indent="0">
              <a:buNone/>
            </a:pPr>
            <a:r>
              <a:rPr lang="en-US" dirty="0"/>
              <a:t>*General rule: anything that ends in –</a:t>
            </a:r>
            <a:r>
              <a:rPr lang="en-US" dirty="0" err="1"/>
              <a:t>ose</a:t>
            </a:r>
            <a:r>
              <a:rPr lang="en-US" dirty="0"/>
              <a:t> is a sugar</a:t>
            </a:r>
          </a:p>
          <a:p>
            <a:pPr marL="0" indent="0">
              <a:buNone/>
            </a:pPr>
            <a:r>
              <a:rPr lang="en-US" dirty="0"/>
              <a:t>	glucose… sucrose… galactose… lactose</a:t>
            </a:r>
          </a:p>
        </p:txBody>
      </p:sp>
      <p:pic>
        <p:nvPicPr>
          <p:cNvPr id="5122" name="Picture 2" descr="Image result for 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56" y="308639"/>
            <a:ext cx="3424057" cy="22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Carbohydrates (sugars)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en-US" b="1" dirty="0" smtClean="0"/>
              <a:t>Functions</a:t>
            </a:r>
            <a:r>
              <a:rPr lang="en-US" dirty="0" smtClean="0"/>
              <a:t>: </a:t>
            </a:r>
            <a:r>
              <a:rPr lang="en-US" i="1" dirty="0" smtClean="0"/>
              <a:t>short-term </a:t>
            </a:r>
            <a:r>
              <a:rPr lang="en-US" dirty="0" smtClean="0"/>
              <a:t>energy storage; also used to maintain plant structure</a:t>
            </a:r>
          </a:p>
          <a:p>
            <a:pPr lvl="2" eaLnBrk="1" hangingPunct="1"/>
            <a:r>
              <a:rPr lang="en-US" b="1" i="1" u="sng" dirty="0" smtClean="0"/>
              <a:t>S</a:t>
            </a:r>
            <a:r>
              <a:rPr lang="en-US" dirty="0" smtClean="0"/>
              <a:t>ugars – </a:t>
            </a:r>
            <a:r>
              <a:rPr lang="en-US" b="1" i="1" u="sng" dirty="0" smtClean="0"/>
              <a:t>Sh</a:t>
            </a:r>
            <a:r>
              <a:rPr lang="en-US" dirty="0" smtClean="0"/>
              <a:t>ort term energy storage</a:t>
            </a:r>
            <a:endParaRPr lang="en-US" b="1" i="1" u="sng" dirty="0" smtClean="0"/>
          </a:p>
          <a:p>
            <a:pPr eaLnBrk="1" hangingPunct="1"/>
            <a:r>
              <a:rPr lang="en-US" b="1" dirty="0" smtClean="0"/>
              <a:t>Made of: </a:t>
            </a:r>
            <a:r>
              <a:rPr lang="en-US" dirty="0" smtClean="0"/>
              <a:t>Carbon, Hydrogen, Oxygen (1 Carbon: 2 Hydrogen: 1 Oxygen)</a:t>
            </a:r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706937"/>
            <a:ext cx="28194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48125"/>
            <a:ext cx="26765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124200" y="4033837"/>
            <a:ext cx="117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Glucose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44196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933700" y="46101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Carbohydrates (Sugars)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cs typeface="Times New Roman" pitchFamily="18" charset="0"/>
              </a:rPr>
              <a:t>monosaccharide</a:t>
            </a:r>
            <a:r>
              <a:rPr lang="en-US" dirty="0" smtClean="0">
                <a:cs typeface="Times New Roman" pitchFamily="18" charset="0"/>
              </a:rPr>
              <a:t>: carbohydrate </a:t>
            </a:r>
            <a:r>
              <a:rPr lang="en-US" i="1" dirty="0" smtClean="0">
                <a:cs typeface="Times New Roman" pitchFamily="18" charset="0"/>
              </a:rPr>
              <a:t>monomer</a:t>
            </a:r>
            <a:r>
              <a:rPr lang="en-US" dirty="0" smtClean="0">
                <a:cs typeface="Times New Roman" pitchFamily="18" charset="0"/>
              </a:rPr>
              <a:t>, simple sugars</a:t>
            </a:r>
          </a:p>
          <a:p>
            <a:pPr eaLnBrk="1" hangingPunct="1">
              <a:buFont typeface="Arial" charset="0"/>
              <a:buNone/>
            </a:pPr>
            <a:r>
              <a:rPr lang="en-US" b="1" i="1" dirty="0" smtClean="0"/>
              <a:t>	</a:t>
            </a:r>
            <a:r>
              <a:rPr lang="en-US" dirty="0" smtClean="0"/>
              <a:t>Example: glucose and fructose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b="1" dirty="0" smtClean="0">
                <a:cs typeface="Times New Roman" pitchFamily="18" charset="0"/>
              </a:rPr>
              <a:t>disaccharide</a:t>
            </a:r>
            <a:r>
              <a:rPr lang="en-US" dirty="0" smtClean="0">
                <a:cs typeface="Times New Roman" pitchFamily="18" charset="0"/>
              </a:rPr>
              <a:t>: 2 monosaccharides form a        2-sugar carbohydrate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cs typeface="Times New Roman" pitchFamily="18" charset="0"/>
              </a:rPr>
              <a:t>	Example: sucrose</a:t>
            </a:r>
          </a:p>
          <a:p>
            <a:pPr eaLnBrk="1" hangingPunct="1"/>
            <a:endParaRPr lang="en-US" b="1" i="1" dirty="0" smtClean="0"/>
          </a:p>
        </p:txBody>
      </p:sp>
      <p:pic>
        <p:nvPicPr>
          <p:cNvPr id="1026" name="Picture 2" descr="Image result for monosaccha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895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isacchar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4193731"/>
            <a:ext cx="3864864" cy="19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Carbohydrates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 eaLnBrk="1" hangingPunct="1"/>
            <a:r>
              <a:rPr lang="en-US" b="1" dirty="0" smtClean="0">
                <a:cs typeface="Times New Roman" pitchFamily="18" charset="0"/>
              </a:rPr>
              <a:t>polysaccharide</a:t>
            </a:r>
            <a:r>
              <a:rPr lang="en-US" dirty="0" smtClean="0">
                <a:cs typeface="Times New Roman" pitchFamily="18" charset="0"/>
              </a:rPr>
              <a:t>: carbohydrate </a:t>
            </a:r>
            <a:r>
              <a:rPr lang="en-US" i="1" dirty="0" smtClean="0">
                <a:cs typeface="Times New Roman" pitchFamily="18" charset="0"/>
              </a:rPr>
              <a:t>polymer</a:t>
            </a:r>
            <a:r>
              <a:rPr lang="en-US" dirty="0" smtClean="0">
                <a:cs typeface="Times New Roman" pitchFamily="18" charset="0"/>
              </a:rPr>
              <a:t> (</a:t>
            </a:r>
            <a:r>
              <a:rPr lang="en-US" dirty="0" smtClean="0"/>
              <a:t>forms when sugars join together in a long chain)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	</a:t>
            </a:r>
            <a:r>
              <a:rPr lang="en-US" dirty="0" smtClean="0"/>
              <a:t>Examples: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b="1" dirty="0" smtClean="0"/>
              <a:t>		</a:t>
            </a:r>
            <a:r>
              <a:rPr lang="en-US" dirty="0" smtClean="0"/>
              <a:t>1) </a:t>
            </a:r>
            <a:r>
              <a:rPr lang="en-US" b="1" i="1" dirty="0" smtClean="0">
                <a:cs typeface="Times New Roman" pitchFamily="18" charset="0"/>
              </a:rPr>
              <a:t>starch</a:t>
            </a:r>
            <a:r>
              <a:rPr lang="en-US" dirty="0" smtClean="0">
                <a:cs typeface="Times New Roman" pitchFamily="18" charset="0"/>
              </a:rPr>
              <a:t>: used as food storage by plants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dirty="0" smtClean="0">
                <a:cs typeface="Times New Roman" pitchFamily="18" charset="0"/>
              </a:rPr>
              <a:t>		2) </a:t>
            </a:r>
            <a:r>
              <a:rPr lang="en-US" b="1" i="1" dirty="0" smtClean="0">
                <a:cs typeface="Times New Roman" pitchFamily="18" charset="0"/>
              </a:rPr>
              <a:t>glycogen</a:t>
            </a:r>
            <a:r>
              <a:rPr lang="en-US" dirty="0" smtClean="0">
                <a:cs typeface="Times New Roman" pitchFamily="18" charset="0"/>
              </a:rPr>
              <a:t>: form in which animals </a:t>
            </a:r>
            <a:r>
              <a:rPr lang="en-US" dirty="0" smtClean="0">
                <a:cs typeface="Times New Roman" pitchFamily="18" charset="0"/>
              </a:rPr>
              <a:t>store food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dirty="0" smtClean="0">
                <a:cs typeface="Times New Roman" pitchFamily="18" charset="0"/>
              </a:rPr>
              <a:t>		3) </a:t>
            </a:r>
            <a:r>
              <a:rPr lang="en-US" b="1" i="1" dirty="0" smtClean="0">
                <a:cs typeface="Times New Roman" pitchFamily="18" charset="0"/>
              </a:rPr>
              <a:t>cellulose</a:t>
            </a:r>
            <a:r>
              <a:rPr lang="en-US" dirty="0" smtClean="0">
                <a:cs typeface="Times New Roman" pitchFamily="18" charset="0"/>
              </a:rPr>
              <a:t>: </a:t>
            </a:r>
            <a:r>
              <a:rPr lang="en-US" dirty="0" smtClean="0">
                <a:cs typeface="Times New Roman" pitchFamily="18" charset="0"/>
              </a:rPr>
              <a:t>structure </a:t>
            </a:r>
            <a:r>
              <a:rPr lang="en-US" dirty="0" smtClean="0">
                <a:cs typeface="Times New Roman" pitchFamily="18" charset="0"/>
              </a:rPr>
              <a:t>in </a:t>
            </a:r>
            <a:r>
              <a:rPr lang="en-US" dirty="0" smtClean="0">
                <a:cs typeface="Times New Roman" pitchFamily="18" charset="0"/>
              </a:rPr>
              <a:t>plants </a:t>
            </a:r>
            <a:r>
              <a:rPr lang="en-US" dirty="0" smtClean="0"/>
              <a:t> </a:t>
            </a:r>
            <a:r>
              <a:rPr lang="en-US" dirty="0" smtClean="0"/>
              <a:t>(cell walls!)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dirty="0"/>
              <a:t>	</a:t>
            </a:r>
            <a:r>
              <a:rPr lang="en-US" dirty="0" smtClean="0"/>
              <a:t>	4) </a:t>
            </a:r>
            <a:r>
              <a:rPr lang="en-US" b="1" i="1" dirty="0" smtClean="0"/>
              <a:t>chitin: </a:t>
            </a:r>
            <a:r>
              <a:rPr lang="en-US" dirty="0" smtClean="0"/>
              <a:t>structure in some animals (insect 			exoskeleton!)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b="1" dirty="0" smtClean="0"/>
          </a:p>
        </p:txBody>
      </p:sp>
      <p:pic>
        <p:nvPicPr>
          <p:cNvPr id="2050" name="Picture 2" descr="Image result for polysaccha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50196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sb4865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7086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elements are most common in our cells?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</a:t>
            </a:r>
            <a:r>
              <a:rPr lang="en-US" dirty="0" smtClean="0"/>
              <a:t>arbon, </a:t>
            </a:r>
            <a:r>
              <a:rPr lang="en-US" b="1" dirty="0" smtClean="0"/>
              <a:t>H</a:t>
            </a:r>
            <a:r>
              <a:rPr lang="en-US" dirty="0" smtClean="0"/>
              <a:t>ydrogen, </a:t>
            </a:r>
            <a:r>
              <a:rPr lang="en-US" b="1" dirty="0" smtClean="0"/>
              <a:t>N</a:t>
            </a:r>
            <a:r>
              <a:rPr lang="en-US" dirty="0" smtClean="0"/>
              <a:t>itrogen, </a:t>
            </a:r>
            <a:r>
              <a:rPr lang="en-US" b="1" dirty="0" smtClean="0"/>
              <a:t>O</a:t>
            </a:r>
            <a:r>
              <a:rPr lang="en-US" dirty="0" smtClean="0"/>
              <a:t>xygen, </a:t>
            </a:r>
            <a:r>
              <a:rPr lang="en-US" b="1" dirty="0" smtClean="0"/>
              <a:t>P</a:t>
            </a:r>
            <a:r>
              <a:rPr lang="en-US" dirty="0" smtClean="0"/>
              <a:t>hosphorus, </a:t>
            </a:r>
            <a:r>
              <a:rPr lang="en-US" b="1" dirty="0" smtClean="0"/>
              <a:t>S</a:t>
            </a:r>
            <a:r>
              <a:rPr lang="en-US" dirty="0" smtClean="0"/>
              <a:t>ulfur.</a:t>
            </a:r>
          </a:p>
          <a:p>
            <a:pPr eaLnBrk="1" hangingPunct="1"/>
            <a:r>
              <a:rPr lang="en-US" dirty="0" smtClean="0"/>
              <a:t>Remember </a:t>
            </a:r>
            <a:r>
              <a:rPr lang="en-US" b="1" i="1" dirty="0" smtClean="0"/>
              <a:t>CHNOPS </a:t>
            </a:r>
            <a:r>
              <a:rPr lang="en-US" dirty="0" smtClean="0"/>
              <a:t>!</a:t>
            </a:r>
          </a:p>
        </p:txBody>
      </p:sp>
      <p:pic>
        <p:nvPicPr>
          <p:cNvPr id="17411" name="Picture 2" descr="http://djarn.edublogs.org/files/2011/01/periodic-table-2jh17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197614"/>
            <a:ext cx="3365246" cy="227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chn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77068"/>
            <a:ext cx="5987115" cy="26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Lipids (Fats)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Functions: </a:t>
            </a:r>
            <a:r>
              <a:rPr lang="en-US" i="1" dirty="0">
                <a:cs typeface="Times New Roman" pitchFamily="18" charset="0"/>
              </a:rPr>
              <a:t>long-term</a:t>
            </a:r>
            <a:r>
              <a:rPr lang="en-US" dirty="0">
                <a:cs typeface="Times New Roman" pitchFamily="18" charset="0"/>
              </a:rPr>
              <a:t> energy storage, insulation, protective coatings, cell membrane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b="1" i="1" u="sng" dirty="0"/>
              <a:t>L</a:t>
            </a:r>
            <a:r>
              <a:rPr lang="en-US" dirty="0"/>
              <a:t>ipids - </a:t>
            </a:r>
            <a:r>
              <a:rPr lang="en-US" b="1" i="1" u="sng" dirty="0"/>
              <a:t>L</a:t>
            </a:r>
            <a:r>
              <a:rPr lang="en-US" dirty="0"/>
              <a:t>ong term energy </a:t>
            </a:r>
            <a:r>
              <a:rPr lang="en-US" dirty="0" smtClean="0"/>
              <a:t>storage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Elements: </a:t>
            </a:r>
            <a:r>
              <a:rPr lang="en-US" dirty="0" smtClean="0"/>
              <a:t>Carbon and Hydrogen (with a few </a:t>
            </a:r>
            <a:r>
              <a:rPr lang="en-US" dirty="0" err="1" smtClean="0"/>
              <a:t>Oxygens</a:t>
            </a:r>
            <a:r>
              <a:rPr lang="en-US" dirty="0" smtClean="0"/>
              <a:t>)</a:t>
            </a:r>
            <a:r>
              <a:rPr lang="en-US" b="1" dirty="0" smtClean="0"/>
              <a:t>  -- </a:t>
            </a:r>
            <a:r>
              <a:rPr lang="en-US" dirty="0" smtClean="0"/>
              <a:t>similar to Carbohydrates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Examples: </a:t>
            </a:r>
            <a:r>
              <a:rPr lang="en-US" dirty="0" smtClean="0">
                <a:cs typeface="Times New Roman" pitchFamily="18" charset="0"/>
              </a:rPr>
              <a:t>fats, oils, and waxes - insoluble in water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Steroids are also lipids. Many steroids (like hormones) serve as chemical messengers.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2. Lipids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83163"/>
          </a:xfrm>
        </p:spPr>
        <p:txBody>
          <a:bodyPr/>
          <a:lstStyle/>
          <a:p>
            <a:pPr eaLnBrk="1" hangingPunct="1"/>
            <a:r>
              <a:rPr lang="en-US" sz="2400" dirty="0"/>
              <a:t>Unlike the other classes of organic compounds, lipids do not have a “true” monomer. </a:t>
            </a:r>
            <a:r>
              <a:rPr lang="en-US" sz="2400" dirty="0" smtClean="0"/>
              <a:t>Their monomers have two parts. Even so, the </a:t>
            </a:r>
            <a:r>
              <a:rPr lang="en-US" sz="2400" dirty="0"/>
              <a:t>structure between lipids is fairly </a:t>
            </a:r>
            <a:r>
              <a:rPr lang="en-US" sz="2400" dirty="0" smtClean="0"/>
              <a:t>consistent.</a:t>
            </a:r>
            <a:endParaRPr lang="en-US" sz="2400" b="1" dirty="0" smtClean="0"/>
          </a:p>
          <a:p>
            <a:pPr eaLnBrk="1" hangingPunct="1"/>
            <a:r>
              <a:rPr lang="en-US" b="1" dirty="0" smtClean="0"/>
              <a:t>Structure: </a:t>
            </a:r>
            <a:r>
              <a:rPr lang="en-US" dirty="0" smtClean="0"/>
              <a:t>Usually 3 fatty acids (carbon-hydrogen chains) </a:t>
            </a:r>
            <a:r>
              <a:rPr lang="en-US" b="1" i="1" dirty="0" smtClean="0"/>
              <a:t>bonded </a:t>
            </a:r>
            <a:r>
              <a:rPr lang="en-US" dirty="0" smtClean="0"/>
              <a:t>to 1 glycerol molecule</a:t>
            </a:r>
          </a:p>
          <a:p>
            <a:pPr lvl="2" eaLnBrk="1" hangingPunct="1"/>
            <a:r>
              <a:rPr lang="en-US" dirty="0" smtClean="0"/>
              <a:t>This is called a “triglyceride”</a:t>
            </a:r>
          </a:p>
        </p:txBody>
      </p:sp>
      <p:pic>
        <p:nvPicPr>
          <p:cNvPr id="31747" name="Picture 2" descr="Lip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437"/>
            <a:ext cx="3343275" cy="251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lip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13043"/>
            <a:ext cx="3314700" cy="23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2.  Lipids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Saturated vs. Unsaturated Fat…which is “worse” for you and why?</a:t>
            </a:r>
          </a:p>
        </p:txBody>
      </p:sp>
      <p:pic>
        <p:nvPicPr>
          <p:cNvPr id="32771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35814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37592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990600" y="5334000"/>
            <a:ext cx="2216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Saturated Fat (Butter)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5410200" y="5791200"/>
            <a:ext cx="2136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Unsaturated Fat (Oil)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cienceprofonline.com/images/fat-saturated_unsatur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9" y="1143000"/>
            <a:ext cx="900332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u="sng" dirty="0" smtClean="0"/>
              <a:t>3. Nucleic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50593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Made of: </a:t>
            </a:r>
            <a:r>
              <a:rPr lang="en-US" dirty="0" smtClean="0">
                <a:cs typeface="Times New Roman" pitchFamily="18" charset="0"/>
              </a:rPr>
              <a:t>C, H, O, N, and P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cs typeface="Times New Roman" pitchFamily="18" charset="0"/>
              </a:rPr>
              <a:t>Functions: </a:t>
            </a:r>
            <a:r>
              <a:rPr lang="en-US" dirty="0" smtClean="0">
                <a:cs typeface="Times New Roman" pitchFamily="18" charset="0"/>
              </a:rPr>
              <a:t>store &amp; transmit genetic information in cells (DNA–master code; RNA–carries code)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Nucleotide: </a:t>
            </a:r>
            <a:r>
              <a:rPr lang="en-US" dirty="0" smtClean="0"/>
              <a:t>monomer of a nucleic acid ; 3 parts             (</a:t>
            </a:r>
            <a:r>
              <a:rPr lang="en-US" dirty="0" smtClean="0">
                <a:solidFill>
                  <a:srgbClr val="FF0000"/>
                </a:solidFill>
              </a:rPr>
              <a:t>5-carbon sugar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nitrogenous base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phosphate group</a:t>
            </a:r>
            <a:r>
              <a:rPr lang="en-US" dirty="0" smtClean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Remember, sugars contain CHO…add the N base and the P-group and there you have the elements CHNOP!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DNA or RNA: </a:t>
            </a:r>
            <a:r>
              <a:rPr lang="en-US" dirty="0" smtClean="0"/>
              <a:t>polymers made by linking nucleotides in a chain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</p:txBody>
      </p:sp>
      <p:pic>
        <p:nvPicPr>
          <p:cNvPr id="4" name="Picture 2" descr="Image result for nucleic acid word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Nucleic Acids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Monomer: Nucleotide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>
              <a:buFont typeface="Arial" charset="0"/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/>
              <a:t>Polymer: DNA</a:t>
            </a:r>
          </a:p>
        </p:txBody>
      </p:sp>
      <p:pic>
        <p:nvPicPr>
          <p:cNvPr id="34819" name="Picture 4" descr="sb4867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156" y="1381062"/>
            <a:ext cx="2695575" cy="240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http://images.yourdictionary.com/images/main/A4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29000"/>
            <a:ext cx="141413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&amp; RNA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80997"/>
            <a:ext cx="3017520" cy="40408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DNA</a:t>
            </a:r>
          </a:p>
          <a:p>
            <a:r>
              <a:rPr lang="en-US" dirty="0"/>
              <a:t>Deoxyribonucleic acid</a:t>
            </a:r>
          </a:p>
          <a:p>
            <a:r>
              <a:rPr lang="en-US" b="1" dirty="0"/>
              <a:t>Master copy of an organism’s genetic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89043" y="1371600"/>
            <a:ext cx="2754957" cy="4039998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RNA</a:t>
            </a:r>
          </a:p>
          <a:p>
            <a:r>
              <a:rPr lang="en-US" sz="2500" dirty="0"/>
              <a:t>Ribonucleic acid</a:t>
            </a:r>
          </a:p>
          <a:p>
            <a:r>
              <a:rPr lang="en-US" sz="2500" b="1" dirty="0"/>
              <a:t>Copy of DNA </a:t>
            </a:r>
            <a:r>
              <a:rPr lang="en-US" sz="2500" dirty="0"/>
              <a:t>(able to leave nucleus)</a:t>
            </a:r>
          </a:p>
          <a:p>
            <a:r>
              <a:rPr lang="en-US" sz="2500" b="1" dirty="0"/>
              <a:t>Plays major role in protein </a:t>
            </a:r>
            <a:r>
              <a:rPr lang="en-US" sz="2500" b="1" dirty="0" smtClean="0"/>
              <a:t>synthesis </a:t>
            </a:r>
            <a:r>
              <a:rPr lang="en-US" sz="2500" dirty="0" smtClean="0"/>
              <a:t>(making proteins)</a:t>
            </a:r>
            <a:endParaRPr lang="en-US" sz="2500" dirty="0"/>
          </a:p>
        </p:txBody>
      </p:sp>
      <p:pic>
        <p:nvPicPr>
          <p:cNvPr id="14340" name="Picture 4" descr="Image result for dna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72" y="1143000"/>
            <a:ext cx="337457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Nucleic Acids</a:t>
            </a: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 cstate="print"/>
          <a:srcRect l="23201" r="24915"/>
          <a:stretch>
            <a:fillRect/>
          </a:stretch>
        </p:blipFill>
        <p:spPr bwMode="auto">
          <a:xfrm>
            <a:off x="3231356" y="1408812"/>
            <a:ext cx="2681288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Made of: </a:t>
            </a:r>
            <a:r>
              <a:rPr lang="en-US" dirty="0" smtClean="0"/>
              <a:t>C,H,N,O and sometimes 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Functions: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1) Structure (hair, nails)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2) Transport (hemoglobin in blood)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3) Movement (muscle fibers)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4) Defense (antibodies)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5) Regulating Cell Functions (hormones and 	enzymes)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4.  Proteins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eaLnBrk="1" hangingPunct="1"/>
            <a:r>
              <a:rPr lang="en-US" b="1" dirty="0" smtClean="0"/>
              <a:t>Amino Acids </a:t>
            </a:r>
            <a:r>
              <a:rPr lang="en-US" dirty="0" smtClean="0"/>
              <a:t>: Monomers of proteins; Consists of a central </a:t>
            </a:r>
            <a:r>
              <a:rPr lang="en-US" b="1" i="1" dirty="0" smtClean="0"/>
              <a:t>Carbon </a:t>
            </a:r>
            <a:r>
              <a:rPr lang="en-US" dirty="0" smtClean="0"/>
              <a:t>atom bonded to 4 groups</a:t>
            </a:r>
          </a:p>
          <a:p>
            <a:pPr marL="0" indent="0" eaLnBrk="1" hangingPunct="1">
              <a:buNone/>
            </a:pPr>
            <a:endParaRPr lang="en-US" sz="1500" dirty="0" smtClean="0"/>
          </a:p>
          <a:p>
            <a:pPr eaLnBrk="1" hangingPunct="1"/>
            <a:r>
              <a:rPr lang="en-US" dirty="0"/>
              <a:t> 20 common amino </a:t>
            </a:r>
            <a:r>
              <a:rPr lang="en-US" dirty="0" smtClean="0"/>
              <a:t>acids</a:t>
            </a:r>
          </a:p>
          <a:p>
            <a:pPr eaLnBrk="1" hangingPunct="1">
              <a:buFont typeface="Arial" charset="0"/>
              <a:buNone/>
            </a:pPr>
            <a:endParaRPr lang="en-US" sz="2000" b="1" i="1" dirty="0" smtClean="0"/>
          </a:p>
          <a:p>
            <a:pPr eaLnBrk="1" hangingPunct="1"/>
            <a:r>
              <a:rPr lang="en-US" dirty="0" smtClean="0"/>
              <a:t>4 Groups</a:t>
            </a:r>
          </a:p>
          <a:p>
            <a:pPr eaLnBrk="1" hangingPunct="1">
              <a:buFont typeface="Arial" charset="0"/>
              <a:buNone/>
            </a:pPr>
            <a:endParaRPr lang="en-US" sz="500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	1) Hydrogen Atom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	2) Amino Group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	3) Carboxyl Group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	4) R group (changes in each Amino Acid!)</a:t>
            </a:r>
          </a:p>
        </p:txBody>
      </p:sp>
      <p:pic>
        <p:nvPicPr>
          <p:cNvPr id="4" name="Picture 9" descr="amino ac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41910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191000" y="41148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4114800"/>
            <a:ext cx="3352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Macromolecules- Notice the Elements!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8782" y="1289223"/>
            <a:ext cx="2545124" cy="2796700"/>
            <a:chOff x="1295401" y="2926122"/>
            <a:chExt cx="2476500" cy="2721293"/>
          </a:xfrm>
        </p:grpSpPr>
        <p:pic>
          <p:nvPicPr>
            <p:cNvPr id="2050" name="Picture 2" descr="Image result for carbohydrate struct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1" y="2926122"/>
              <a:ext cx="24765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95401" y="5154972"/>
              <a:ext cx="24765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Carbohydrates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37924" y="1752600"/>
            <a:ext cx="2629476" cy="2233510"/>
            <a:chOff x="4505980" y="2103967"/>
            <a:chExt cx="2800350" cy="2380224"/>
          </a:xfrm>
        </p:grpSpPr>
        <p:pic>
          <p:nvPicPr>
            <p:cNvPr id="2054" name="Picture 6" descr="Image result for amino acid struc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980" y="2103967"/>
              <a:ext cx="2800350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05980" y="3991748"/>
              <a:ext cx="24764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Proteins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55092" y="1417638"/>
            <a:ext cx="2636508" cy="3078162"/>
            <a:chOff x="7734297" y="2827776"/>
            <a:chExt cx="3162300" cy="3432757"/>
          </a:xfrm>
        </p:grpSpPr>
        <p:pic>
          <p:nvPicPr>
            <p:cNvPr id="2056" name="Picture 8" descr="Image result for nucleotide struc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297" y="2827776"/>
              <a:ext cx="3162300" cy="2425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956177" y="5254474"/>
              <a:ext cx="2476499" cy="1006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Nucleic Acids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8782" y="4152074"/>
            <a:ext cx="2601450" cy="2518729"/>
            <a:chOff x="8931424" y="2401687"/>
            <a:chExt cx="2490041" cy="2564890"/>
          </a:xfrm>
        </p:grpSpPr>
        <p:pic>
          <p:nvPicPr>
            <p:cNvPr id="2052" name="Picture 4" descr="Image result for lipid structu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1424" y="2401687"/>
              <a:ext cx="2428875" cy="201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944965" y="4474134"/>
              <a:ext cx="24765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Lipids</a:t>
              </a:r>
            </a:p>
          </p:txBody>
        </p:sp>
      </p:grpSp>
      <p:pic>
        <p:nvPicPr>
          <p:cNvPr id="2058" name="Picture 10" descr="Image result for amino acid with sulf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93" y="4152074"/>
            <a:ext cx="3332607" cy="186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0" y="4351350"/>
            <a:ext cx="2860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Some of the amino acids (building blocks of proteins) contain sulfur, as shown in the image to the left</a:t>
            </a:r>
          </a:p>
        </p:txBody>
      </p:sp>
    </p:spTree>
    <p:extLst>
      <p:ext uri="{BB962C8B-B14F-4D97-AF65-F5344CB8AC3E}">
        <p14:creationId xmlns:p14="http://schemas.microsoft.com/office/powerpoint/2010/main" val="25935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</a:t>
            </a:r>
          </a:p>
        </p:txBody>
      </p:sp>
      <p:pic>
        <p:nvPicPr>
          <p:cNvPr id="16386" name="Picture 2" descr="Image result for amino acid prote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5868"/>
            <a:ext cx="6705600" cy="411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5238"/>
          </a:xfrm>
        </p:spPr>
        <p:txBody>
          <a:bodyPr/>
          <a:lstStyle/>
          <a:p>
            <a:pPr eaLnBrk="1" hangingPunct="1"/>
            <a:r>
              <a:rPr lang="en-US" smtClean="0"/>
              <a:t>4. Proteins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9831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Polypeptide: </a:t>
            </a:r>
            <a:r>
              <a:rPr lang="en-US" dirty="0" smtClean="0"/>
              <a:t>polymer; one chain of amino </a:t>
            </a:r>
            <a:r>
              <a:rPr lang="en-US" dirty="0" smtClean="0"/>
              <a:t>acids connected by “PEPTIDE BONDS”</a:t>
            </a:r>
            <a:endParaRPr lang="en-US" b="1" dirty="0" smtClean="0"/>
          </a:p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Proteins</a:t>
            </a:r>
            <a:r>
              <a:rPr lang="en-US" dirty="0" smtClean="0"/>
              <a:t>: several polypeptides folded into complex structures. </a:t>
            </a:r>
          </a:p>
          <a:p>
            <a:pPr eaLnBrk="1" hangingPunct="1">
              <a:spcBef>
                <a:spcPct val="50000"/>
              </a:spcBef>
            </a:pPr>
            <a:endParaRPr lang="en-US" b="1" i="1" dirty="0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00400"/>
            <a:ext cx="54959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4. Proteins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8862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Four Levels of Protein Structure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1) Primary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2) Secondary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3) Tertiary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4) Quaternary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39939" name="Picture 2" descr="http://academic.brooklyn.cuny.edu/biology/bio4fv/page/prot_struct-4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90600"/>
            <a:ext cx="3897313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rimary secondary tertiary quaternary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0254"/>
            <a:ext cx="4803942" cy="61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cademic.brooklyn.cuny.edu/biology/bio4fv/page/prot_struct-41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"/>
            <a:ext cx="3124200" cy="609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8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have we already talked about?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Water</a:t>
            </a:r>
            <a:r>
              <a:rPr lang="en-US" smtClean="0"/>
              <a:t>…which elements are found in water?</a:t>
            </a:r>
          </a:p>
        </p:txBody>
      </p:sp>
      <p:pic>
        <p:nvPicPr>
          <p:cNvPr id="18435" name="Picture 2" descr="http://www.nicerweb.com/bio1152/Locked/media/ch03/03_02WaterMolecules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37338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citizensadvice.co.uk/PageFiles/4354/Wa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810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Carbon is the backbone of organic compounds (macromolecules)</a:t>
            </a:r>
          </a:p>
          <a:p>
            <a:pPr marL="1023938" lvl="1">
              <a:buFont typeface="Arial" panose="020B0604020202020204" pitchFamily="34" charset="0"/>
              <a:buChar char="•"/>
            </a:pPr>
            <a:r>
              <a:rPr lang="en-US" dirty="0"/>
              <a:t>The term organic means </a:t>
            </a:r>
            <a:r>
              <a:rPr lang="en-US" dirty="0" smtClean="0"/>
              <a:t>something contains </a:t>
            </a:r>
            <a:r>
              <a:rPr lang="en-US" dirty="0"/>
              <a:t>carbon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Carbon Compounds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06963"/>
          </a:xfrm>
        </p:spPr>
        <p:txBody>
          <a:bodyPr/>
          <a:lstStyle/>
          <a:p>
            <a:pPr marL="342900" lvl="2" indent="-342900" eaLnBrk="1" hangingPunct="1"/>
            <a:r>
              <a:rPr lang="en-US" sz="2800" b="1" i="1" smtClean="0"/>
              <a:t>Organic chemistry </a:t>
            </a:r>
            <a:r>
              <a:rPr lang="en-US" sz="2800" smtClean="0"/>
              <a:t>is the study of all compounds that contain bonds between carbon atoms.</a:t>
            </a:r>
          </a:p>
          <a:p>
            <a:pPr eaLnBrk="1" hangingPunct="1"/>
            <a:endParaRPr lang="en-US" smtClean="0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26765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14600"/>
            <a:ext cx="3200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641850"/>
            <a:ext cx="26320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 cstate="print"/>
          <a:srcRect l="13689" r="9207"/>
          <a:stretch>
            <a:fillRect/>
          </a:stretch>
        </p:blipFill>
        <p:spPr bwMode="auto">
          <a:xfrm>
            <a:off x="6629400" y="2895600"/>
            <a:ext cx="231298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838200" y="5486400"/>
            <a:ext cx="1546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Carbohydrates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3505200" y="4495800"/>
            <a:ext cx="2039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Nucleic Acids (DNA)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5638800" y="2286000"/>
            <a:ext cx="1290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Lipids (Fats)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7391400" y="5638800"/>
            <a:ext cx="95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Carbon Compounds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>
                <a:cs typeface="Times New Roman" pitchFamily="18" charset="0"/>
              </a:rPr>
              <a:t>	A carbon atom </a:t>
            </a:r>
            <a:r>
              <a:rPr lang="en-US" dirty="0" smtClean="0"/>
              <a:t>contains </a:t>
            </a:r>
            <a:r>
              <a:rPr lang="en-US" dirty="0"/>
              <a:t>FOUR valence </a:t>
            </a:r>
            <a:r>
              <a:rPr lang="en-US" dirty="0" smtClean="0"/>
              <a:t>electrons, which means it can </a:t>
            </a:r>
            <a:r>
              <a:rPr lang="en-US" dirty="0" smtClean="0">
                <a:cs typeface="Times New Roman" pitchFamily="18" charset="0"/>
              </a:rPr>
              <a:t>form </a:t>
            </a:r>
            <a:r>
              <a:rPr lang="en-US" b="1" i="1" dirty="0" smtClean="0">
                <a:cs typeface="Times New Roman" pitchFamily="18" charset="0"/>
              </a:rPr>
              <a:t>four covalent bonds </a:t>
            </a:r>
            <a:r>
              <a:rPr lang="en-US" dirty="0" smtClean="0">
                <a:cs typeface="Times New Roman" pitchFamily="18" charset="0"/>
              </a:rPr>
              <a:t>with other atoms</a:t>
            </a:r>
            <a:endParaRPr lang="en-US" dirty="0" smtClean="0"/>
          </a:p>
        </p:txBody>
      </p:sp>
      <p:pic>
        <p:nvPicPr>
          <p:cNvPr id="19459" name="Picture 4" descr="covalentb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022" y="2644013"/>
            <a:ext cx="4558085" cy="386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carbon a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02064"/>
            <a:ext cx="2143125" cy="177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248400" y="3746912"/>
            <a:ext cx="226219" cy="286295"/>
          </a:xfrm>
          <a:prstGeom prst="straightConnector1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676401" y="3746912"/>
            <a:ext cx="240028" cy="286294"/>
          </a:xfrm>
          <a:prstGeom prst="straightConnector1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248400" y="5186186"/>
            <a:ext cx="226218" cy="339521"/>
          </a:xfrm>
          <a:prstGeom prst="straightConnector1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676402" y="5162237"/>
            <a:ext cx="316774" cy="363470"/>
          </a:xfrm>
          <a:prstGeom prst="straightConnector1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Carbon Compounds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MACRO</a:t>
            </a:r>
            <a:r>
              <a:rPr lang="en-US" dirty="0" smtClean="0">
                <a:cs typeface="Times New Roman" pitchFamily="18" charset="0"/>
              </a:rPr>
              <a:t> = large</a:t>
            </a:r>
            <a:endParaRPr lang="en-US" b="1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macromolecules</a:t>
            </a:r>
            <a:r>
              <a:rPr lang="en-US" dirty="0" smtClean="0">
                <a:cs typeface="Times New Roman" pitchFamily="18" charset="0"/>
              </a:rPr>
              <a:t>: large carbon-based molecules formed by a process called </a:t>
            </a:r>
            <a:r>
              <a:rPr lang="en-US" b="1" i="1" dirty="0" smtClean="0">
                <a:cs typeface="Times New Roman" pitchFamily="18" charset="0"/>
              </a:rPr>
              <a:t>polymerization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marL="457200" lvl="1" indent="0">
              <a:buNone/>
            </a:pPr>
            <a:endParaRPr lang="en-US" sz="1400" dirty="0">
              <a:cs typeface="Times New Roman" pitchFamily="18" charset="0"/>
            </a:endParaRPr>
          </a:p>
          <a:p>
            <a:pPr marL="347663" lvl="1">
              <a:buFont typeface="Arial" panose="020B0604020202020204" pitchFamily="34" charset="0"/>
              <a:buChar char="•"/>
            </a:pPr>
            <a:r>
              <a:rPr lang="en-US" dirty="0" smtClean="0"/>
              <a:t>Macromolecules </a:t>
            </a:r>
            <a:r>
              <a:rPr lang="en-US" dirty="0"/>
              <a:t>are so large because they are made up of smaller units</a:t>
            </a:r>
          </a:p>
          <a:p>
            <a:pPr marL="1023938" lvl="2"/>
            <a:r>
              <a:rPr lang="en-US" u="sng" dirty="0"/>
              <a:t>Monomer</a:t>
            </a:r>
            <a:r>
              <a:rPr lang="en-US" dirty="0"/>
              <a:t>: the building block of a polymer (repeating unit)</a:t>
            </a:r>
          </a:p>
          <a:p>
            <a:pPr marL="1023938" lvl="2"/>
            <a:r>
              <a:rPr lang="en-US" u="sng" dirty="0"/>
              <a:t>Polymer</a:t>
            </a:r>
            <a:r>
              <a:rPr lang="en-US" dirty="0"/>
              <a:t>: long chain of repeating units (monomers)</a:t>
            </a:r>
          </a:p>
          <a:p>
            <a:pPr marL="1023938" lvl="2"/>
            <a:r>
              <a:rPr lang="en-US" u="sng" dirty="0"/>
              <a:t>Polymerization</a:t>
            </a:r>
            <a:r>
              <a:rPr lang="en-US" dirty="0"/>
              <a:t>: process of linking monomers together to produce polymers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4" name="Picture 2" descr="Image result for macro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6047"/>
            <a:ext cx="4800600" cy="1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b4864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03860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15561</TotalTime>
  <Words>743</Words>
  <Application>Microsoft Office PowerPoint</Application>
  <PresentationFormat>On-screen Show (4:3)</PresentationFormat>
  <Paragraphs>145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Macromolecules</vt:lpstr>
      <vt:lpstr>What elements are most common in our cells?</vt:lpstr>
      <vt:lpstr>Macromolecules- Notice the Elements!</vt:lpstr>
      <vt:lpstr>What have we already talked about?</vt:lpstr>
      <vt:lpstr>Carbon</vt:lpstr>
      <vt:lpstr>Carbon Compounds</vt:lpstr>
      <vt:lpstr>Carbon Compounds</vt:lpstr>
      <vt:lpstr>Carbon Compounds</vt:lpstr>
      <vt:lpstr>PowerPoint Presentation</vt:lpstr>
      <vt:lpstr>Building and Breaking Down Molecules</vt:lpstr>
      <vt:lpstr>PowerPoint Presentation</vt:lpstr>
      <vt:lpstr>And again:</vt:lpstr>
      <vt:lpstr>One last time:</vt:lpstr>
      <vt:lpstr>Macromolecules in Living Things</vt:lpstr>
      <vt:lpstr>1. Carbohydrates</vt:lpstr>
      <vt:lpstr>1. Carbohydrates (sugars)</vt:lpstr>
      <vt:lpstr>1. Carbohydrates (Sugars)</vt:lpstr>
      <vt:lpstr>1. Carbohydrates</vt:lpstr>
      <vt:lpstr>PowerPoint Presentation</vt:lpstr>
      <vt:lpstr>2. Lipids (Fats)</vt:lpstr>
      <vt:lpstr>2. Lipids</vt:lpstr>
      <vt:lpstr>2.  Lipids</vt:lpstr>
      <vt:lpstr>PowerPoint Presentation</vt:lpstr>
      <vt:lpstr>3. Nucleic Acids</vt:lpstr>
      <vt:lpstr>3. Nucleic Acids</vt:lpstr>
      <vt:lpstr>DNA &amp; RNA</vt:lpstr>
      <vt:lpstr>3. Nucleic Acids</vt:lpstr>
      <vt:lpstr>4. Proteins</vt:lpstr>
      <vt:lpstr>4.  Proteins</vt:lpstr>
      <vt:lpstr>Another View</vt:lpstr>
      <vt:lpstr>4. Proteins</vt:lpstr>
      <vt:lpstr>4. Proteins</vt:lpstr>
      <vt:lpstr>PowerPoint Presentation</vt:lpstr>
    </vt:vector>
  </TitlesOfParts>
  <Company>PWCS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Macromolecules</dc:title>
  <dc:creator>Kathryn Emerson Ottolini</dc:creator>
  <cp:lastModifiedBy>Olivia Jensen</cp:lastModifiedBy>
  <cp:revision>56</cp:revision>
  <cp:lastPrinted>2017-10-06T13:07:46Z</cp:lastPrinted>
  <dcterms:created xsi:type="dcterms:W3CDTF">2011-09-30T11:32:34Z</dcterms:created>
  <dcterms:modified xsi:type="dcterms:W3CDTF">2018-09-28T16:00:10Z</dcterms:modified>
</cp:coreProperties>
</file>