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CB3D"/>
    <a:srgbClr val="B6DF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660"/>
  </p:normalViewPr>
  <p:slideViewPr>
    <p:cSldViewPr snapToGrid="0">
      <p:cViewPr varScale="1">
        <p:scale>
          <a:sx n="42" d="100"/>
          <a:sy n="42" d="100"/>
        </p:scale>
        <p:origin x="13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1F693-EB0B-437F-B7E9-483FAE464235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8AA4-5AA5-41C2-8159-15C3E241D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306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1F693-EB0B-437F-B7E9-483FAE464235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8AA4-5AA5-41C2-8159-15C3E241D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998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1F693-EB0B-437F-B7E9-483FAE464235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8AA4-5AA5-41C2-8159-15C3E241D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379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1F693-EB0B-437F-B7E9-483FAE464235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8AA4-5AA5-41C2-8159-15C3E241D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117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1F693-EB0B-437F-B7E9-483FAE464235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8AA4-5AA5-41C2-8159-15C3E241D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830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1F693-EB0B-437F-B7E9-483FAE464235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8AA4-5AA5-41C2-8159-15C3E241D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94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1F693-EB0B-437F-B7E9-483FAE464235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8AA4-5AA5-41C2-8159-15C3E241D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554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1F693-EB0B-437F-B7E9-483FAE464235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8AA4-5AA5-41C2-8159-15C3E241D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922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1F693-EB0B-437F-B7E9-483FAE464235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8AA4-5AA5-41C2-8159-15C3E241D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394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1F693-EB0B-437F-B7E9-483FAE464235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8AA4-5AA5-41C2-8159-15C3E241D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795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1F693-EB0B-437F-B7E9-483FAE464235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8AA4-5AA5-41C2-8159-15C3E241D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327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1F693-EB0B-437F-B7E9-483FAE464235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28AA4-5AA5-41C2-8159-15C3E241D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410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file:///G:\Teacher%20Resources\Downloaded%20Videos\Enzyme%20Action.avi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google.com/url?sa=i&amp;rct=j&amp;q=&amp;esrc=s&amp;frm=1&amp;source=images&amp;cd=&amp;cad=rja&amp;uact=8&amp;docid=uaraa68f7AYh2M&amp;tbnid=XmlNJRG3JKcnXM:&amp;ved=0CAcQjRw&amp;url=http://local.brookings.k12.sd.us/biology/ch1and2intro/intobio%2520prac%2520test.htm&amp;ei=UUE0VLJ-xY_IBIy1gtgC&amp;bvm=bv.76943099,d.aWw&amp;psig=AFQjCNFwRw00LjpWA4sy4ky4BMMUFnGVkQ&amp;ust=1412797122881003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579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CB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00200"/>
            <a:ext cx="61722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9091" name="Text Box 6"/>
          <p:cNvSpPr txBox="1">
            <a:spLocks noChangeArrowheads="1"/>
          </p:cNvSpPr>
          <p:nvPr/>
        </p:nvSpPr>
        <p:spPr bwMode="auto">
          <a:xfrm>
            <a:off x="2514601" y="685800"/>
            <a:ext cx="67929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Breaking </a:t>
            </a:r>
            <a:r>
              <a:rPr lang="en-US" altLang="en-US">
                <a:solidFill>
                  <a:srgbClr val="0000FF"/>
                </a:solidFill>
              </a:rPr>
              <a:t>1 Substrate</a:t>
            </a:r>
            <a:r>
              <a:rPr lang="en-US" altLang="en-US"/>
              <a:t> into </a:t>
            </a:r>
            <a:r>
              <a:rPr lang="en-US" altLang="en-US">
                <a:solidFill>
                  <a:srgbClr val="0000FF"/>
                </a:solidFill>
              </a:rPr>
              <a:t>2 Products</a:t>
            </a:r>
          </a:p>
        </p:txBody>
      </p:sp>
      <p:sp>
        <p:nvSpPr>
          <p:cNvPr id="89092" name="Text Box 7"/>
          <p:cNvSpPr txBox="1">
            <a:spLocks noChangeArrowheads="1"/>
          </p:cNvSpPr>
          <p:nvPr/>
        </p:nvSpPr>
        <p:spPr bwMode="auto">
          <a:xfrm>
            <a:off x="3565525" y="5294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9093" name="Text Box 8"/>
          <p:cNvSpPr txBox="1">
            <a:spLocks noChangeArrowheads="1"/>
          </p:cNvSpPr>
          <p:nvPr/>
        </p:nvSpPr>
        <p:spPr bwMode="auto">
          <a:xfrm>
            <a:off x="2555455" y="5257800"/>
            <a:ext cx="654134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hlinkClick r:id="rId3" action="ppaction://hlinkfile"/>
              </a:rPr>
              <a:t>G:\Teacher Resources\Downloaded Videos\Enzyme Action.avi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420745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CB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752600"/>
            <a:ext cx="61722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115" name="Text Box 5"/>
          <p:cNvSpPr txBox="1">
            <a:spLocks noChangeArrowheads="1"/>
          </p:cNvSpPr>
          <p:nvPr/>
        </p:nvSpPr>
        <p:spPr bwMode="auto">
          <a:xfrm>
            <a:off x="2895600" y="685800"/>
            <a:ext cx="6477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Joining </a:t>
            </a:r>
            <a:r>
              <a:rPr lang="en-US" altLang="en-US">
                <a:solidFill>
                  <a:srgbClr val="0000FF"/>
                </a:solidFill>
              </a:rPr>
              <a:t>2 Substrates</a:t>
            </a:r>
            <a:r>
              <a:rPr lang="en-US" altLang="en-US"/>
              <a:t> into </a:t>
            </a:r>
            <a:r>
              <a:rPr lang="en-US" altLang="en-US">
                <a:solidFill>
                  <a:srgbClr val="0000FF"/>
                </a:solidFill>
              </a:rPr>
              <a:t>1 Product</a:t>
            </a:r>
          </a:p>
        </p:txBody>
      </p:sp>
    </p:spTree>
    <p:extLst>
      <p:ext uri="{BB962C8B-B14F-4D97-AF65-F5344CB8AC3E}">
        <p14:creationId xmlns:p14="http://schemas.microsoft.com/office/powerpoint/2010/main" val="388791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CB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685800"/>
            <a:ext cx="8229600" cy="4191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dirty="0"/>
              <a:t>Enzymes can </a:t>
            </a:r>
            <a:r>
              <a:rPr lang="en-US" altLang="en-US" b="1" dirty="0">
                <a:solidFill>
                  <a:srgbClr val="0000FF"/>
                </a:solidFill>
              </a:rPr>
              <a:t>break</a:t>
            </a:r>
            <a:r>
              <a:rPr lang="en-US" altLang="en-US" dirty="0"/>
              <a:t> or </a:t>
            </a:r>
            <a:r>
              <a:rPr lang="en-US" altLang="en-US" b="1" dirty="0">
                <a:solidFill>
                  <a:srgbClr val="0000FF"/>
                </a:solidFill>
              </a:rPr>
              <a:t>join </a:t>
            </a:r>
            <a:r>
              <a:rPr lang="en-US" altLang="en-US" dirty="0"/>
              <a:t>substrates into products.  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Enzymes work best at a certain </a:t>
            </a:r>
            <a:r>
              <a:rPr lang="en-US" altLang="en-US" b="1" dirty="0">
                <a:solidFill>
                  <a:srgbClr val="0000FF"/>
                </a:solidFill>
              </a:rPr>
              <a:t>pH</a:t>
            </a:r>
            <a:r>
              <a:rPr lang="en-US" altLang="en-US" dirty="0"/>
              <a:t> and </a:t>
            </a:r>
            <a:r>
              <a:rPr lang="en-US" altLang="en-US" b="1" dirty="0">
                <a:solidFill>
                  <a:srgbClr val="0000FF"/>
                </a:solidFill>
              </a:rPr>
              <a:t>temperature</a:t>
            </a:r>
            <a:r>
              <a:rPr lang="en-US" altLang="en-US" dirty="0"/>
              <a:t>.</a:t>
            </a:r>
          </a:p>
          <a:p>
            <a:pPr>
              <a:lnSpc>
                <a:spcPct val="80000"/>
              </a:lnSpc>
            </a:pPr>
            <a:endParaRPr lang="en-US" altLang="en-US" dirty="0"/>
          </a:p>
          <a:p>
            <a:pPr>
              <a:lnSpc>
                <a:spcPct val="80000"/>
              </a:lnSpc>
            </a:pPr>
            <a:r>
              <a:rPr lang="en-US" altLang="en-US" dirty="0"/>
              <a:t>Roles of Enzymes: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dirty="0"/>
              <a:t>		1) regulating chemical pathways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dirty="0"/>
              <a:t>		2) making materials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dirty="0"/>
              <a:t>		3) releasing energy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dirty="0"/>
              <a:t>		4) transferring info</a:t>
            </a:r>
          </a:p>
        </p:txBody>
      </p:sp>
      <p:pic>
        <p:nvPicPr>
          <p:cNvPr id="9113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2438400"/>
            <a:ext cx="201295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0928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CB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charset="0"/>
              </a:rPr>
              <a:t>Factors that affect Reaction Speed</a:t>
            </a:r>
            <a:endParaRPr lang="en-US" dirty="0">
              <a:ea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00201"/>
            <a:ext cx="9144000" cy="4525963"/>
          </a:xfrm>
        </p:spPr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FF0000"/>
                </a:solidFill>
                <a:ea typeface="ＭＳ Ｐゴシック" pitchFamily="34" charset="-128"/>
              </a:rPr>
              <a:t>Inhibitors</a:t>
            </a:r>
            <a:r>
              <a:rPr lang="en-US" altLang="en-US" smtClean="0">
                <a:ea typeface="ＭＳ Ｐゴシック" pitchFamily="34" charset="-128"/>
              </a:rPr>
              <a:t> – compete for space in the active site</a:t>
            </a:r>
          </a:p>
          <a:p>
            <a:pPr lvl="1">
              <a:defRPr/>
            </a:pPr>
            <a:r>
              <a:rPr lang="en-US" altLang="en-US" smtClean="0">
                <a:ea typeface="Arial" pitchFamily="34" charset="0"/>
              </a:rPr>
              <a:t>Slow down reaction</a:t>
            </a:r>
          </a:p>
          <a:p>
            <a:pPr>
              <a:defRPr/>
            </a:pPr>
            <a:r>
              <a:rPr lang="en-US" altLang="en-US" smtClean="0">
                <a:solidFill>
                  <a:srgbClr val="FF0000"/>
                </a:solidFill>
                <a:ea typeface="ＭＳ Ｐゴシック" pitchFamily="34" charset="-128"/>
              </a:rPr>
              <a:t>Temperature</a:t>
            </a:r>
            <a:r>
              <a:rPr lang="en-US" altLang="en-US" smtClean="0">
                <a:ea typeface="ＭＳ Ｐゴシック" pitchFamily="34" charset="-128"/>
              </a:rPr>
              <a:t> – higher temp = faster reaction speed</a:t>
            </a:r>
          </a:p>
          <a:p>
            <a:pPr lvl="1">
              <a:defRPr/>
            </a:pPr>
            <a:r>
              <a:rPr lang="en-US" altLang="en-US" smtClean="0">
                <a:ea typeface="Arial" pitchFamily="34" charset="0"/>
              </a:rPr>
              <a:t>Can get too hot and </a:t>
            </a:r>
            <a:r>
              <a:rPr lang="en-US" altLang="en-US" smtClean="0">
                <a:solidFill>
                  <a:srgbClr val="FF0000"/>
                </a:solidFill>
                <a:ea typeface="Arial" pitchFamily="34" charset="0"/>
              </a:rPr>
              <a:t>denature</a:t>
            </a:r>
            <a:r>
              <a:rPr lang="en-US" altLang="en-US" smtClean="0">
                <a:ea typeface="Arial" pitchFamily="34" charset="0"/>
              </a:rPr>
              <a:t> protein structure</a:t>
            </a:r>
          </a:p>
          <a:p>
            <a:pPr>
              <a:defRPr/>
            </a:pPr>
            <a:r>
              <a:rPr lang="en-US" altLang="en-US" smtClean="0">
                <a:solidFill>
                  <a:srgbClr val="FF0000"/>
                </a:solidFill>
                <a:ea typeface="ＭＳ Ｐゴシック" pitchFamily="34" charset="-128"/>
              </a:rPr>
              <a:t>pH </a:t>
            </a:r>
            <a:r>
              <a:rPr lang="en-US" altLang="en-US" smtClean="0">
                <a:ea typeface="ＭＳ Ｐゴシック" pitchFamily="34" charset="-128"/>
              </a:rPr>
              <a:t>– enzymes work best at a particular pH</a:t>
            </a:r>
            <a:endParaRPr lang="en-US" altLang="en-US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>
              <a:defRPr/>
            </a:pPr>
            <a:r>
              <a:rPr lang="en-US" altLang="en-US" smtClean="0">
                <a:solidFill>
                  <a:srgbClr val="FF0000"/>
                </a:solidFill>
                <a:ea typeface="ＭＳ Ｐゴシック" pitchFamily="34" charset="-128"/>
              </a:rPr>
              <a:t>Substrate concentration </a:t>
            </a:r>
            <a:r>
              <a:rPr lang="en-US" altLang="en-US" smtClean="0">
                <a:solidFill>
                  <a:srgbClr val="000000"/>
                </a:solidFill>
                <a:ea typeface="ＭＳ Ｐゴシック" pitchFamily="34" charset="-128"/>
              </a:rPr>
              <a:t>– higher substrate = faster reaction speed</a:t>
            </a:r>
          </a:p>
          <a:p>
            <a:pPr lvl="1">
              <a:defRPr/>
            </a:pPr>
            <a:r>
              <a:rPr lang="en-US" altLang="en-US" smtClean="0">
                <a:solidFill>
                  <a:srgbClr val="000000"/>
                </a:solidFill>
                <a:ea typeface="Arial" pitchFamily="34" charset="0"/>
              </a:rPr>
              <a:t>There is a point where it levels off</a:t>
            </a:r>
            <a:endParaRPr lang="en-US" altLang="en-US" smtClean="0">
              <a:solidFill>
                <a:srgbClr val="FF0000"/>
              </a:solidFill>
              <a:ea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92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CB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charset="0"/>
              </a:rPr>
              <a:t>Graphs that show how factors affect reaction speed</a:t>
            </a:r>
            <a:endParaRPr lang="en-US" dirty="0">
              <a:ea typeface="ＭＳ Ｐゴシック" charset="0"/>
            </a:endParaRPr>
          </a:p>
        </p:txBody>
      </p:sp>
      <p:pic>
        <p:nvPicPr>
          <p:cNvPr id="3" name="그림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2" y="1733551"/>
            <a:ext cx="2990849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Content Placeholder 5" descr="ph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441" b="-20441"/>
          <a:stretch>
            <a:fillRect/>
          </a:stretch>
        </p:blipFill>
        <p:spPr>
          <a:xfrm>
            <a:off x="6096001" y="1250314"/>
            <a:ext cx="3422333" cy="358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73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CB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</a:rPr>
              <a:t>Draw your own enzyme-catalyzed reaction!</a:t>
            </a:r>
          </a:p>
        </p:txBody>
      </p:sp>
      <p:sp>
        <p:nvSpPr>
          <p:cNvPr id="19459" name="AutoShape 2" descr="data:image/jpeg;base64,/9j/4AAQSkZJRgABAQAAAQABAAD/2wCEAAkGBhQQEBIQExEWFRITFRUXFRIVFRIQFRcXFBYWGBUYExUYGyYeGBkkGhQaIC8gJScpLCwuFR49ODAqNiYrLSkBCQoKDgwOGg8PGikkHyUsLi0qNjUpLCwpNSwpMCwpLCwtLSwtLSwsKSwsLCwsLDApNCwsLCwsLCwsLCksLTUsLP/AABEIAHoBnAMBIgACEQEDEQH/xAAcAAEAAgMBAQEAAAAAAAAAAAAABQYBAwQCBwj/xABNEAACAQMCAgQHDQUFBQkAAAABAgMABBESIQUxBhNBURQiMjNhcXMHFiNCVHKBkZOhsrPSNFJikrEkQ3SCwjVTwdHTCBUXRGODlKKk/8QAGgEBAAIDAQAAAAAAAAAAAAAAAAECAwQFBv/EACgRAQACAgEDBAIBBQAAAAAAAAABAgMRBCExQQUSYXETUdEiMpHh8P/aAAwDAQACEQMRAD8A+40pSgUpSgUpSgUpSgUpSgUpUdxzja2sYYqXd20RRLjVJIQSFGdhspJY7AKSeVETMRG5SNK+W9N+EXNxaT3E1/MjRQyydRbMIbfKxsdJ8XXINsEsd8nAXOB8TsuOXEeGjuJoycHKSyJy5Zw29dj0/wBJy873RS0RMfv5+ttanLx3616v19SvkPuae7C0zrZ37DrHOIrnCoGJ5JKBhQxOwYAA5wd9z9erQ5PFy8XJOLLGpj/tx8NmtotG4KUpWskpSlApSlApSlApSlApSlApSlApSlApSlApSlApSlApSlApSlApSlApSlApSlApSlApSlApSlApSlApSlApSlApSlAqmEmfiNzM3k2wFtDvkeMkcs7+ssyJ/wCzVzNU3hJw12vat3PkcsamDr9aurephWbDG7Of6laa4OnmdNPS/wD2fe/4W4/KevzXGDhQASTgBRuSTyAHaSa/VEoGk6sacHVnGMY3znbGKrPR7gvC5JGntIYC8TeWinxWIDAqDtggghhtjka7vA9QtwpvNY3No1HXt8/LkcbPGOk7iZcvCPcvsltYkmtlaYRqJJCSW1lfHIIOMhs4PoFXnobxNp7RDISZYmkhkYjBZ4JGjLkfxaA+371aax0JkDRXBByPC7kZ+bIVP3gj6K42eOkS3fTc173tFp+VipSlartFKUoFKUoFKUoFKUoFKUoFKUoFKUoFKUoFKUoFKUoFKUoFKUoFKUoFKUoFKUoFKUoFKUoFKUoFKUoFKUoFKUoFKUoFU/idt4LfNLj4C90BnyTpuUUIgI7BJGoAPLVEBzYZuFaL2ySeNopUV43GGRgGUj0g1atvbO2HNijLSaT5VLpJYvPbSRIAxYplCdIkRZFaSMt2a0DJnl41dHDZpHTVLCISTsmtZG04GNZUaQ3PYFhy37k3Bbu22hK3UQwFSaQwzqO0GXSyygDGNQVtt2Y715KXrEKtmi5z48lwuldjg4RGY79m3rrajJXvtwbcLPEez27699/7OL8Q6mPKrrlc6IYhu0kjeSoGeXaT2KrE4Aqd6P8ACfBbaKDOWUEuw2DSOS8rY7NTszY9NcvBejfVP187ia5xgSadCRqeawR5OgHtJJZu1sAATdYMl/fLrcPi/gr17yUpSsTeKUpQKUrBbG9BmlRMnS2zU4N5bg/u9dFq+hdWTWv35Wn+/H8r/poJqlRUfSuzY4F5AW7V66LUPWurIPoNSgbO9BmlKUClKUClKUClKUClKUClKZoFKUoFKUoFK4+LzTJEzW8SSy/FSSQwr9LBW+rG/eK+LdM/dB41YzJHO0EJdNSrAiSrgHTkmTUc59NbHG41+TkjFj1ueyLTqNy+60r4X0f93y4R1W7hSSLYF4gY5RvuxUsVfb4oC+uvtPC+KRXUKTwuHikGVZTkekHuIOQQdwQQeVZOXwc/Dt7c1dfr9T9Sitot2ddKUrTWKUpQKUpQKV4llCKWYhVUEsxIAAAySSeQA7aqxR+ItE8oZLN2bRbENG0yKrESXOcMEY4xDyKnL5zpUmHaelgmbq7OM3LYJEurq7UYxn+0YOvBOD1avg88Vrls7x2Qy3YiDsB1VtGo05DHeaYOX5DcInLlUuUAmiAAAEUgAGwA1Q4AHYKzfHxoR3yf0Rz/AEFW0mIQXEuhkBVWd7mRw8Y1Nd3YzqdFbxUkVBkdgUCt190StlUERkePEPOzcmkUH4/camOJeQPaRfmpWOI+QPaRfmpSPBHhBzdDbeOSMxmeNpHKkpd3i7aHfAXrdIGUG2MVsvLG5th1qcQBRQS63iRFD3ATRCMxD0kP2bcwevpFxIW4ik0l26zTHGvlPIyOqKvdzOTyADE7A1nhnBmyZrlhLO++N2iiH7lurch3vjU5GTgaVWJRPhE8K90KKWSOF+rMkjBVa1niv42J5Y6s9aq88s0aqANzVtrAXHKs1CClKUCua1v1keaNc5hdUbIwMtGkg0940yD766ahOBgC64gvImaJ8b7q1rCgI9GYmH+U0E3SlKBSlKBXJxLisdugeRsAsFUAF3dm5LGigs7HuAJ2PdWOL8UW2haVgTjAVFwWd3IVEQHYszEKPSaieBcKcXDz3LLJcmNNxukKu0mYrfIyFwi5bm5XJ7ACdMi5u7l9IHgcekMdQjnuWBLDkCYoiMZGeszncLjB13XRCAIplD3D9ZH49y7XHORRsjfBqMEjAUc++ppf2hvZr+JqzxDcRr3yJ/8AU6/6rj6atHdMR1homso4YgsUaxrri8WNVjG8q52UAdv31v4mfgZPmmscS8gfPi/NSnFPMSfNNI8Jjx9tXGrVJIgrorqZIsq6hxvKnYdqo3SnjXDLIssSXAlBYN/3aHTqyCQ/WaCIQwI3VskYGRyqx9KeINJIlhE2lnXrZpAcNHCrgDQfiyOwKq3NQjkbqK8JbLFD1cahURCFUbAADbFZMeP3Q5nK50YJikRuVD4J7u8cblJlnlhIykhSDrlOVwH0OqSLjUdQCnYbNnI+odH+k9tfx9ZbTLIoxqAyGQnkHQ4ZTseY3xX5Ih8lfmj+lXfoJwbikDw8QtIMo3YZYoxLHq8ZXVmzpONjjbYivT+o+i8bBx65aXmLTG4ieu/3rUdO/np9M35/bP8AXrT9K0ri4LxZLq3juE8mRc47VYbOjdzKwKkdhU1215JtFKUoFK8ySBQWYgKASSTgADmSTyFVhJX4ky5Z47GRWZEUmOW4VSo1SODqjhYOCEXDMMaiASlB3XXSuPW0UCPdTJkMkOkqpHxZJnIjQ/wltW/KtCNfTOVZ4LYBQ2lFe7fByMNIxRQcjcBT6++St7RIpI440VI1icKiKEVRqj2VRsB6q3cp/nR/gbf8wfVU6W0gr3oy5aJn4heHLBW0yQwKRgndYolA3wO/fnXRddGlWN2FxdZCsR/ap+YBP71SvEfJX2kX5i1vkQFSDyIIPqND9K9H0aeNWkXiN4vi58Z4rhRtnyZI22+nPpoj8RiCvmC5TSGZMNazZxuEbU0bb8s6eWM9o6uIcUEViHbJd41SNBgtJLIuERRyyWPbgDckgAkebXgJmQm9Cyl//LnElvGu2ECkASkYGXcZJzgKDpCSejNn0tiZ0hlV4JnOlY5VGGYDOlJULRufQGzsdtqm6j7Lo/bQMGitoY2AwGjijjIGMYBUDAxUhUKlfB/+0F+3Wv8Ah2/NNfeKo/uhe5evFpIZfCGheJSmyCVWUnPIsuCD25rf9N5FONyqZr9onr/hS8brMPhnQfoi3FLwWqyCMCN5Hk06yFXSowuRklnUc+We6vvPuee5+/CeuXwxpo5NJEZjESqw2LAa23IwDy8kVs6A+5xDwlXKuZZ5NnmZQp0g7IijOle0jJye3kBx2NxPJxe5BNy0MVwqLpuII7dVNpC+l4Cesc6pCcgfGHca2fVfVMnNy21M+zfSPrz9opSKx8r1SlK47IUpSgUpSggek8fXtbWR8ieQtMuMhoIV1OpPc0hiUjtV2qTn3miHcJG+rSv+v7qjuNN1d3YzHyS8sB2PimZAyMSOzVAE9cgqRk8+ns5PvaL/AJVMJgfz6ezk/FFVe90XpC1nBG0WDcO7CFSryYPVSAuURWZlXUDsOZGcZqwv59PZyfiirRf2SG4tpio6xWkRX7QrxuzAesxr/LUrfw1xcRFzaQXC+TMLaQeqR42H9a6+JebHz4vzUrQ3D47e3SGJAkaPEFQcgOuU4HcN638S82PnxfmpSPBHj7RFx8NxWOMjK2lv1w32625d4kbHaRHFMO3zh9FdXBOllveHTC7E6da64pYdcecdZF1ijrEyQNS5G47xXNGCnF5CRtPZRaD6bWeXrB/+uOoPoD0JuLKSJ5SqiK3aEgTzXfWEujBkWRALZBoPiISDqGfJFVUX2sM2Bk8h21msEZ2oIv312fyy3+3h/VT312fyy3+3h/VXv3tWvySD7GL9NPe1a/JIPsYv00Hj312fyy3+3h/VUCvSe3TipPhduYZ7NfG66HCyW0zbE6ubLdbezPPG1h97Vr8kg+xi/TW2LgkChlW3iCtswEcYDfOAG/M/XQc/vrs/llv9vD+qnvrs/llv9vD+qvfvatfkkH2MX6ae9q1+SQfYxfpoPHvrs/llv9vD+qtHAemVteu8Ucg66Py4S0bOAdwylGZXXGPGUkDO+DtXV72rX5JB9jF+muax6LRxXj3QSNcRiOJI41j0hiGlZiPKZiFHoEY7zkNnErPrbq1DYKRdbNpP+8UJGjfQJn+kg8wMdkX7RJ7OL8U1R/GrwwXNnIxxE7PAxwTh59BhztspeLRn96RO+pCL9ok9nF+KaphMeRf2hvZr+Jqzfc4vaD8LVhf2hvZr+JqxdnPUkjB6xdtjjxW22qfK3lniXkD58X5qU4p5iT5prPEvIX2kP5qVjinmJPmmkeCPH2q9lN1l5xBz5STpCDv5uO3hkUfzzyH/ADmpCRcqR3gj664Vi6niF5Ef7/q7pTvvlFgkUHkSpgUn2y1IVu4v7YeS5sTGe23wq39x6/Mohbq0jG3hGsOuAOap5eT3ECvtfDOHJbQxwRjEcShFHM4UY3Paa6qVt5+Tlz+38lt6jUfTHm5F8uos89Dhp8MiAwqXTFR6ZooZ3+uSZz9NJen9orFS02VJBxZ3x3BwdxDg06EZeKa5IIFzcO6ZGMxoEhiYd4ZIVfP8dWOuPbvL1OGJjHWJ76hWv/ESz/en/wDh3/8A0arie6OtpOkbSS3NvPIEQta3UNzEzk4UholSdB6MOB2PjNfSKjI+j8fhTXbFpJcaYzIVYQqRhlgAA0aubHdjyJwABVlcnSSPr5Ley+JMzSTDcEw2+liueWGleFSO1WcekScnn4/Zy/ihqO4g+jiNmx5SRXUKn/1CYJQPpS3kP+WpGbaeI96yL9eg/wCj76mEwy/n09m/4o64uOcWS1zcSZKxwudKjUzEvEFRB2uzEKB2lhXZJ5+P2cv4of8AnUT0j6OR3s9ssxYxRrK5jVnj1uDEIyWRgw06iRjtI7qlb+He96s9vDMm6Sm3dT/C8kbD7jUieVQlhwfwOwS26wuIV0o5GkhFfMQ5ndV0rnt052qcNR4V8Kpw0i4vYl1HTZWsThQTpMt0rrlh+8sURA9FwatdVHorEUvrrP8AeWtg6elVWZG+kMv3jvq3UnuW7yUpUVc9GopHZy06sxydF1dxDPoRZAo9QFQhGdM3abqrKGeWOefO0LqhSIbPPIQNYRCRgKylmZVzgnHd0R4TJZ2ccErmR0aXLlmlYh5nZNTsAS2lxk94NcZ4FJZytdW5efWFWaCV+slZULaTbzSHKldbHQx0nOxQkk54L0wWSwlv5iFiSS6wdLIerinkSPKnfWVVRjmWOMZ2oJPjfSCKzVWlLEucJHGjzSORudEaAscdpxgZGeYqJ4ZxKwu7wMtti8VC6yT2clvNoUhCY5JYwSBrA2O2quThVk+Tcz73UoGvfUIlO4giPZGp/mOSeYx7tf8Aa1v/AIO8/OsqzTi1Xcubj58ZM/46x0/a4UqB6U9JGtPB0ihE89xIUSIydSAqIzu7NpbxVwBy+OK4LDpZc+ExRXNpHDDNlFkS46/EuCyq+Y0ADBSB/FgdorFqdbb05aRaKzPWVtpSlQyFKUoOLjPCUuoJLeTOmQYyp0spBBVkbsZWAYHvAqM4VxNvCBBc6VuFjYIQNCXC6gWkgBJ7AupM5Qk5yCrNYK5eI8MjuE6uVNSghhzVlZTlXRhujg7hgQRRO2B58+iMY9GWOfr0j6hS7GZIR/Ex+qNx/qNRMdvd2rFv2yPGNzHDcqASQM+LFLzxk9WeWS3OvHvtgaWASMbeTxj1dyptm3GBpL+K+5+Kzf1q207TXEvIHtIvzUrHE/NE/ulW/kdWx91Yu5BJGChDDXHuvjDaRM8u7FeuJ+Zk+aaR4THj7RvSezZuolhANzDIWhBOlW+Dk6yNz2K6ArnsbQcHTg9/CuLJcprXKsp0yRuAJI3ABZJFzswyORIIIIJBBLiEgVoWJAUSHJOwHwUo3J5c/vqv8Zv7CSbKyk3gXSGsi73GAQdD9TnKg4OmTxRzIqJVlbaVVejtpfG4MstxN4LoOIbhLITF2OxPg6AIqjvYkluS43tVQgpSlApSlApSlApSlBz8QsEuInhkXUjjDDJB9YI3BB3BG4IBFQPDeIyW85hvG3ZY0iusaY5tLSY14GmObxwCvJjuvPSLNWm6tElRo5EV0YYZWAZSPSDRO2pfPt7NfxNS98uD2h/KlP8AwqJi4DNatqtZg8eAvg9y0jgKM4ENwMug3+OJOzGmvFx0hZCpubS4i6tidcaG9ibxGXxTBqkA8fm0a8qttO01xLyF9pD+alY4p5iT5pqIu+mFm6D+1RKweIlJHWCQASKTqjk0suwJ3HZXriHS2yaJ1F7bElTgeEQfqpHhMeG/pHwQzqkkbBLiAlonbOkg46yOQDnG4GD3EKw3UVDWnG0ZhFL8DcdsDnDE5IzETgSocHDLsRjkdhLz9LrIqR4XE+QRpidZ3O2+mOPUzHHcDUfJxFbqCNBw57rxVBM0K28Ktgbt4UFfT6Ujb1VemSaNDk8OnIjc9Jb5pQilmIVQMlmIUAd5J2FRoDcQPUwEi2OOuuhqUMh5x2rY8csNjIpwgbYlvJRe5xHMwNzFbrGDnwaFCwOOQknkGph8xY+0HUCQbqBjYVa2aZjUNbB6bWlvdedvFvbrGixoAqIoVVGwCqMAD0ACtlKVgdUpSlBHcd4UbmHQrmORWWSKUblJEOVOO1TurDtV2HbXFwzjQuJI0YCO4i1iaDOSjYwGXIBaJsEq+AGHccgT1RvFeBJcMj6njljzomiISRc4yM4IZMgEowKnAyDgYmEw3yefj9nL+KGknn4/Zy/ihqG8NuYJFa5i61FVx19qjHZmQ/CWxZpFI048QyZ3Pi8q6rTj9vcyxdTMjNh9SZ0yqCBkPE2HTdRswHKphaHfxbzEvojcj1hSR94rqrRxBNUUi96OMdu6kbVsglDKrA5yAc+sZqPCvhXL61dI7S+iVne3jw8SZ1SwSIvWqi/GcFUkUdpj0jGvNWCyvUmjWWNgyMNmHLY4PqIIIIO4IOa18MPwQ9bfjaqrceDWyrIt6bW4kRGaNCsxlYqvjGzIYuxxuyBXI5samfKbR1ldaVW+jd3fSTOZ+rNqE8RvBpbOV31DcRvM5CBc+UEbJG2NzZKqq5OJcKiuUEcyB0DBtBJ0sRnGtQcON/JbIyBtsKhOl9sggtbcIoia5gXQoCqFhzMqhRtjMKjHLBNWaq706ylqLgKW8GlimYDf4NW0znHbiF5Dj0VNe8MeWJmlojvqWaieIR3Ed1Bd28ccpSKaJ4pJGg2maFwyuEbcGADBHxqlVbIyNwe0b/VWa6FqxaNS8jiy2xXi9e8IW1tLie68Mu+rQxo0dvbxM0ixq5BkZ5GA1u2hRkBQBkYNeem7lLCeVSQ0IWdCP37d1lTPo1IM1OVDdKYeuhFmCA126QgdpRmBnK+lYVkb/L6qrNYrWYZ65b5s9bT33C9ClKVoPVlKUoFKUoFeJYgwKsAVIwVIBBB5gg8690oIeXofZsSxtIQTzKosZPrK4J+nlXAfc2sD/cN9vdf9SrPSghYehlkmn+yREqNi6iUjGN8vnfbnzqWgt1jUIihVHJVAUD1AbVspQKUpQKUpQKUpQKUpQKUpQKUpQKUpQQ/SviYtrVpuqWU64UEbnSpM00cQy2lsAGQHkeVaOEw205kRrOKOaEhZYmjibTqXUrKwGGRhuG9BBAIIHfx3gy3cDQOzKGKMHTSGVopFkQjUCNmQHBBBrxwbgQtjI5leaaYqZJpNGttC6UAEaqqqByAA5k7kk0EikQUYAAHcBjlXqlKBSlKBSlKBSlKBSlKBXFxDgkFxjroI5MYwXRWIxy0kjI59ldtKCDPQ+AAhGniBz4sV1dRKM9qosmkHfPKuRegaAAC9vwBsB4ZN2VZ6UEJ7z4DjWZpQPiy3N1Mp9JRpCpP0V3cP4JBb+Zgji7yiIhOcZyQMnkOfdXbSgUpSgVhlyCDyNZpQUcxnhmIZT/YxtBcHJEa/FhuGJOMDZZDhSAASGxqllYEAg5B3BG4I9FWB0DAqQCCMEHcEHmCO0VBt0Gs9bOsPVluYikmgU/5I3VfTy7TWemaYjUuVyPTa5Le6k6cXEOJx26hpXCgnCjcsx7FjQZZ2/hUEnurd0e4Q7y+HXCaH0lYIDgmFHwXZyP719K5HJQoA5sTI8M6MW1sxkjhUSHPwrapZN+Y6xyWx6M4qUqt8s26MvF4NcE+6Z3JSlKxOgUpSgUpSgUpSgUpSgUpSgUpSgUpSgUpSgUpSgUpSgUpSgUpSgUpSgUpSgUpSgUpSgUpSgUpSgUpSgUpSgUpSgUpSgUpSgUpSgUpSgUpSgUpSg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658939" y="-639763"/>
            <a:ext cx="4505325" cy="1343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9460" name="AutoShape 4" descr="data:image/jpeg;base64,/9j/4AAQSkZJRgABAQAAAQABAAD/2wCEAAkGBhQQEBIQExEWFRITFRUXFRIVFRIQFRcXFBYWGBUYExUYGyYeGBkkGhQaIC8gJScpLCwuFR49ODAqNiYrLSkBCQoKDgwOGg8PGikkHyUsLi0qNjUpLCwpNSwpMCwpLCwtLSwtLSwsKSwsLCwsLDApNCwsLCwsLCwsLCksLTUsLP/AABEIAHoBnAMBIgACEQEDEQH/xAAcAAEAAgMBAQEAAAAAAAAAAAAABQYBAwQCBwj/xABNEAACAQMCAgQHDQUFBQkAAAABAgMABBESIQUxBhNBURQiMjNhcXMHFiNCVHKBkZOhsrPSNFJikrEkQ3SCwjVTwdHTCBUXRGODlKKk/8QAGgEBAAIDAQAAAAAAAAAAAAAAAAECAwQFBv/EACgRAQACAgEDBAIBBQAAAAAAAAABAgMRBCExQQUSYXETUdEiMpHh8P/aAAwDAQACEQMRAD8A+40pSgUpSgUpSgUpSgUpSgUpUdxzja2sYYqXd20RRLjVJIQSFGdhspJY7AKSeVETMRG5SNK+W9N+EXNxaT3E1/MjRQyydRbMIbfKxsdJ8XXINsEsd8nAXOB8TsuOXEeGjuJoycHKSyJy5Zw29dj0/wBJy873RS0RMfv5+ttanLx3616v19SvkPuae7C0zrZ37DrHOIrnCoGJ5JKBhQxOwYAA5wd9z9erQ5PFy8XJOLLGpj/tx8NmtotG4KUpWskpSlApSlApSlApSlApSlApSlApSlApSlApSlApSlApSlApSlApSlApSlApSlApSlApSlApSlApSlApSlApSlApSlAqmEmfiNzM3k2wFtDvkeMkcs7+ssyJ/wCzVzNU3hJw12vat3PkcsamDr9aurephWbDG7Of6laa4OnmdNPS/wD2fe/4W4/KevzXGDhQASTgBRuSTyAHaSa/VEoGk6sacHVnGMY3znbGKrPR7gvC5JGntIYC8TeWinxWIDAqDtggghhtjka7vA9QtwpvNY3No1HXt8/LkcbPGOk7iZcvCPcvsltYkmtlaYRqJJCSW1lfHIIOMhs4PoFXnobxNp7RDISZYmkhkYjBZ4JGjLkfxaA+371aax0JkDRXBByPC7kZ+bIVP3gj6K42eOkS3fTc173tFp+VipSlartFKUoFKUoFKUoFKUoFKUoFKUoFKUoFKUoFKUoFKUoFKUoFKUoFKUoFKUoFKUoFKUoFKUoFKUoFKUoFKUoFKUoFKUoFU/idt4LfNLj4C90BnyTpuUUIgI7BJGoAPLVEBzYZuFaL2ySeNopUV43GGRgGUj0g1atvbO2HNijLSaT5VLpJYvPbSRIAxYplCdIkRZFaSMt2a0DJnl41dHDZpHTVLCISTsmtZG04GNZUaQ3PYFhy37k3Bbu22hK3UQwFSaQwzqO0GXSyygDGNQVtt2Y715KXrEKtmi5z48lwuldjg4RGY79m3rrajJXvtwbcLPEez27699/7OL8Q6mPKrrlc6IYhu0kjeSoGeXaT2KrE4Aqd6P8ACfBbaKDOWUEuw2DSOS8rY7NTszY9NcvBejfVP187ia5xgSadCRqeawR5OgHtJJZu1sAATdYMl/fLrcPi/gr17yUpSsTeKUpQKUrBbG9BmlRMnS2zU4N5bg/u9dFq+hdWTWv35Wn+/H8r/poJqlRUfSuzY4F5AW7V66LUPWurIPoNSgbO9BmlKUClKUClKUClKUClKUClKZoFKUoFKUoFK4+LzTJEzW8SSy/FSSQwr9LBW+rG/eK+LdM/dB41YzJHO0EJdNSrAiSrgHTkmTUc59NbHG41+TkjFj1ueyLTqNy+60r4X0f93y4R1W7hSSLYF4gY5RvuxUsVfb4oC+uvtPC+KRXUKTwuHikGVZTkekHuIOQQdwQQeVZOXwc/Dt7c1dfr9T9Sitot2ddKUrTWKUpQKUpQKV4llCKWYhVUEsxIAAAySSeQA7aqxR+ItE8oZLN2bRbENG0yKrESXOcMEY4xDyKnL5zpUmHaelgmbq7OM3LYJEurq7UYxn+0YOvBOD1avg88Vrls7x2Qy3YiDsB1VtGo05DHeaYOX5DcInLlUuUAmiAAAEUgAGwA1Q4AHYKzfHxoR3yf0Rz/AEFW0mIQXEuhkBVWd7mRw8Y1Nd3YzqdFbxUkVBkdgUCt190StlUERkePEPOzcmkUH4/camOJeQPaRfmpWOI+QPaRfmpSPBHhBzdDbeOSMxmeNpHKkpd3i7aHfAXrdIGUG2MVsvLG5th1qcQBRQS63iRFD3ATRCMxD0kP2bcwevpFxIW4ik0l26zTHGvlPIyOqKvdzOTyADE7A1nhnBmyZrlhLO++N2iiH7lurch3vjU5GTgaVWJRPhE8K90KKWSOF+rMkjBVa1niv42J5Y6s9aq88s0aqANzVtrAXHKs1CClKUCua1v1keaNc5hdUbIwMtGkg0940yD766ahOBgC64gvImaJ8b7q1rCgI9GYmH+U0E3SlKBSlKBXJxLisdugeRsAsFUAF3dm5LGigs7HuAJ2PdWOL8UW2haVgTjAVFwWd3IVEQHYszEKPSaieBcKcXDz3LLJcmNNxukKu0mYrfIyFwi5bm5XJ7ACdMi5u7l9IHgcekMdQjnuWBLDkCYoiMZGeszncLjB13XRCAIplD3D9ZH49y7XHORRsjfBqMEjAUc++ppf2hvZr+JqzxDcRr3yJ/8AU6/6rj6atHdMR1homso4YgsUaxrri8WNVjG8q52UAdv31v4mfgZPmmscS8gfPi/NSnFPMSfNNI8Jjx9tXGrVJIgrorqZIsq6hxvKnYdqo3SnjXDLIssSXAlBYN/3aHTqyCQ/WaCIQwI3VskYGRyqx9KeINJIlhE2lnXrZpAcNHCrgDQfiyOwKq3NQjkbqK8JbLFD1cahURCFUbAADbFZMeP3Q5nK50YJikRuVD4J7u8cblJlnlhIykhSDrlOVwH0OqSLjUdQCnYbNnI+odH+k9tfx9ZbTLIoxqAyGQnkHQ4ZTseY3xX5Ih8lfmj+lXfoJwbikDw8QtIMo3YZYoxLHq8ZXVmzpONjjbYivT+o+i8bBx65aXmLTG4ieu/3rUdO/np9M35/bP8AXrT9K0ri4LxZLq3juE8mRc47VYbOjdzKwKkdhU1215JtFKUoFK8ySBQWYgKASSTgADmSTyFVhJX4ky5Z47GRWZEUmOW4VSo1SODqjhYOCEXDMMaiASlB3XXSuPW0UCPdTJkMkOkqpHxZJnIjQ/wltW/KtCNfTOVZ4LYBQ2lFe7fByMNIxRQcjcBT6++St7RIpI440VI1icKiKEVRqj2VRsB6q3cp/nR/gbf8wfVU6W0gr3oy5aJn4heHLBW0yQwKRgndYolA3wO/fnXRddGlWN2FxdZCsR/ap+YBP71SvEfJX2kX5i1vkQFSDyIIPqND9K9H0aeNWkXiN4vi58Z4rhRtnyZI22+nPpoj8RiCvmC5TSGZMNazZxuEbU0bb8s6eWM9o6uIcUEViHbJd41SNBgtJLIuERRyyWPbgDckgAkebXgJmQm9Cyl//LnElvGu2ECkASkYGXcZJzgKDpCSejNn0tiZ0hlV4JnOlY5VGGYDOlJULRufQGzsdtqm6j7Lo/bQMGitoY2AwGjijjIGMYBUDAxUhUKlfB/+0F+3Wv8Ah2/NNfeKo/uhe5evFpIZfCGheJSmyCVWUnPIsuCD25rf9N5FONyqZr9onr/hS8brMPhnQfoi3FLwWqyCMCN5Hk06yFXSowuRklnUc+We6vvPuee5+/CeuXwxpo5NJEZjESqw2LAa23IwDy8kVs6A+5xDwlXKuZZ5NnmZQp0g7IijOle0jJye3kBx2NxPJxe5BNy0MVwqLpuII7dVNpC+l4Cesc6pCcgfGHca2fVfVMnNy21M+zfSPrz9opSKx8r1SlK47IUpSgUpSggek8fXtbWR8ieQtMuMhoIV1OpPc0hiUjtV2qTn3miHcJG+rSv+v7qjuNN1d3YzHyS8sB2PimZAyMSOzVAE9cgqRk8+ns5PvaL/AJVMJgfz6ezk/FFVe90XpC1nBG0WDcO7CFSryYPVSAuURWZlXUDsOZGcZqwv59PZyfiirRf2SG4tpio6xWkRX7QrxuzAesxr/LUrfw1xcRFzaQXC+TMLaQeqR42H9a6+JebHz4vzUrQ3D47e3SGJAkaPEFQcgOuU4HcN638S82PnxfmpSPBHj7RFx8NxWOMjK2lv1w32625d4kbHaRHFMO3zh9FdXBOllveHTC7E6da64pYdcecdZF1ijrEyQNS5G47xXNGCnF5CRtPZRaD6bWeXrB/+uOoPoD0JuLKSJ5SqiK3aEgTzXfWEujBkWRALZBoPiISDqGfJFVUX2sM2Bk8h21msEZ2oIv312fyy3+3h/VT312fyy3+3h/VXv3tWvySD7GL9NPe1a/JIPsYv00Hj312fyy3+3h/VUCvSe3TipPhduYZ7NfG66HCyW0zbE6ubLdbezPPG1h97Vr8kg+xi/TW2LgkChlW3iCtswEcYDfOAG/M/XQc/vrs/llv9vD+qnvrs/llv9vD+qvfvatfkkH2MX6ae9q1+SQfYxfpoPHvrs/llv9vD+qtHAemVteu8Ucg66Py4S0bOAdwylGZXXGPGUkDO+DtXV72rX5JB9jF+muax6LRxXj3QSNcRiOJI41j0hiGlZiPKZiFHoEY7zkNnErPrbq1DYKRdbNpP+8UJGjfQJn+kg8wMdkX7RJ7OL8U1R/GrwwXNnIxxE7PAxwTh59BhztspeLRn96RO+pCL9ok9nF+KaphMeRf2hvZr+Jqzfc4vaD8LVhf2hvZr+JqxdnPUkjB6xdtjjxW22qfK3lniXkD58X5qU4p5iT5prPEvIX2kP5qVjinmJPmmkeCPH2q9lN1l5xBz5STpCDv5uO3hkUfzzyH/ADmpCRcqR3gj664Vi6niF5Ef7/q7pTvvlFgkUHkSpgUn2y1IVu4v7YeS5sTGe23wq39x6/Mohbq0jG3hGsOuAOap5eT3ECvtfDOHJbQxwRjEcShFHM4UY3Paa6qVt5+Tlz+38lt6jUfTHm5F8uos89Dhp8MiAwqXTFR6ZooZ3+uSZz9NJen9orFS02VJBxZ3x3BwdxDg06EZeKa5IIFzcO6ZGMxoEhiYd4ZIVfP8dWOuPbvL1OGJjHWJ76hWv/ESz/en/wDh3/8A0arie6OtpOkbSS3NvPIEQta3UNzEzk4UholSdB6MOB2PjNfSKjI+j8fhTXbFpJcaYzIVYQqRhlgAA0aubHdjyJwABVlcnSSPr5Ley+JMzSTDcEw2+liueWGleFSO1WcekScnn4/Zy/ihqO4g+jiNmx5SRXUKn/1CYJQPpS3kP+WpGbaeI96yL9eg/wCj76mEwy/n09m/4o64uOcWS1zcSZKxwudKjUzEvEFRB2uzEKB2lhXZJ5+P2cv4of8AnUT0j6OR3s9ssxYxRrK5jVnj1uDEIyWRgw06iRjtI7qlb+He96s9vDMm6Sm3dT/C8kbD7jUieVQlhwfwOwS26wuIV0o5GkhFfMQ5ndV0rnt052qcNR4V8Kpw0i4vYl1HTZWsThQTpMt0rrlh+8sURA9FwatdVHorEUvrrP8AeWtg6elVWZG+kMv3jvq3UnuW7yUpUVc9GopHZy06sxydF1dxDPoRZAo9QFQhGdM3abqrKGeWOefO0LqhSIbPPIQNYRCRgKylmZVzgnHd0R4TJZ2ccErmR0aXLlmlYh5nZNTsAS2lxk94NcZ4FJZytdW5efWFWaCV+slZULaTbzSHKldbHQx0nOxQkk54L0wWSwlv5iFiSS6wdLIerinkSPKnfWVVRjmWOMZ2oJPjfSCKzVWlLEucJHGjzSORudEaAscdpxgZGeYqJ4ZxKwu7wMtti8VC6yT2clvNoUhCY5JYwSBrA2O2quThVk+Tcz73UoGvfUIlO4giPZGp/mOSeYx7tf8Aa1v/AIO8/OsqzTi1Xcubj58ZM/46x0/a4UqB6U9JGtPB0ihE89xIUSIydSAqIzu7NpbxVwBy+OK4LDpZc+ExRXNpHDDNlFkS46/EuCyq+Y0ADBSB/FgdorFqdbb05aRaKzPWVtpSlQyFKUoOLjPCUuoJLeTOmQYyp0spBBVkbsZWAYHvAqM4VxNvCBBc6VuFjYIQNCXC6gWkgBJ7AupM5Qk5yCrNYK5eI8MjuE6uVNSghhzVlZTlXRhujg7hgQRRO2B58+iMY9GWOfr0j6hS7GZIR/Ex+qNx/qNRMdvd2rFv2yPGNzHDcqASQM+LFLzxk9WeWS3OvHvtgaWASMbeTxj1dyptm3GBpL+K+5+Kzf1q207TXEvIHtIvzUrHE/NE/ulW/kdWx91Yu5BJGChDDXHuvjDaRM8u7FeuJ+Zk+aaR4THj7RvSezZuolhANzDIWhBOlW+Dk6yNz2K6ArnsbQcHTg9/CuLJcprXKsp0yRuAJI3ABZJFzswyORIIIIJBBLiEgVoWJAUSHJOwHwUo3J5c/vqv8Zv7CSbKyk3gXSGsi73GAQdD9TnKg4OmTxRzIqJVlbaVVejtpfG4MstxN4LoOIbhLITF2OxPg6AIqjvYkluS43tVQgpSlApSlApSlApSlBz8QsEuInhkXUjjDDJB9YI3BB3BG4IBFQPDeIyW85hvG3ZY0iusaY5tLSY14GmObxwCvJjuvPSLNWm6tElRo5EV0YYZWAZSPSDRO2pfPt7NfxNS98uD2h/KlP8AwqJi4DNatqtZg8eAvg9y0jgKM4ENwMug3+OJOzGmvFx0hZCpubS4i6tidcaG9ibxGXxTBqkA8fm0a8qttO01xLyF9pD+alY4p5iT5pqIu+mFm6D+1RKweIlJHWCQASKTqjk0suwJ3HZXriHS2yaJ1F7bElTgeEQfqpHhMeG/pHwQzqkkbBLiAlonbOkg46yOQDnG4GD3EKw3UVDWnG0ZhFL8DcdsDnDE5IzETgSocHDLsRjkdhLz9LrIqR4XE+QRpidZ3O2+mOPUzHHcDUfJxFbqCNBw57rxVBM0K28Ktgbt4UFfT6Ujb1VemSaNDk8OnIjc9Jb5pQilmIVQMlmIUAd5J2FRoDcQPUwEi2OOuuhqUMh5x2rY8csNjIpwgbYlvJRe5xHMwNzFbrGDnwaFCwOOQknkGph8xY+0HUCQbqBjYVa2aZjUNbB6bWlvdedvFvbrGixoAqIoVVGwCqMAD0ACtlKVgdUpSlBHcd4UbmHQrmORWWSKUblJEOVOO1TurDtV2HbXFwzjQuJI0YCO4i1iaDOSjYwGXIBaJsEq+AGHccgT1RvFeBJcMj6njljzomiISRc4yM4IZMgEowKnAyDgYmEw3yefj9nL+KGknn4/Zy/ihqG8NuYJFa5i61FVx19qjHZmQ/CWxZpFI048QyZ3Pi8q6rTj9vcyxdTMjNh9SZ0yqCBkPE2HTdRswHKphaHfxbzEvojcj1hSR94rqrRxBNUUi96OMdu6kbVsglDKrA5yAc+sZqPCvhXL61dI7S+iVne3jw8SZ1SwSIvWqi/GcFUkUdpj0jGvNWCyvUmjWWNgyMNmHLY4PqIIIIO4IOa18MPwQ9bfjaqrceDWyrIt6bW4kRGaNCsxlYqvjGzIYuxxuyBXI5samfKbR1ldaVW+jd3fSTOZ+rNqE8RvBpbOV31DcRvM5CBc+UEbJG2NzZKqq5OJcKiuUEcyB0DBtBJ0sRnGtQcON/JbIyBtsKhOl9sggtbcIoia5gXQoCqFhzMqhRtjMKjHLBNWaq706ylqLgKW8GlimYDf4NW0znHbiF5Dj0VNe8MeWJmlojvqWaieIR3Ed1Bd28ccpSKaJ4pJGg2maFwyuEbcGADBHxqlVbIyNwe0b/VWa6FqxaNS8jiy2xXi9e8IW1tLie68Mu+rQxo0dvbxM0ixq5BkZ5GA1u2hRkBQBkYNeem7lLCeVSQ0IWdCP37d1lTPo1IM1OVDdKYeuhFmCA126QgdpRmBnK+lYVkb/L6qrNYrWYZ65b5s9bT33C9ClKVoPVlKUoFKUoFeJYgwKsAVIwVIBBB5gg8690oIeXofZsSxtIQTzKosZPrK4J+nlXAfc2sD/cN9vdf9SrPSghYehlkmn+yREqNi6iUjGN8vnfbnzqWgt1jUIihVHJVAUD1AbVspQKUpQKUpQKUpQKUpQKUpQKUpQKUpQQ/SviYtrVpuqWU64UEbnSpM00cQy2lsAGQHkeVaOEw205kRrOKOaEhZYmjibTqXUrKwGGRhuG9BBAIIHfx3gy3cDQOzKGKMHTSGVopFkQjUCNmQHBBBrxwbgQtjI5leaaYqZJpNGttC6UAEaqqqByAA5k7kk0EikQUYAAHcBjlXqlKBSlKBSlKBSlKBSlKBXFxDgkFxjroI5MYwXRWIxy0kjI59ldtKCDPQ+AAhGniBz4sV1dRKM9qosmkHfPKuRegaAAC9vwBsB4ZN2VZ6UEJ7z4DjWZpQPiy3N1Mp9JRpCpP0V3cP4JBb+Zgji7yiIhOcZyQMnkOfdXbSgUpSgVhlyCDyNZpQUcxnhmIZT/YxtBcHJEa/FhuGJOMDZZDhSAASGxqllYEAg5B3BG4I9FWB0DAqQCCMEHcEHmCO0VBt0Gs9bOsPVluYikmgU/5I3VfTy7TWemaYjUuVyPTa5Le6k6cXEOJx26hpXCgnCjcsx7FjQZZ2/hUEnurd0e4Q7y+HXCaH0lYIDgmFHwXZyP719K5HJQoA5sTI8M6MW1sxkjhUSHPwrapZN+Y6xyWx6M4qUqt8s26MvF4NcE+6Z3JSlKxOgUpSgUpSgUpSgUpSgUpSgUpSgUpSgUpSgUpSgUpSgUpSgUpSgUpSgUpSgUpSgUpSgUpSgUpSgUpSgUpSgUpSgUpSgUpSgUpSgUpSgUpSgUpSg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811339" y="-487363"/>
            <a:ext cx="4505325" cy="1343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35201" y="3810001"/>
            <a:ext cx="8162925" cy="241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462" name="TextBox 5"/>
          <p:cNvSpPr txBox="1">
            <a:spLocks noChangeArrowheads="1"/>
          </p:cNvSpPr>
          <p:nvPr/>
        </p:nvSpPr>
        <p:spPr bwMode="auto">
          <a:xfrm>
            <a:off x="2209801" y="1676400"/>
            <a:ext cx="305724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LABEL: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Enzyme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Substrate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Enzyme-Substrate Complex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Active Site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Products</a:t>
            </a:r>
          </a:p>
        </p:txBody>
      </p:sp>
    </p:spTree>
    <p:extLst>
      <p:ext uri="{BB962C8B-B14F-4D97-AF65-F5344CB8AC3E}">
        <p14:creationId xmlns:p14="http://schemas.microsoft.com/office/powerpoint/2010/main" val="419479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CB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/>
              <a:t>Why do we study chemical reactions in biology?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2286000"/>
            <a:ext cx="8229600" cy="3048000"/>
          </a:xfrm>
        </p:spPr>
        <p:txBody>
          <a:bodyPr/>
          <a:lstStyle/>
          <a:p>
            <a:r>
              <a:rPr lang="en-US" altLang="en-US" smtClean="0"/>
              <a:t>Chemistry isn’t just what life is </a:t>
            </a:r>
            <a:r>
              <a:rPr lang="en-US" altLang="en-US" b="1" smtClean="0">
                <a:solidFill>
                  <a:srgbClr val="0000FF"/>
                </a:solidFill>
              </a:rPr>
              <a:t>made of</a:t>
            </a:r>
            <a:r>
              <a:rPr lang="en-US" altLang="en-US" smtClean="0"/>
              <a:t>, chemistry is also what life </a:t>
            </a:r>
            <a:r>
              <a:rPr lang="en-US" altLang="en-US" b="1" smtClean="0">
                <a:solidFill>
                  <a:srgbClr val="0000FF"/>
                </a:solidFill>
              </a:rPr>
              <a:t>does</a:t>
            </a:r>
          </a:p>
          <a:p>
            <a:r>
              <a:rPr lang="en-US" altLang="en-US" smtClean="0"/>
              <a:t>Everything that happens in an organism is based on chemical reactions (growth, response to environment, etc.)</a:t>
            </a:r>
          </a:p>
        </p:txBody>
      </p:sp>
    </p:spTree>
    <p:extLst>
      <p:ext uri="{BB962C8B-B14F-4D97-AF65-F5344CB8AC3E}">
        <p14:creationId xmlns:p14="http://schemas.microsoft.com/office/powerpoint/2010/main" val="1083540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CB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Chemical Reaction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 process that changes </a:t>
            </a:r>
            <a:r>
              <a:rPr lang="en-US" altLang="en-US" b="1" smtClean="0">
                <a:solidFill>
                  <a:srgbClr val="0000FF"/>
                </a:solidFill>
              </a:rPr>
              <a:t>reactants</a:t>
            </a:r>
            <a:r>
              <a:rPr lang="en-US" altLang="en-US" smtClean="0"/>
              <a:t> into </a:t>
            </a:r>
            <a:r>
              <a:rPr lang="en-US" altLang="en-US" b="1" smtClean="0">
                <a:solidFill>
                  <a:srgbClr val="0000FF"/>
                </a:solidFill>
              </a:rPr>
              <a:t>products.</a:t>
            </a:r>
          </a:p>
          <a:p>
            <a:r>
              <a:rPr lang="en-US" altLang="en-US" smtClean="0"/>
              <a:t>Slow Reactions vs. Fast Reactions</a:t>
            </a:r>
          </a:p>
        </p:txBody>
      </p:sp>
      <p:pic>
        <p:nvPicPr>
          <p:cNvPr id="81924" name="Picture 10" descr="p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1" y="3429000"/>
            <a:ext cx="2346325" cy="300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505200"/>
            <a:ext cx="2763838" cy="276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207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CB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533400"/>
            <a:ext cx="8229600" cy="1371600"/>
          </a:xfrm>
        </p:spPr>
        <p:txBody>
          <a:bodyPr/>
          <a:lstStyle/>
          <a:p>
            <a:r>
              <a:rPr lang="en-US" altLang="en-US" smtClean="0"/>
              <a:t>Chemical reactions </a:t>
            </a:r>
            <a:r>
              <a:rPr lang="en-US" altLang="en-US" smtClean="0">
                <a:sym typeface="Wingdings" panose="05000000000000000000" pitchFamily="2" charset="2"/>
              </a:rPr>
              <a:t> </a:t>
            </a:r>
            <a:r>
              <a:rPr lang="en-US" altLang="en-US" b="1" smtClean="0">
                <a:solidFill>
                  <a:srgbClr val="0000FF"/>
                </a:solidFill>
                <a:sym typeface="Wingdings" panose="05000000000000000000" pitchFamily="2" charset="2"/>
              </a:rPr>
              <a:t>breaking</a:t>
            </a:r>
            <a:r>
              <a:rPr lang="en-US" altLang="en-US" smtClean="0">
                <a:sym typeface="Wingdings" panose="05000000000000000000" pitchFamily="2" charset="2"/>
              </a:rPr>
              <a:t> bonds in reactants and </a:t>
            </a:r>
            <a:r>
              <a:rPr lang="en-US" altLang="en-US" b="1" smtClean="0">
                <a:solidFill>
                  <a:srgbClr val="0000FF"/>
                </a:solidFill>
                <a:sym typeface="Wingdings" panose="05000000000000000000" pitchFamily="2" charset="2"/>
              </a:rPr>
              <a:t>forming</a:t>
            </a:r>
            <a:r>
              <a:rPr lang="en-US" altLang="en-US" smtClean="0">
                <a:sym typeface="Wingdings" panose="05000000000000000000" pitchFamily="2" charset="2"/>
              </a:rPr>
              <a:t> bonds in products</a:t>
            </a:r>
          </a:p>
          <a:p>
            <a:endParaRPr lang="en-US" altLang="en-US" smtClean="0"/>
          </a:p>
        </p:txBody>
      </p:sp>
      <p:pic>
        <p:nvPicPr>
          <p:cNvPr id="8294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89"/>
          <a:stretch>
            <a:fillRect/>
          </a:stretch>
        </p:blipFill>
        <p:spPr bwMode="auto">
          <a:xfrm>
            <a:off x="2743200" y="1905000"/>
            <a:ext cx="6750050" cy="351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3517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CB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914400"/>
          </a:xfrm>
        </p:spPr>
        <p:txBody>
          <a:bodyPr/>
          <a:lstStyle/>
          <a:p>
            <a:r>
              <a:rPr lang="en-US" altLang="en-US" smtClean="0"/>
              <a:t>Energy Changes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914401"/>
            <a:ext cx="8229600" cy="4525963"/>
          </a:xfrm>
        </p:spPr>
        <p:txBody>
          <a:bodyPr/>
          <a:lstStyle/>
          <a:p>
            <a:r>
              <a:rPr lang="en-US" altLang="en-US" smtClean="0"/>
              <a:t>Some reactions </a:t>
            </a:r>
            <a:r>
              <a:rPr lang="en-US" altLang="en-US" b="1" smtClean="0">
                <a:solidFill>
                  <a:srgbClr val="0000FF"/>
                </a:solidFill>
              </a:rPr>
              <a:t>release </a:t>
            </a:r>
            <a:r>
              <a:rPr lang="en-US" altLang="en-US" smtClean="0"/>
              <a:t>energy and some </a:t>
            </a:r>
            <a:r>
              <a:rPr lang="en-US" altLang="en-US" b="1" smtClean="0">
                <a:solidFill>
                  <a:srgbClr val="0000FF"/>
                </a:solidFill>
              </a:rPr>
              <a:t>absorb </a:t>
            </a:r>
            <a:r>
              <a:rPr lang="en-US" altLang="en-US" smtClean="0"/>
              <a:t>energy</a:t>
            </a:r>
          </a:p>
          <a:p>
            <a:endParaRPr lang="en-US" altLang="en-US" smtClean="0"/>
          </a:p>
          <a:p>
            <a:r>
              <a:rPr lang="en-US" altLang="en-US" b="1" smtClean="0">
                <a:solidFill>
                  <a:srgbClr val="0000FF"/>
                </a:solidFill>
              </a:rPr>
              <a:t>Activation Energy</a:t>
            </a:r>
            <a:r>
              <a:rPr lang="en-US" altLang="en-US" smtClean="0"/>
              <a:t>: the energy required to start a reaction</a:t>
            </a:r>
            <a:endParaRPr lang="en-US" altLang="en-US" b="1" smtClean="0">
              <a:solidFill>
                <a:srgbClr val="0000FF"/>
              </a:solidFill>
            </a:endParaRPr>
          </a:p>
          <a:p>
            <a:endParaRPr lang="en-US" altLang="en-US" smtClean="0">
              <a:solidFill>
                <a:srgbClr val="0000FF"/>
              </a:solidFill>
            </a:endParaRPr>
          </a:p>
        </p:txBody>
      </p:sp>
      <p:pic>
        <p:nvPicPr>
          <p:cNvPr id="83972" name="Picture 10" descr="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886200"/>
            <a:ext cx="6096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365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CB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Speeding up Reactions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1" smtClean="0">
                <a:solidFill>
                  <a:srgbClr val="0000FF"/>
                </a:solidFill>
              </a:rPr>
              <a:t>Slow </a:t>
            </a:r>
            <a:r>
              <a:rPr lang="en-US" altLang="en-US" smtClean="0"/>
              <a:t>reactions or reactions </a:t>
            </a:r>
            <a:r>
              <a:rPr lang="en-US" altLang="en-US" b="1" smtClean="0">
                <a:solidFill>
                  <a:srgbClr val="0000FF"/>
                </a:solidFill>
              </a:rPr>
              <a:t>with high activation energies</a:t>
            </a:r>
            <a:r>
              <a:rPr lang="en-US" altLang="en-US" smtClean="0"/>
              <a:t> need a catalyst </a:t>
            </a:r>
          </a:p>
          <a:p>
            <a:pPr>
              <a:lnSpc>
                <a:spcPct val="90000"/>
              </a:lnSpc>
            </a:pPr>
            <a:endParaRPr lang="en-US" altLang="en-US" smtClean="0"/>
          </a:p>
          <a:p>
            <a:pPr>
              <a:lnSpc>
                <a:spcPct val="90000"/>
              </a:lnSpc>
            </a:pPr>
            <a:r>
              <a:rPr lang="en-US" altLang="en-US" b="1" smtClean="0">
                <a:solidFill>
                  <a:srgbClr val="0000FF"/>
                </a:solidFill>
              </a:rPr>
              <a:t>Catalyst </a:t>
            </a:r>
            <a:r>
              <a:rPr lang="en-US" altLang="en-US" smtClean="0"/>
              <a:t>= any substance that lowers the activation energy of a reaction to “speed it up”</a:t>
            </a:r>
          </a:p>
          <a:p>
            <a:pPr>
              <a:lnSpc>
                <a:spcPct val="90000"/>
              </a:lnSpc>
            </a:pPr>
            <a:endParaRPr lang="en-US" altLang="en-US" smtClean="0"/>
          </a:p>
          <a:p>
            <a:pPr>
              <a:lnSpc>
                <a:spcPct val="90000"/>
              </a:lnSpc>
            </a:pPr>
            <a:r>
              <a:rPr lang="en-US" altLang="en-US" b="1" smtClean="0">
                <a:solidFill>
                  <a:srgbClr val="0000FF"/>
                </a:solidFill>
              </a:rPr>
              <a:t>Enzymes </a:t>
            </a:r>
            <a:r>
              <a:rPr lang="en-US" altLang="en-US" smtClean="0"/>
              <a:t>are catalysts</a:t>
            </a:r>
            <a:r>
              <a:rPr lang="en-US" altLang="en-US" smtClean="0">
                <a:solidFill>
                  <a:srgbClr val="0000FF"/>
                </a:solidFill>
              </a:rPr>
              <a:t> </a:t>
            </a:r>
            <a:r>
              <a:rPr lang="en-US" altLang="en-US" smtClean="0"/>
              <a:t>that are </a:t>
            </a:r>
            <a:r>
              <a:rPr lang="en-US" altLang="en-US" b="1" smtClean="0">
                <a:solidFill>
                  <a:srgbClr val="0000FF"/>
                </a:solidFill>
              </a:rPr>
              <a:t>protein molecules.</a:t>
            </a:r>
          </a:p>
        </p:txBody>
      </p:sp>
    </p:spTree>
    <p:extLst>
      <p:ext uri="{BB962C8B-B14F-4D97-AF65-F5344CB8AC3E}">
        <p14:creationId xmlns:p14="http://schemas.microsoft.com/office/powerpoint/2010/main" val="623187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CB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10" descr="graph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762001"/>
            <a:ext cx="6324600" cy="541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391400" y="2971800"/>
            <a:ext cx="1600200" cy="990600"/>
          </a:xfrm>
          <a:prstGeom prst="rect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562726" y="1600200"/>
            <a:ext cx="2276475" cy="990600"/>
          </a:xfrm>
          <a:prstGeom prst="rect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69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CB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8229600" cy="731838"/>
          </a:xfrm>
        </p:spPr>
        <p:txBody>
          <a:bodyPr>
            <a:normAutofit/>
          </a:bodyPr>
          <a:lstStyle/>
          <a:p>
            <a:r>
              <a:rPr lang="en-US" altLang="en-US" sz="4000"/>
              <a:t>Enzymes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066800"/>
            <a:ext cx="5715000" cy="5410200"/>
          </a:xfrm>
        </p:spPr>
        <p:txBody>
          <a:bodyPr/>
          <a:lstStyle/>
          <a:p>
            <a:r>
              <a:rPr lang="en-US" altLang="en-US" smtClean="0"/>
              <a:t>Enzymes provide a site where </a:t>
            </a:r>
            <a:r>
              <a:rPr lang="en-US" altLang="en-US" b="1" smtClean="0">
                <a:solidFill>
                  <a:srgbClr val="0000FF"/>
                </a:solidFill>
              </a:rPr>
              <a:t>reactants </a:t>
            </a:r>
            <a:r>
              <a:rPr lang="en-US" altLang="en-US" smtClean="0"/>
              <a:t>can be brought together to react. </a:t>
            </a:r>
          </a:p>
          <a:p>
            <a:r>
              <a:rPr lang="en-US" altLang="en-US" smtClean="0"/>
              <a:t>In an enzyme-catalyzed reaction, the reactants are called</a:t>
            </a:r>
            <a:r>
              <a:rPr lang="en-US" altLang="en-US" b="1" smtClean="0"/>
              <a:t> </a:t>
            </a:r>
            <a:r>
              <a:rPr lang="en-US" altLang="en-US" b="1" smtClean="0">
                <a:solidFill>
                  <a:srgbClr val="0000FF"/>
                </a:solidFill>
              </a:rPr>
              <a:t>substrates</a:t>
            </a:r>
            <a:r>
              <a:rPr lang="en-US" altLang="en-US" smtClean="0"/>
              <a:t>. </a:t>
            </a:r>
          </a:p>
          <a:p>
            <a:r>
              <a:rPr lang="en-US" altLang="en-US" smtClean="0"/>
              <a:t>Each enzyme has a specific shape and a specific portion called the </a:t>
            </a:r>
            <a:r>
              <a:rPr lang="en-US" altLang="en-US" b="1" smtClean="0">
                <a:solidFill>
                  <a:srgbClr val="0000FF"/>
                </a:solidFill>
              </a:rPr>
              <a:t>active site</a:t>
            </a:r>
            <a:r>
              <a:rPr lang="en-US" altLang="en-US" smtClean="0"/>
              <a:t>, where substrates bind. </a:t>
            </a:r>
          </a:p>
        </p:txBody>
      </p:sp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981201"/>
            <a:ext cx="3429000" cy="249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8565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CB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3"/>
          <p:cNvSpPr>
            <a:spLocks noGrp="1" noChangeArrowheads="1"/>
          </p:cNvSpPr>
          <p:nvPr>
            <p:ph idx="1"/>
          </p:nvPr>
        </p:nvSpPr>
        <p:spPr>
          <a:xfrm>
            <a:off x="2057400" y="152401"/>
            <a:ext cx="8229600" cy="4525963"/>
          </a:xfrm>
        </p:spPr>
        <p:txBody>
          <a:bodyPr/>
          <a:lstStyle/>
          <a:p>
            <a:r>
              <a:rPr lang="en-US" altLang="en-US" dirty="0" smtClean="0"/>
              <a:t>The substrates must fit exactly into the active site.  This is called the </a:t>
            </a:r>
            <a:r>
              <a:rPr lang="en-US" altLang="en-US" b="1" dirty="0" smtClean="0">
                <a:solidFill>
                  <a:srgbClr val="0000FF"/>
                </a:solidFill>
              </a:rPr>
              <a:t>lock and key</a:t>
            </a:r>
            <a:r>
              <a:rPr lang="en-US" altLang="en-US" dirty="0" smtClean="0"/>
              <a:t> model</a:t>
            </a:r>
            <a:r>
              <a:rPr lang="en-US" altLang="en-US" dirty="0" smtClean="0"/>
              <a:t>.  When the substrates are locked in to the active site, the whole thing is called the </a:t>
            </a:r>
            <a:r>
              <a:rPr lang="en-US" altLang="en-US" b="1" dirty="0" smtClean="0">
                <a:solidFill>
                  <a:srgbClr val="0070C0"/>
                </a:solidFill>
              </a:rPr>
              <a:t>enzyme-substrate complex.</a:t>
            </a:r>
            <a:endParaRPr lang="en-US" altLang="en-US" b="1" dirty="0" smtClean="0">
              <a:solidFill>
                <a:srgbClr val="0070C0"/>
              </a:solidFill>
            </a:endParaRPr>
          </a:p>
          <a:p>
            <a:r>
              <a:rPr lang="en-US" altLang="en-US" dirty="0" smtClean="0"/>
              <a:t>Once the reaction is complete, the enzyme releases the </a:t>
            </a:r>
            <a:r>
              <a:rPr lang="en-US" altLang="en-US" b="1" dirty="0" smtClean="0">
                <a:solidFill>
                  <a:srgbClr val="0000FF"/>
                </a:solidFill>
              </a:rPr>
              <a:t>products </a:t>
            </a:r>
            <a:r>
              <a:rPr lang="en-US" altLang="en-US" dirty="0" smtClean="0"/>
              <a:t>of the reaction.</a:t>
            </a:r>
          </a:p>
          <a:p>
            <a:r>
              <a:rPr lang="en-US" altLang="en-US" dirty="0" smtClean="0"/>
              <a:t>Enzymes can </a:t>
            </a:r>
            <a:r>
              <a:rPr lang="en-US" altLang="en-US" b="1" dirty="0" smtClean="0">
                <a:solidFill>
                  <a:srgbClr val="0000FF"/>
                </a:solidFill>
              </a:rPr>
              <a:t>join </a:t>
            </a:r>
            <a:r>
              <a:rPr lang="en-US" altLang="en-US" dirty="0" smtClean="0"/>
              <a:t>or </a:t>
            </a:r>
            <a:r>
              <a:rPr lang="en-US" altLang="en-US" b="1" dirty="0" smtClean="0">
                <a:solidFill>
                  <a:srgbClr val="0000FF"/>
                </a:solidFill>
              </a:rPr>
              <a:t>break</a:t>
            </a:r>
            <a:r>
              <a:rPr lang="en-US" altLang="en-US" b="1" dirty="0" smtClean="0"/>
              <a:t> </a:t>
            </a:r>
            <a:r>
              <a:rPr lang="en-US" altLang="en-US" dirty="0" smtClean="0"/>
              <a:t>substrates into products. </a:t>
            </a:r>
          </a:p>
        </p:txBody>
      </p:sp>
      <p:pic>
        <p:nvPicPr>
          <p:cNvPr id="8806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3076" y="152401"/>
            <a:ext cx="130492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4323121"/>
            <a:ext cx="3124200" cy="2344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528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362</Words>
  <Application>Microsoft Office PowerPoint</Application>
  <PresentationFormat>Widescreen</PresentationFormat>
  <Paragraphs>51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MS PGothic</vt:lpstr>
      <vt:lpstr>MS PGothic</vt:lpstr>
      <vt:lpstr>Arial</vt:lpstr>
      <vt:lpstr>Calibri</vt:lpstr>
      <vt:lpstr>Calibri Light</vt:lpstr>
      <vt:lpstr>Wingdings</vt:lpstr>
      <vt:lpstr>Office Theme</vt:lpstr>
      <vt:lpstr>PowerPoint Presentation</vt:lpstr>
      <vt:lpstr>Why do we study chemical reactions in biology?</vt:lpstr>
      <vt:lpstr>Chemical Reaction</vt:lpstr>
      <vt:lpstr>PowerPoint Presentation</vt:lpstr>
      <vt:lpstr>Energy Changes</vt:lpstr>
      <vt:lpstr>Speeding up Reactions</vt:lpstr>
      <vt:lpstr>PowerPoint Presentation</vt:lpstr>
      <vt:lpstr>Enzymes</vt:lpstr>
      <vt:lpstr>PowerPoint Presentation</vt:lpstr>
      <vt:lpstr>PowerPoint Presentation</vt:lpstr>
      <vt:lpstr>PowerPoint Presentation</vt:lpstr>
      <vt:lpstr>PowerPoint Presentation</vt:lpstr>
      <vt:lpstr>Factors that affect Reaction Speed</vt:lpstr>
      <vt:lpstr>Graphs that show how factors affect reaction speed</vt:lpstr>
      <vt:lpstr>Draw your own enzyme-catalyzed reaction!</vt:lpstr>
    </vt:vector>
  </TitlesOfParts>
  <Company>Prince William County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Olivia Jensen</dc:creator>
  <cp:lastModifiedBy>Olivia Jensen</cp:lastModifiedBy>
  <cp:revision>1</cp:revision>
  <dcterms:created xsi:type="dcterms:W3CDTF">2017-10-12T16:19:29Z</dcterms:created>
  <dcterms:modified xsi:type="dcterms:W3CDTF">2017-10-12T16:21:38Z</dcterms:modified>
</cp:coreProperties>
</file>