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5D969-A227-4254-8EAD-41FCDA147F4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1A8AF-9CA5-4194-8990-F6D52CD7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0C991E-22B8-2940-BC63-D4058B4A8E5B}" type="slidenum">
              <a:rPr lang="en-GB"/>
              <a:pPr eaLnBrk="1" hangingPunct="1"/>
              <a:t>23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8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63D58-8121-5044-9CB6-A0B79326C79F}" type="slidenum">
              <a:rPr lang="en-GB"/>
              <a:pPr eaLnBrk="1" hangingPunct="1"/>
              <a:t>24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5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9190FD-58B2-AE40-B9B1-25798C0742C2}" type="slidenum">
              <a:rPr lang="en-GB"/>
              <a:pPr eaLnBrk="1" hangingPunct="1"/>
              <a:t>25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5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3: 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Theory, types, structures, movement</a:t>
            </a:r>
          </a:p>
        </p:txBody>
      </p:sp>
    </p:spTree>
    <p:extLst>
      <p:ext uri="{BB962C8B-B14F-4D97-AF65-F5344CB8AC3E}">
        <p14:creationId xmlns:p14="http://schemas.microsoft.com/office/powerpoint/2010/main" val="32715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1838-1839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76" y="2014780"/>
            <a:ext cx="10698310" cy="3864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Two German scientists, Matthias Schleiden and Theodor Schwann, continue studying living things.</a:t>
            </a:r>
          </a:p>
          <a:p>
            <a:r>
              <a:rPr lang="en-US" sz="2400" dirty="0"/>
              <a:t>1838 – Matthias Schleiden (botanist, so studies plants) concluded that all </a:t>
            </a:r>
            <a:r>
              <a:rPr lang="en-US" sz="2400" b="1" u="sng" dirty="0"/>
              <a:t>plants</a:t>
            </a:r>
            <a:r>
              <a:rPr lang="en-US" sz="2400" dirty="0"/>
              <a:t> are made of cells</a:t>
            </a:r>
          </a:p>
          <a:p>
            <a:r>
              <a:rPr lang="en-US" sz="2400" dirty="0"/>
              <a:t>1839 – Theodor Schwann (physiologist) concluded that all </a:t>
            </a:r>
            <a:r>
              <a:rPr lang="en-US" sz="2400" b="1" u="sng" dirty="0"/>
              <a:t>animals</a:t>
            </a:r>
            <a:r>
              <a:rPr lang="en-US" sz="2400" dirty="0"/>
              <a:t> are made of cells</a:t>
            </a:r>
          </a:p>
        </p:txBody>
      </p:sp>
      <p:pic>
        <p:nvPicPr>
          <p:cNvPr id="7170" name="Picture 2" descr="Image result for schleiden cell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85" y="1"/>
            <a:ext cx="3635901" cy="2138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atthias schleiden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8" y="4463512"/>
            <a:ext cx="3434465" cy="2280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theodor schwann ani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03" y="4463512"/>
            <a:ext cx="3105980" cy="2300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finally, </a:t>
            </a:r>
            <a:r>
              <a:rPr lang="en-US" dirty="0" err="1"/>
              <a:t>virchow</a:t>
            </a:r>
            <a:endParaRPr lang="en-US" dirty="0"/>
          </a:p>
        </p:txBody>
      </p:sp>
      <p:pic>
        <p:nvPicPr>
          <p:cNvPr id="8194" name="Picture 2" descr="Image result for schleiden cell the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59" y="2454754"/>
            <a:ext cx="5231578" cy="4403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1677" y="1517728"/>
            <a:ext cx="9271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1855: Rudolph Virchow concluded that all cells come from preexisting cells (part 3 of the cell theory)</a:t>
            </a:r>
          </a:p>
        </p:txBody>
      </p:sp>
      <p:pic>
        <p:nvPicPr>
          <p:cNvPr id="8196" name="Picture 4" descr="Image result for rudolph virc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" y="2454754"/>
            <a:ext cx="5819563" cy="2548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9349"/>
            <a:ext cx="10178322" cy="4500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/>
              <a:t>The 3 Basic Components of the Cell Theory were now complete:</a:t>
            </a:r>
          </a:p>
          <a:p>
            <a:pPr marL="0" indent="0">
              <a:buNone/>
            </a:pPr>
            <a:r>
              <a:rPr lang="en-US" altLang="en-US" sz="2800" dirty="0"/>
              <a:t>1. All organisms are composed of one or more cells. (Schleiden &amp; Schwann)(1838-39)</a:t>
            </a:r>
          </a:p>
          <a:p>
            <a:pPr marL="0" indent="0">
              <a:buNone/>
            </a:pPr>
            <a:r>
              <a:rPr lang="en-US" altLang="en-US" sz="2800" dirty="0"/>
              <a:t>2. The cell is the basic unit of life in all living things. (Schleiden &amp; Schwann)(1838-39)</a:t>
            </a:r>
          </a:p>
          <a:p>
            <a:pPr marL="0" indent="0">
              <a:buNone/>
            </a:pPr>
            <a:r>
              <a:rPr lang="en-US" altLang="en-US" sz="2800" dirty="0"/>
              <a:t>3. All cells are produced by the division of preexisting cells. (Virchow)(1858)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8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0DD2-0077-4E74-B5CF-9487785F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target: 30-ish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1213-BA03-40CF-A41B-5CD068BA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1821"/>
            <a:ext cx="10178322" cy="4336024"/>
          </a:xfrm>
        </p:spPr>
        <p:txBody>
          <a:bodyPr>
            <a:normAutofit/>
          </a:bodyPr>
          <a:lstStyle/>
          <a:p>
            <a:r>
              <a:rPr lang="en-US" sz="2400" dirty="0"/>
              <a:t>In the small space in your notes, sketch a timeline highlighting development of the cell theory</a:t>
            </a:r>
          </a:p>
          <a:p>
            <a:r>
              <a:rPr lang="en-US" sz="2400" dirty="0"/>
              <a:t>After you have the dates/people/events/images set out, create your timeline on the slip of paper available to you in the front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When done, work on </a:t>
            </a:r>
            <a:r>
              <a:rPr lang="en-US" sz="2400"/>
              <a:t>microscope parts handout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6EECE-96BC-4A23-8855-83A63F5624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4729" y="344861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33775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38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Timeline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(points)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5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(Year)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(.5 points per 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99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 with description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(1 point per person with description)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0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Image (COLORED) relating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(.5 points per image)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2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0DD2-0077-4E74-B5CF-9487785F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target: 30-ish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1213-BA03-40CF-A41B-5CD068BA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small space in your notes, sketch a timeline highlighting development of the cell theory</a:t>
            </a:r>
          </a:p>
          <a:p>
            <a:r>
              <a:rPr lang="en-US" dirty="0"/>
              <a:t>After you have the dates/people/events/images set out, create your timeline on the slip of paper available to you in the front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6EECE-96BC-4A23-8855-83A63F5624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9478" y="408279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33775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38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Timeline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(points)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5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(Year)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(.5 points per 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99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 with description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(1 point per person with description)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0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Image (COLORED) relating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(.5 points per image)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291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7230FA-8972-403B-840C-F2E93E4C88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9478" y="133857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2907119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243671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873907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537103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6746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A’s (90+)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B’s (80-89)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C’s (70-79)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D’s (60-69)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F’s (&lt;59)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4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23%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3% (1)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7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9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 topic 1 enrichment: the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By the end of this topic, you should be able to</a:t>
            </a:r>
            <a:r>
              <a:rPr lang="is-IS" sz="2800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</a:t>
            </a:r>
            <a:r>
              <a:rPr lang="is-IS" sz="2800" dirty="0"/>
              <a:t>abel a microscope and explain the function of each 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</a:t>
            </a:r>
            <a:r>
              <a:rPr lang="is-IS" sz="2800" dirty="0"/>
              <a:t>ring a specimen into focus when using a compound light microscope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Write about the history of the microscope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7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5182">
            <a:off x="9532927" y="558292"/>
            <a:ext cx="2729562" cy="1845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66" y="4168950"/>
            <a:ext cx="4492919" cy="3037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first microscope is believed to have been invented in/around the 1590s by Hans and Zacharias Jansen</a:t>
            </a:r>
          </a:p>
          <a:p>
            <a:pPr lvl="1"/>
            <a:r>
              <a:rPr lang="en-US" sz="2000" dirty="0"/>
              <a:t>Zacharias was a spectacle maker that is credited with inventing the first microscope. However, he was born ~1580, so he would have been very young in 1590.</a:t>
            </a:r>
          </a:p>
          <a:p>
            <a:pPr lvl="1"/>
            <a:r>
              <a:rPr lang="en-US" sz="2000" dirty="0"/>
              <a:t>It is believed his father, Hans, assisted him in the building of the first microscope.</a:t>
            </a:r>
          </a:p>
        </p:txBody>
      </p:sp>
    </p:spTree>
    <p:extLst>
      <p:ext uri="{BB962C8B-B14F-4D97-AF65-F5344CB8AC3E}">
        <p14:creationId xmlns:p14="http://schemas.microsoft.com/office/powerpoint/2010/main" val="371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962" y="0"/>
            <a:ext cx="1585937" cy="2635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 &amp; </a:t>
            </a:r>
            <a:r>
              <a:rPr lang="en-US" dirty="0" err="1"/>
              <a:t>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75791"/>
            <a:ext cx="10178322" cy="5082209"/>
          </a:xfrm>
        </p:spPr>
        <p:txBody>
          <a:bodyPr>
            <a:normAutofit/>
          </a:bodyPr>
          <a:lstStyle/>
          <a:p>
            <a:r>
              <a:rPr lang="en-US" sz="2400" dirty="0"/>
              <a:t>These two made improvements on the microscope by modifying the lenses.</a:t>
            </a:r>
          </a:p>
          <a:p>
            <a:r>
              <a:rPr lang="en-US" sz="2400" dirty="0"/>
              <a:t>Leeuwenhoek's instruments consisted of simple powerful magnifying glasses, rather than the compound microscopes (microscopes using more than one lens) of the type used today or in Zacharias Jansen's original microscope design. </a:t>
            </a:r>
          </a:p>
          <a:p>
            <a:r>
              <a:rPr lang="en-US" sz="2400" dirty="0"/>
              <a:t>Leeuwenhoek's design is extremely simple, using a single lens mounted in a tiny hole in a brass plate that makes up the body of the instrument. The specimen was then mounted on a sharp point that sticks up in front of the lens. Its position and focus could be adjusted by turning the two screws. The entire instrument was only 3-4 inches long, and had to be held up close to the eye, requiring good lighting and great patience to use.</a:t>
            </a:r>
          </a:p>
        </p:txBody>
      </p:sp>
    </p:spTree>
    <p:extLst>
      <p:ext uri="{BB962C8B-B14F-4D97-AF65-F5344CB8AC3E}">
        <p14:creationId xmlns:p14="http://schemas.microsoft.com/office/powerpoint/2010/main" val="31670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254518" cy="1492132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microscope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please note</a:t>
            </a:r>
            <a:r>
              <a:rPr lang="is-IS" sz="2400" dirty="0">
                <a:solidFill>
                  <a:srgbClr val="FF0000"/>
                </a:solidFill>
              </a:rPr>
              <a:t>… we will only be discussing the compound light microscope (we may address the SEM and TEM later in the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scopes we use in class are compound microscopes</a:t>
            </a:r>
          </a:p>
          <a:p>
            <a:pPr lvl="1"/>
            <a:r>
              <a:rPr lang="en-US" dirty="0"/>
              <a:t>Have more than one lens</a:t>
            </a:r>
          </a:p>
          <a:p>
            <a:r>
              <a:rPr lang="en-US" dirty="0"/>
              <a:t>Convex lenses are used to build the microscopes (and glasses)</a:t>
            </a:r>
          </a:p>
          <a:p>
            <a:pPr lvl="1"/>
            <a:r>
              <a:rPr lang="en-US" dirty="0"/>
              <a:t>These lenses bend light and focus it in one spot</a:t>
            </a:r>
          </a:p>
          <a:p>
            <a:pPr lvl="1"/>
            <a:r>
              <a:rPr lang="en-US" dirty="0"/>
              <a:t>Bending Light: The objective (bottom) convex lens magnifies and focuses (bends) the image inside the  body tube and the ocular convex (top) lens of a microscope magnifies it (again).</a:t>
            </a:r>
          </a:p>
        </p:txBody>
      </p:sp>
      <p:pic>
        <p:nvPicPr>
          <p:cNvPr id="4" name="Picture 8" descr="convex len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96" y="1711886"/>
            <a:ext cx="2950449" cy="22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0387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00" y="4596526"/>
            <a:ext cx="1711907" cy="239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15255" y="4805657"/>
            <a:ext cx="2625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Ocular Lens</a:t>
            </a:r>
          </a:p>
          <a:p>
            <a:pPr eaLnBrk="1" hangingPunct="1"/>
            <a:r>
              <a:rPr lang="en-US" sz="2400" dirty="0"/>
              <a:t>(Magnifies Image)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841067" y="4942757"/>
            <a:ext cx="25227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Objective Lens</a:t>
            </a:r>
          </a:p>
          <a:p>
            <a:pPr eaLnBrk="1" hangingPunct="1"/>
            <a:r>
              <a:rPr lang="en-US" sz="2000" dirty="0"/>
              <a:t>(Gathers Light,</a:t>
            </a:r>
          </a:p>
          <a:p>
            <a:pPr eaLnBrk="1" hangingPunct="1"/>
            <a:r>
              <a:rPr lang="en-US" sz="2000" dirty="0"/>
              <a:t> Magnifies</a:t>
            </a:r>
          </a:p>
          <a:p>
            <a:pPr eaLnBrk="1" hangingPunct="1"/>
            <a:r>
              <a:rPr lang="en-US" sz="2000" dirty="0"/>
              <a:t> And Focuses Image </a:t>
            </a:r>
          </a:p>
          <a:p>
            <a:pPr eaLnBrk="1" hangingPunct="1"/>
            <a:r>
              <a:rPr lang="en-US" sz="2000" dirty="0"/>
              <a:t> Inside Body Tube)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06446" y="5640585"/>
            <a:ext cx="2471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Body Tube</a:t>
            </a:r>
          </a:p>
          <a:p>
            <a:pPr eaLnBrk="1" hangingPunct="1"/>
            <a:r>
              <a:rPr lang="en-US" sz="2400" dirty="0"/>
              <a:t>(Image Focuses)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30513" y="5308926"/>
            <a:ext cx="1759749" cy="62727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14589" y="4926438"/>
            <a:ext cx="1637953" cy="21359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03420" y="5125332"/>
            <a:ext cx="1346593" cy="64257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onvex lens">
            <a:extLst>
              <a:ext uri="{FF2B5EF4-FFF2-40B4-BE49-F238E27FC236}">
                <a16:creationId xmlns:a16="http://schemas.microsoft.com/office/drawing/2014/main" id="{E24BD10F-5294-47B7-9B2D-6F465673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67" y="0"/>
            <a:ext cx="3715333" cy="24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45" y="1239259"/>
            <a:ext cx="10604400" cy="5324226"/>
          </a:xfrm>
        </p:spPr>
        <p:txBody>
          <a:bodyPr>
            <a:normAutofit/>
          </a:bodyPr>
          <a:lstStyle/>
          <a:p>
            <a:r>
              <a:rPr lang="en-US" dirty="0"/>
              <a:t>Objective lenses</a:t>
            </a:r>
          </a:p>
          <a:p>
            <a:r>
              <a:rPr lang="en-US" dirty="0"/>
              <a:t>Body tube</a:t>
            </a:r>
          </a:p>
          <a:p>
            <a:r>
              <a:rPr lang="en-US" dirty="0"/>
              <a:t>Ocular lens</a:t>
            </a:r>
          </a:p>
          <a:p>
            <a:r>
              <a:rPr lang="en-US" dirty="0"/>
              <a:t>Nosepiece</a:t>
            </a:r>
          </a:p>
          <a:p>
            <a:r>
              <a:rPr lang="en-US" dirty="0"/>
              <a:t>Stage clips</a:t>
            </a:r>
          </a:p>
          <a:p>
            <a:r>
              <a:rPr lang="en-US" dirty="0"/>
              <a:t>Diaphragm</a:t>
            </a:r>
          </a:p>
          <a:p>
            <a:r>
              <a:rPr lang="en-US" dirty="0"/>
              <a:t>Light source</a:t>
            </a:r>
          </a:p>
          <a:p>
            <a:r>
              <a:rPr lang="en-US" dirty="0"/>
              <a:t>Arm</a:t>
            </a:r>
          </a:p>
          <a:p>
            <a:r>
              <a:rPr lang="en-US" dirty="0"/>
              <a:t>Stage</a:t>
            </a:r>
          </a:p>
          <a:p>
            <a:r>
              <a:rPr lang="en-US" dirty="0"/>
              <a:t>Adjustment knobs</a:t>
            </a:r>
          </a:p>
          <a:p>
            <a:r>
              <a:rPr lang="en-US" dirty="0"/>
              <a:t>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13" y="1127176"/>
            <a:ext cx="5994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 Topic 1: The cell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By the end of this topic, I will be able to…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List the three components of the cell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Describe the importance of each of the contributors to the cell theory </a:t>
            </a:r>
          </a:p>
          <a:p>
            <a:pPr lvl="1"/>
            <a:r>
              <a:rPr lang="en-US" sz="2400" dirty="0"/>
              <a:t>Virchow, Schleiden, Schwann, Leeuwenhoek, Hooke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Relate the invention of the microscope to the development of the cell theory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607285"/>
            <a:ext cx="10178322" cy="41248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Ocular Lens (eyepiece): magnifies the specimen (typically 10x) and what you look through to observe the specimen</a:t>
            </a:r>
          </a:p>
          <a:p>
            <a:r>
              <a:rPr lang="en-US" sz="2400" dirty="0"/>
              <a:t>Body Tube: holds the objective lens(</a:t>
            </a:r>
            <a:r>
              <a:rPr lang="en-US" sz="2400" dirty="0" err="1"/>
              <a:t>es</a:t>
            </a:r>
            <a:r>
              <a:rPr lang="en-US" sz="2400" dirty="0"/>
              <a:t>) the proper distance from the ocular lens</a:t>
            </a:r>
          </a:p>
          <a:p>
            <a:r>
              <a:rPr lang="en-US" sz="2400" dirty="0"/>
              <a:t>[Revolving] Nosepiece: holds the objective lens(</a:t>
            </a:r>
            <a:r>
              <a:rPr lang="en-US" sz="2400" dirty="0" err="1"/>
              <a:t>es</a:t>
            </a:r>
            <a:r>
              <a:rPr lang="en-US" sz="2400" dirty="0"/>
              <a:t>); turn this to switch objective/magnification</a:t>
            </a:r>
          </a:p>
          <a:p>
            <a:r>
              <a:rPr lang="en-US" sz="2400" dirty="0"/>
              <a:t>Arm: holds the body tube/nosepiece/objective lenses; used to support the microscope; always carry with one hand on the arm</a:t>
            </a:r>
          </a:p>
          <a:p>
            <a:r>
              <a:rPr lang="en-US" sz="2400" dirty="0"/>
              <a:t>Objective Lenses: increase/decrease magnification; change power; use the nosepiece to switch between objective lenses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" b="52106"/>
          <a:stretch/>
        </p:blipFill>
        <p:spPr>
          <a:xfrm>
            <a:off x="5784217" y="-4973"/>
            <a:ext cx="5986861" cy="26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2805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Stage: flat surface used to hold the specimen/slide</a:t>
            </a:r>
          </a:p>
          <a:p>
            <a:r>
              <a:rPr lang="en-US" sz="2800" dirty="0"/>
              <a:t>Stage clips: two clips used to hold the slide/specimen in place; always use these!</a:t>
            </a:r>
          </a:p>
          <a:p>
            <a:r>
              <a:rPr lang="en-US" sz="2800" dirty="0"/>
              <a:t>Diaphragm: controls the amount of light coming through the specimen/slide</a:t>
            </a:r>
          </a:p>
          <a:p>
            <a:r>
              <a:rPr lang="en-US" sz="2800" dirty="0"/>
              <a:t>Coarse adjustment knob: moves the stage up and down (quickly) for focusing your image</a:t>
            </a:r>
          </a:p>
          <a:p>
            <a:pPr lvl="1"/>
            <a:r>
              <a:rPr lang="en-US" sz="2400" dirty="0"/>
              <a:t>This is the larger of the two adjustment knobs</a:t>
            </a:r>
          </a:p>
          <a:p>
            <a:pPr lvl="1"/>
            <a:r>
              <a:rPr lang="en-US" sz="2400" dirty="0"/>
              <a:t>Never use this on high power!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407" t="42430" r="1" b="34350"/>
          <a:stretch/>
        </p:blipFill>
        <p:spPr>
          <a:xfrm>
            <a:off x="5723010" y="1147463"/>
            <a:ext cx="6078673" cy="13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096848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Fine adjustment knob: this is the smaller of the two adjustment knobs and it is used to move the stage </a:t>
            </a:r>
            <a:r>
              <a:rPr lang="en-US" sz="2800" i="1" dirty="0"/>
              <a:t>slightly</a:t>
            </a:r>
            <a:r>
              <a:rPr lang="en-US" sz="2800" dirty="0"/>
              <a:t> to sharpen the image</a:t>
            </a:r>
          </a:p>
          <a:p>
            <a:r>
              <a:rPr lang="en-US" sz="2800" dirty="0"/>
              <a:t>Light source: projects light upwards through the slide/specimen, diaphragm, and lenses</a:t>
            </a:r>
          </a:p>
          <a:p>
            <a:pPr lvl="1"/>
            <a:r>
              <a:rPr lang="en-US" sz="2400" dirty="0"/>
              <a:t>Usually a light, though can be a mirror</a:t>
            </a:r>
          </a:p>
          <a:p>
            <a:r>
              <a:rPr lang="en-US" sz="2800" dirty="0"/>
              <a:t>Base: supports the microscope; always carry with one hand on the 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" t="64011"/>
          <a:stretch/>
        </p:blipFill>
        <p:spPr>
          <a:xfrm>
            <a:off x="5937240" y="1086266"/>
            <a:ext cx="5971558" cy="20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Magnification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/>
              <a:t>To determine your magnification…you just </a:t>
            </a:r>
            <a:r>
              <a:rPr lang="en-US" sz="2400" dirty="0">
                <a:solidFill>
                  <a:srgbClr val="FF0000"/>
                </a:solidFill>
              </a:rPr>
              <a:t>multiply</a:t>
            </a:r>
            <a:r>
              <a:rPr lang="en-US" sz="2400" dirty="0"/>
              <a:t> the ocular lens by the objective lens</a:t>
            </a:r>
          </a:p>
          <a:p>
            <a:pPr eaLnBrk="1" hangingPunct="1"/>
            <a:r>
              <a:rPr lang="en-US" sz="2400" dirty="0"/>
              <a:t>Ocular 10x  Objective 40x:10 x 40 = 400</a:t>
            </a:r>
          </a:p>
        </p:txBody>
      </p:sp>
      <p:pic>
        <p:nvPicPr>
          <p:cNvPr id="23556" name="Picture 4" descr="stagecl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886200"/>
            <a:ext cx="375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3251200" y="4648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02400" y="4419600"/>
            <a:ext cx="22890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Objective Lens have </a:t>
            </a:r>
          </a:p>
          <a:p>
            <a:pPr eaLnBrk="1" hangingPunct="1"/>
            <a:r>
              <a:rPr lang="en-US"/>
              <a:t>their magnification</a:t>
            </a:r>
          </a:p>
          <a:p>
            <a:pPr eaLnBrk="1" hangingPunct="1"/>
            <a:r>
              <a:rPr lang="en-US"/>
              <a:t>written on them.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86400" y="5867401"/>
            <a:ext cx="4174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Ocular lenses usually magnifies by 10x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262033" y="3770313"/>
            <a:ext cx="371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So the object is 400 times </a:t>
            </a:r>
            <a:r>
              <a:rPr lang="ja-JP" altLang="en-US"/>
              <a:t>“</a:t>
            </a:r>
            <a:r>
              <a:rPr lang="en-US"/>
              <a:t>larger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Caring for a Microscope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Clean only with a soft cloth/tissue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Make sure it</a:t>
            </a:r>
            <a:r>
              <a:rPr lang="ja-JP" altLang="en-US" sz="2800" dirty="0"/>
              <a:t>’</a:t>
            </a:r>
            <a:r>
              <a:rPr lang="en-US" sz="2800" dirty="0"/>
              <a:t>s on a </a:t>
            </a:r>
            <a:r>
              <a:rPr lang="en-US" sz="2800" b="1" dirty="0"/>
              <a:t>flat</a:t>
            </a:r>
            <a:r>
              <a:rPr lang="en-US" sz="2800" dirty="0"/>
              <a:t> surface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Don</a:t>
            </a:r>
            <a:r>
              <a:rPr lang="ja-JP" altLang="en-US" sz="2800" dirty="0"/>
              <a:t>’</a:t>
            </a:r>
            <a:r>
              <a:rPr lang="en-US" sz="2800" dirty="0"/>
              <a:t>t bang it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Carry it with </a:t>
            </a:r>
            <a:r>
              <a:rPr lang="en-US" sz="2800" dirty="0">
                <a:solidFill>
                  <a:srgbClr val="FF0000"/>
                </a:solidFill>
              </a:rPr>
              <a:t>2 HANDS</a:t>
            </a:r>
            <a:r>
              <a:rPr lang="en-US" sz="2800" dirty="0"/>
              <a:t>…one on the arm and the other on the base</a:t>
            </a:r>
          </a:p>
        </p:txBody>
      </p:sp>
    </p:spTree>
    <p:extLst>
      <p:ext uri="{BB962C8B-B14F-4D97-AF65-F5344CB8AC3E}">
        <p14:creationId xmlns:p14="http://schemas.microsoft.com/office/powerpoint/2010/main" val="1441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 Microscope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Place slide on stage and lock </a:t>
            </a:r>
            <a:r>
              <a:rPr lang="en-US" sz="2800" dirty="0" smtClean="0"/>
              <a:t>clips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Start </a:t>
            </a:r>
            <a:r>
              <a:rPr lang="en-US" sz="2800" dirty="0"/>
              <a:t>on the </a:t>
            </a:r>
            <a:r>
              <a:rPr lang="en-US" sz="2800" u="sng" dirty="0">
                <a:solidFill>
                  <a:srgbClr val="FF0000"/>
                </a:solidFill>
              </a:rPr>
              <a:t>lowest</a:t>
            </a:r>
            <a:r>
              <a:rPr lang="en-US" sz="2800" dirty="0"/>
              <a:t> magnification</a:t>
            </a:r>
          </a:p>
          <a:p>
            <a:pPr eaLnBrk="1" hangingPunct="1"/>
            <a:r>
              <a:rPr lang="en-US" sz="2800" dirty="0" smtClean="0"/>
              <a:t>Don</a:t>
            </a:r>
            <a:r>
              <a:rPr lang="ja-JP" altLang="en-US" sz="2800" dirty="0" smtClean="0"/>
              <a:t>’</a:t>
            </a:r>
            <a:r>
              <a:rPr lang="en-US" sz="2800" dirty="0" smtClean="0"/>
              <a:t>t use the </a:t>
            </a:r>
            <a:r>
              <a:rPr lang="en-US" sz="2800" dirty="0">
                <a:solidFill>
                  <a:srgbClr val="FF0000"/>
                </a:solidFill>
              </a:rPr>
              <a:t>coarse</a:t>
            </a:r>
            <a:r>
              <a:rPr lang="en-US" sz="2800" dirty="0"/>
              <a:t> adjustment knob </a:t>
            </a:r>
            <a:r>
              <a:rPr lang="en-US" sz="2800" dirty="0" smtClean="0"/>
              <a:t>on </a:t>
            </a:r>
            <a:r>
              <a:rPr lang="en-US" sz="2800" dirty="0"/>
              <a:t>high magnification</a:t>
            </a:r>
            <a:r>
              <a:rPr lang="en-US" sz="2800" dirty="0" smtClean="0"/>
              <a:t>… you</a:t>
            </a:r>
            <a:r>
              <a:rPr lang="ja-JP" altLang="en-US" sz="2800" dirty="0"/>
              <a:t>’</a:t>
            </a:r>
            <a:r>
              <a:rPr lang="en-US" sz="2800" dirty="0" err="1"/>
              <a:t>ll</a:t>
            </a:r>
            <a:r>
              <a:rPr lang="en-US" sz="2800" dirty="0"/>
              <a:t> break the slide!!!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Adjust</a:t>
            </a:r>
            <a:r>
              <a:rPr lang="en-US" sz="2800" dirty="0" smtClean="0"/>
              <a:t> </a:t>
            </a:r>
            <a:r>
              <a:rPr lang="en-US" sz="2800" dirty="0"/>
              <a:t>light source</a:t>
            </a:r>
          </a:p>
          <a:p>
            <a:pPr eaLnBrk="1" hangingPunct="1"/>
            <a:r>
              <a:rPr lang="en-US" sz="2800" dirty="0"/>
              <a:t>Use fine adjustment to focus</a:t>
            </a:r>
          </a:p>
        </p:txBody>
      </p:sp>
    </p:spTree>
    <p:extLst>
      <p:ext uri="{BB962C8B-B14F-4D97-AF65-F5344CB8AC3E}">
        <p14:creationId xmlns:p14="http://schemas.microsoft.com/office/powerpoint/2010/main" val="28280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9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prepare a slide: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8353"/>
            <a:ext cx="7597854" cy="45312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Put your specimen on the glass slide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Add 1-2 drops of water to your specimen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Place one edge of the coverslip on the slide.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Slowly lower it until the whole coverslip is flat.</a:t>
            </a:r>
          </a:p>
          <a:p>
            <a:pPr lvl="1"/>
            <a:r>
              <a:rPr lang="en-US" sz="3000" dirty="0" smtClean="0"/>
              <a:t>Reduces air bubbles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Secure under stage clips on the stage.</a:t>
            </a:r>
            <a:endParaRPr lang="en-US" sz="3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65" y="159731"/>
            <a:ext cx="3572359" cy="23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6E85-840D-4510-986D-73DA6C53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9DBD-1276-430D-9D38-E1DF486CF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how to find field of view in microscope">
            <a:extLst>
              <a:ext uri="{FF2B5EF4-FFF2-40B4-BE49-F238E27FC236}">
                <a16:creationId xmlns:a16="http://schemas.microsoft.com/office/drawing/2014/main" id="{FBFFA7DE-6A94-4D4C-B91B-42A30A20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57" y="1128451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Three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All living things are composed of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Cells are the basic unit of structure and function in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All cells come from preexisting cells</a:t>
            </a:r>
          </a:p>
        </p:txBody>
      </p:sp>
    </p:spTree>
    <p:extLst>
      <p:ext uri="{BB962C8B-B14F-4D97-AF65-F5344CB8AC3E}">
        <p14:creationId xmlns:p14="http://schemas.microsoft.com/office/powerpoint/2010/main" val="3527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y-of-the-microscope.org/images/illustration-flea-Robert-Hooke-Micrograp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981">
            <a:off x="69352" y="5301871"/>
            <a:ext cx="1704975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story-of-the-microscope.org/images/Robert-Hooke-early-micr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67" y="3939229"/>
            <a:ext cx="2284947" cy="2580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the cell theory?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286" y="1382856"/>
            <a:ext cx="8715141" cy="539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tool do we need to see most cells?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The microscope!</a:t>
            </a:r>
          </a:p>
          <a:p>
            <a:pPr marL="0" indent="0">
              <a:buNone/>
            </a:pPr>
            <a:r>
              <a:rPr lang="en-US" sz="2400" dirty="0"/>
              <a:t>People you should know involved with this tool: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Anton van Leeuwenhoek 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starting in 1678, he used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grind lenses and assemble them together to make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 microscopes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Robert Hooke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observed fleas and cork; while looking at cork, he saw what he called cells. He discovered plant cells (he did not know this) AND coined the term cell.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did he call them “cells?”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he looked at the cork (in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1665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he saw what looked like thousands of chambers, or little boxes, and called them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(like a prison cell or monastery cell, where monks live)</a:t>
            </a:r>
            <a:endParaRPr lang="en-US" sz="1800" u="sng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www.ucmp.berkeley.edu/history/images/hookec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67" y="1382856"/>
            <a:ext cx="2143125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hooke</a:t>
            </a:r>
            <a:r>
              <a:rPr lang="en-US" dirty="0"/>
              <a:t> saw (his drawings)</a:t>
            </a:r>
          </a:p>
        </p:txBody>
      </p:sp>
      <p:pic>
        <p:nvPicPr>
          <p:cNvPr id="2050" name="Picture 2" descr="Robert Hooke Flea Illu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50191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bert Hooke Blue Fly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78" y="3403091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bert Hooke Snowflake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80" y="1338074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bert Hooke Cork Illu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81" y="3814575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9245" y="3856727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448" y="5921744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9019" y="3487395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Snowflakes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1268" y="6291076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1859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60" y="28177"/>
            <a:ext cx="2970866" cy="225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Leeuwenhoek</a:t>
            </a:r>
            <a:br>
              <a:rPr lang="en-US" dirty="0"/>
            </a:br>
            <a:r>
              <a:rPr lang="en-US"/>
              <a:t>(1678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28725"/>
            <a:ext cx="10838848" cy="4063587"/>
          </a:xfrm>
        </p:spPr>
        <p:txBody>
          <a:bodyPr>
            <a:normAutofit/>
          </a:bodyPr>
          <a:lstStyle/>
          <a:p>
            <a:r>
              <a:rPr lang="en-US" sz="2400" dirty="0"/>
              <a:t>Worked on ways to make superior lenses (again, he would grind and reassemble lenses together)</a:t>
            </a:r>
          </a:p>
          <a:p>
            <a:pPr lvl="1"/>
            <a:r>
              <a:rPr lang="en-US" sz="2000" dirty="0"/>
              <a:t>Did NOT invent the microscope (it was invented nearly 40 years before he was born- in the 1590s)</a:t>
            </a:r>
          </a:p>
          <a:p>
            <a:r>
              <a:rPr lang="en-US" sz="2400" dirty="0"/>
              <a:t>Developed a lens tube with a magnifying power of 270x</a:t>
            </a:r>
          </a:p>
          <a:p>
            <a:r>
              <a:rPr lang="en-US" sz="2400" dirty="0"/>
              <a:t>He was the first to see and describe bacteria, yeast, and “animalcules” (little animals) </a:t>
            </a:r>
          </a:p>
          <a:p>
            <a:pPr lvl="1"/>
            <a:r>
              <a:rPr lang="en-US" sz="2200" dirty="0"/>
              <a:t>Observed the animalcules in pond water and on his own dental scrapings (plaque)</a:t>
            </a:r>
          </a:p>
          <a:p>
            <a:pPr lvl="1"/>
            <a:r>
              <a:rPr lang="en-US" sz="2200" dirty="0"/>
              <a:t>His observations are among the first observations ever recorded for bacteria</a:t>
            </a:r>
          </a:p>
        </p:txBody>
      </p:sp>
      <p:pic>
        <p:nvPicPr>
          <p:cNvPr id="3074" name="Picture 2" descr="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83" y="1874517"/>
            <a:ext cx="1312361" cy="3657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cmp.berkeley.edu/history/leeuwen/spirogyratin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10" y="244891"/>
            <a:ext cx="3561851" cy="1767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leeuwenhoek</a:t>
            </a:r>
            <a:r>
              <a:rPr lang="en-US" dirty="0"/>
              <a:t> saw</a:t>
            </a:r>
          </a:p>
        </p:txBody>
      </p:sp>
      <p:pic>
        <p:nvPicPr>
          <p:cNvPr id="4" name="Picture 6" descr="Image result for leeuwenhoek animalcu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54" y="1119499"/>
            <a:ext cx="5317969" cy="57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8915211" cy="1492132"/>
          </a:xfrm>
        </p:spPr>
        <p:txBody>
          <a:bodyPr/>
          <a:lstStyle/>
          <a:p>
            <a:r>
              <a:rPr lang="en-US" dirty="0"/>
              <a:t>Years and years of no progress….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874517"/>
            <a:ext cx="10604526" cy="40050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Nothing really drastic happens between the work of Hooke/Leeuwenhoek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our next scientists for close to two centuries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sz="2400" dirty="0"/>
              <a:t>Likely, because people believed in spontaneous generation and were unwilling to believe anyone telling them otherwise.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What’s that?</a:t>
            </a:r>
          </a:p>
          <a:p>
            <a:pPr marL="0" indent="0">
              <a:buNone/>
            </a:pPr>
            <a:r>
              <a:rPr lang="en-US" sz="2400" dirty="0"/>
              <a:t>The belief that something living can come from something non-living. We will revisit this in evolution later this year!</a:t>
            </a:r>
          </a:p>
        </p:txBody>
      </p:sp>
      <p:pic>
        <p:nvPicPr>
          <p:cNvPr id="4098" name="Picture 2" descr="Image result for spontaneous gen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486">
            <a:off x="9585621" y="158195"/>
            <a:ext cx="2425645" cy="1940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pontaneous 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63" y="5267644"/>
            <a:ext cx="4400571" cy="160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</a:t>
            </a:r>
            <a:r>
              <a:rPr lang="en-US" dirty="0" err="1"/>
              <a:t>pasteur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51" y="1301858"/>
            <a:ext cx="10656363" cy="4055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Finally put an end to the debate on where living things come from and disproved spontaneous generation with his famous experiment: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FF0000"/>
                </a:solidFill>
              </a:rPr>
              <a:t>Living things only come from living </a:t>
            </a:r>
            <a:r>
              <a:rPr lang="en-US" sz="2600" i="1" dirty="0" smtClean="0">
                <a:solidFill>
                  <a:srgbClr val="FF0000"/>
                </a:solidFill>
              </a:rPr>
              <a:t>things!</a:t>
            </a:r>
            <a:endParaRPr lang="en-US" sz="26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spontaneous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1" y="2976017"/>
            <a:ext cx="10467975" cy="3762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1627</Words>
  <Application>Microsoft Office PowerPoint</Application>
  <PresentationFormat>Widescreen</PresentationFormat>
  <Paragraphs>181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Gill Sans MT</vt:lpstr>
      <vt:lpstr>Impact</vt:lpstr>
      <vt:lpstr>メイリオ</vt:lpstr>
      <vt:lpstr>Badge</vt:lpstr>
      <vt:lpstr>Unit 3: cells</vt:lpstr>
      <vt:lpstr>Unit 3 Topic 1: The cell theory </vt:lpstr>
      <vt:lpstr>The cell theory</vt:lpstr>
      <vt:lpstr>How did we get the cell theory?</vt:lpstr>
      <vt:lpstr>What hooke saw (his drawings)</vt:lpstr>
      <vt:lpstr>Leeuwenhoek (1678)</vt:lpstr>
      <vt:lpstr>What leeuwenhoek saw</vt:lpstr>
      <vt:lpstr>Years and years of no progress….</vt:lpstr>
      <vt:lpstr>Louis pasteur</vt:lpstr>
      <vt:lpstr>1838-1839</vt:lpstr>
      <vt:lpstr>And finally, virchow</vt:lpstr>
      <vt:lpstr>The cell theory</vt:lpstr>
      <vt:lpstr>Language target: 30-ish minutes</vt:lpstr>
      <vt:lpstr>Language target: 30-ish minutes</vt:lpstr>
      <vt:lpstr>Unit 3 topic 1 enrichment: the microscope</vt:lpstr>
      <vt:lpstr>History of the microscope</vt:lpstr>
      <vt:lpstr>Hooke &amp; leeuwenhoek</vt:lpstr>
      <vt:lpstr>Today’s microscope please note… we will only be discussing the compound light microscope (we may address the SEM and TEM later in the course)</vt:lpstr>
      <vt:lpstr>Parts of the microscope</vt:lpstr>
      <vt:lpstr>Top functions</vt:lpstr>
      <vt:lpstr>Middle functions</vt:lpstr>
      <vt:lpstr>Bottom functions</vt:lpstr>
      <vt:lpstr>Magnification</vt:lpstr>
      <vt:lpstr>Caring for a Microscope</vt:lpstr>
      <vt:lpstr>Using a Microscope</vt:lpstr>
      <vt:lpstr>HOW to prepare a slide:</vt:lpstr>
      <vt:lpstr>PowerPoint Presentation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cells</dc:title>
  <dc:creator>Olivia Jensen</dc:creator>
  <cp:lastModifiedBy>Olivia Jensen</cp:lastModifiedBy>
  <cp:revision>1</cp:revision>
  <dcterms:created xsi:type="dcterms:W3CDTF">2018-10-23T23:57:56Z</dcterms:created>
  <dcterms:modified xsi:type="dcterms:W3CDTF">2018-10-23T23:58:27Z</dcterms:modified>
</cp:coreProperties>
</file>