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5" r:id="rId2"/>
    <p:sldId id="316" r:id="rId3"/>
    <p:sldId id="341" r:id="rId4"/>
    <p:sldId id="317" r:id="rId5"/>
    <p:sldId id="319" r:id="rId6"/>
    <p:sldId id="318" r:id="rId7"/>
    <p:sldId id="320" r:id="rId8"/>
    <p:sldId id="321" r:id="rId9"/>
    <p:sldId id="322" r:id="rId10"/>
    <p:sldId id="323" r:id="rId11"/>
    <p:sldId id="342" r:id="rId12"/>
    <p:sldId id="343" r:id="rId13"/>
    <p:sldId id="345" r:id="rId14"/>
    <p:sldId id="324" r:id="rId15"/>
    <p:sldId id="325" r:id="rId16"/>
    <p:sldId id="326" r:id="rId17"/>
    <p:sldId id="327" r:id="rId18"/>
    <p:sldId id="346" r:id="rId19"/>
    <p:sldId id="328" r:id="rId20"/>
    <p:sldId id="329" r:id="rId21"/>
    <p:sldId id="330" r:id="rId22"/>
    <p:sldId id="331" r:id="rId23"/>
    <p:sldId id="333" r:id="rId24"/>
    <p:sldId id="347" r:id="rId25"/>
    <p:sldId id="332" r:id="rId26"/>
    <p:sldId id="334" r:id="rId27"/>
    <p:sldId id="34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89668" autoAdjust="0"/>
  </p:normalViewPr>
  <p:slideViewPr>
    <p:cSldViewPr snapToGrid="0">
      <p:cViewPr varScale="1">
        <p:scale>
          <a:sx n="70" d="100"/>
          <a:sy n="70" d="100"/>
        </p:scale>
        <p:origin x="4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9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98F21-A38C-F247-9A63-842DC0E81BE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A7222-73E2-6345-B553-046EB2F1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The Plasma Membrane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E6A46D3-7A3E-4289-BBE1-27C25387BE10}" type="datetime1">
              <a:rPr lang="en-US" altLang="en-US" sz="1200" smtClean="0"/>
              <a:pPr/>
              <a:t>11/13/2018</a:t>
            </a:fld>
            <a:endParaRPr lang="en-US" altLang="en-US" sz="1200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G. Podgorski, Biol. 1010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36625"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F82C91A-1AF7-4047-9ADC-22C6FAB2BD0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817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63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395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66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15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1715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F04C83-8531-4337-991C-1E719919397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BD84B2-E891-45FB-A5E3-8893A9156F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328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 topic 3: cell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topic, you should be able to…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Label a cell membrane with its components and explain the function of each component (carbohydrates, phospholipid head/tail, proteins)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what “a cell membrane is selectively permeable means”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why the cell membrane is known as the Fluid Mosaic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 and contrast passive transport (diffusion, facilitated diffusion, osmosis) with active transport (endocytosis, exocytosis)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Discuss the importance of surface area to volume ratio</a:t>
            </a:r>
          </a:p>
        </p:txBody>
      </p:sp>
    </p:spTree>
    <p:extLst>
      <p:ext uri="{BB962C8B-B14F-4D97-AF65-F5344CB8AC3E}">
        <p14:creationId xmlns:p14="http://schemas.microsoft.com/office/powerpoint/2010/main" val="38359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483" y="1874518"/>
            <a:ext cx="5514882" cy="4189398"/>
          </a:xfrm>
        </p:spPr>
        <p:txBody>
          <a:bodyPr>
            <a:noAutofit/>
          </a:bodyPr>
          <a:lstStyle/>
          <a:p>
            <a:r>
              <a:rPr lang="en-US" sz="2400" dirty="0"/>
              <a:t>Molecules move </a:t>
            </a:r>
            <a:r>
              <a:rPr lang="en-US" sz="2400" dirty="0" smtClean="0"/>
              <a:t>from </a:t>
            </a:r>
            <a:r>
              <a:rPr lang="en-US" sz="2400" dirty="0"/>
              <a:t>an area of </a:t>
            </a:r>
            <a:r>
              <a:rPr lang="en-US" sz="2400" dirty="0">
                <a:solidFill>
                  <a:srgbClr val="FF0000"/>
                </a:solidFill>
              </a:rPr>
              <a:t>high</a:t>
            </a:r>
            <a:r>
              <a:rPr lang="en-US" sz="2400" dirty="0"/>
              <a:t> concentration to an area of </a:t>
            </a:r>
            <a:r>
              <a:rPr lang="en-US" sz="2400" dirty="0">
                <a:solidFill>
                  <a:srgbClr val="FF0000"/>
                </a:solidFill>
              </a:rPr>
              <a:t>low</a:t>
            </a:r>
            <a:r>
              <a:rPr lang="en-US" sz="2400" dirty="0"/>
              <a:t> </a:t>
            </a:r>
            <a:r>
              <a:rPr lang="en-US" sz="2400" dirty="0" smtClean="0"/>
              <a:t>concentration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This means they are moving </a:t>
            </a:r>
            <a:r>
              <a:rPr lang="en-US" sz="2400" dirty="0" smtClean="0">
                <a:solidFill>
                  <a:srgbClr val="FF0000"/>
                </a:solidFill>
              </a:rPr>
              <a:t>DOWN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CONCENTRATION GRADIENT</a:t>
            </a:r>
            <a:endParaRPr lang="en-US" sz="2400" dirty="0"/>
          </a:p>
          <a:p>
            <a:r>
              <a:rPr lang="en-US" sz="2400" dirty="0" smtClean="0"/>
              <a:t>PASSIVE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 </a:t>
            </a:r>
            <a:r>
              <a:rPr lang="en-US" sz="2400" dirty="0">
                <a:solidFill>
                  <a:srgbClr val="FF0000"/>
                </a:solidFill>
              </a:rPr>
              <a:t>energy </a:t>
            </a:r>
            <a:r>
              <a:rPr lang="en-US" sz="2400" dirty="0"/>
              <a:t>required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Oxygen and carbon dioxide </a:t>
            </a:r>
            <a:r>
              <a:rPr lang="en-US" sz="2400" dirty="0"/>
              <a:t>move through cells using simple diffusion</a:t>
            </a:r>
          </a:p>
        </p:txBody>
      </p:sp>
      <p:pic>
        <p:nvPicPr>
          <p:cNvPr id="6" name="Picture 1028" descr="diffusion-animate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7134" y="1341820"/>
            <a:ext cx="4633865" cy="3952075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36295" y="6299294"/>
            <a:ext cx="8549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400" dirty="0" smtClean="0">
                <a:solidFill>
                  <a:schemeClr val="bg1">
                    <a:lumMod val="65000"/>
                  </a:schemeClr>
                </a:solidFill>
              </a:rPr>
              <a:t>https://www.youtube.com/watch?v=_v0MRZxU2bc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7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G0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b="7396"/>
          <a:stretch>
            <a:fillRect/>
          </a:stretch>
        </p:blipFill>
        <p:spPr bwMode="auto">
          <a:xfrm>
            <a:off x="1006641" y="168442"/>
            <a:ext cx="1044836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Simple Diffusion of a Solute Across a Membrane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3D5E2-D009-423F-B41E-B5BA4A5978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8" y="2004059"/>
            <a:ext cx="7312170" cy="424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1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Can all solutes cross the membrane by simple diffusion?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09800" y="2209800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NO! 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membrane is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selectively permeable,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means only certain solutes (typically small ones) can pass across by simple diffusion</a:t>
            </a:r>
            <a:endParaRPr lang="en-US" alt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solution? – Channel Proteins!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16D332-79E2-4041-9DAF-C15FDAF0E4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862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Facilitated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0" y="1227221"/>
            <a:ext cx="10716323" cy="5269830"/>
          </a:xfrm>
        </p:spPr>
        <p:txBody>
          <a:bodyPr>
            <a:noAutofit/>
          </a:bodyPr>
          <a:lstStyle/>
          <a:p>
            <a:r>
              <a:rPr lang="en-US" altLang="en-US" sz="2600" dirty="0" smtClean="0">
                <a:cs typeface="Arial" panose="020B0604020202020204" pitchFamily="34" charset="0"/>
              </a:rPr>
              <a:t>Diffusion </a:t>
            </a:r>
            <a:r>
              <a:rPr lang="en-US" altLang="en-US" sz="2600" dirty="0">
                <a:cs typeface="Arial" panose="020B0604020202020204" pitchFamily="34" charset="0"/>
              </a:rPr>
              <a:t>of certain molecules through a </a:t>
            </a:r>
            <a:r>
              <a:rPr lang="en-US" alt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selectively permeable </a:t>
            </a:r>
            <a:r>
              <a:rPr lang="en-US" altLang="en-US" sz="2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membrane</a:t>
            </a:r>
            <a:r>
              <a:rPr lang="en-US" altLang="en-US" sz="2600" dirty="0">
                <a:cs typeface="Arial" panose="020B0604020202020204" pitchFamily="34" charset="0"/>
              </a:rPr>
              <a:t>, made possible by </a:t>
            </a:r>
            <a:r>
              <a:rPr lang="en-US" alt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protein channels</a:t>
            </a:r>
          </a:p>
          <a:p>
            <a:r>
              <a:rPr lang="en-US" sz="2600" dirty="0" smtClean="0"/>
              <a:t>Some </a:t>
            </a:r>
            <a:r>
              <a:rPr lang="en-US" sz="2600" dirty="0"/>
              <a:t>substances, like </a:t>
            </a:r>
            <a:r>
              <a:rPr lang="en-US" sz="2600" dirty="0">
                <a:solidFill>
                  <a:srgbClr val="FF0000"/>
                </a:solidFill>
              </a:rPr>
              <a:t>glucose</a:t>
            </a:r>
            <a:r>
              <a:rPr lang="en-US" sz="2600" dirty="0"/>
              <a:t>, are too </a:t>
            </a:r>
            <a:r>
              <a:rPr lang="en-US" sz="2600" dirty="0">
                <a:solidFill>
                  <a:srgbClr val="FF0000"/>
                </a:solidFill>
              </a:rPr>
              <a:t>large</a:t>
            </a:r>
            <a:r>
              <a:rPr lang="en-US" sz="2600" dirty="0"/>
              <a:t> to fit through the cell membrane </a:t>
            </a:r>
            <a:r>
              <a:rPr lang="en-US" sz="2600" dirty="0" smtClean="0"/>
              <a:t>on their own</a:t>
            </a:r>
            <a:endParaRPr lang="en-US" sz="2600" dirty="0"/>
          </a:p>
          <a:p>
            <a:r>
              <a:rPr lang="en-US" sz="2600" dirty="0" smtClean="0">
                <a:solidFill>
                  <a:srgbClr val="FF0000"/>
                </a:solidFill>
              </a:rPr>
              <a:t>DOWN</a:t>
            </a:r>
            <a:r>
              <a:rPr lang="en-US" sz="2600" dirty="0" smtClean="0"/>
              <a:t> </a:t>
            </a:r>
            <a:r>
              <a:rPr lang="en-US" sz="2600" dirty="0"/>
              <a:t>the </a:t>
            </a:r>
            <a:r>
              <a:rPr lang="en-US" sz="2600" dirty="0" smtClean="0"/>
              <a:t>CONCENTRATION GRADIENT (high to low)</a:t>
            </a:r>
          </a:p>
          <a:p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PASSIVE</a:t>
            </a:r>
            <a:r>
              <a:rPr lang="en-US" sz="2600" dirty="0" smtClean="0"/>
              <a:t> process (no energy </a:t>
            </a:r>
          </a:p>
          <a:p>
            <a:pPr marL="0" indent="0">
              <a:buNone/>
            </a:pPr>
            <a:r>
              <a:rPr lang="en-US" sz="2600" dirty="0" smtClean="0"/>
              <a:t>required)</a:t>
            </a:r>
            <a:endParaRPr lang="en-US" sz="2600" dirty="0"/>
          </a:p>
        </p:txBody>
      </p:sp>
      <p:pic>
        <p:nvPicPr>
          <p:cNvPr id="5" name="Picture 5" descr="http://bio1151b.nicerweb.com/Locked/media/ch07/07_15FacilitatedDiffusi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4" y="3631500"/>
            <a:ext cx="6336829" cy="268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80085" y="6266219"/>
            <a:ext cx="7628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bg1">
                    <a:lumMod val="65000"/>
                  </a:schemeClr>
                </a:solidFill>
              </a:rPr>
              <a:t>https://www.youtube.com/watch?v=mzo_B5F7pk4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3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453" y="1251284"/>
            <a:ext cx="5096871" cy="4884821"/>
          </a:xfrm>
        </p:spPr>
        <p:txBody>
          <a:bodyPr>
            <a:normAutofit/>
          </a:bodyPr>
          <a:lstStyle/>
          <a:p>
            <a:r>
              <a:rPr lang="en-US" sz="2800" dirty="0"/>
              <a:t>This is the </a:t>
            </a:r>
            <a:r>
              <a:rPr lang="en-US" sz="2800" dirty="0" smtClean="0"/>
              <a:t>diffusion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0000"/>
                </a:solidFill>
              </a:rPr>
              <a:t>water</a:t>
            </a:r>
            <a:r>
              <a:rPr lang="en-US" sz="2800" dirty="0"/>
              <a:t> across a cell membrane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Passive</a:t>
            </a:r>
            <a:r>
              <a:rPr lang="en-US" sz="2800" dirty="0"/>
              <a:t> process</a:t>
            </a:r>
          </a:p>
          <a:p>
            <a:r>
              <a:rPr lang="en-US" sz="2800" dirty="0" smtClean="0"/>
              <a:t>WATER molecules </a:t>
            </a:r>
            <a:r>
              <a:rPr lang="en-US" sz="2800" dirty="0"/>
              <a:t>move </a:t>
            </a:r>
            <a:r>
              <a:rPr lang="en-US" sz="2800" dirty="0">
                <a:solidFill>
                  <a:srgbClr val="FF0000"/>
                </a:solidFill>
              </a:rPr>
              <a:t>down</a:t>
            </a:r>
            <a:r>
              <a:rPr lang="en-US" sz="2800" dirty="0"/>
              <a:t> </a:t>
            </a:r>
            <a:r>
              <a:rPr lang="en-US" sz="2800" dirty="0" smtClean="0"/>
              <a:t>their </a:t>
            </a:r>
            <a:r>
              <a:rPr lang="en-US" sz="2800" dirty="0"/>
              <a:t>concentration gradient</a:t>
            </a:r>
          </a:p>
          <a:p>
            <a:pPr lvl="1"/>
            <a:r>
              <a:rPr lang="en-US" sz="2800" dirty="0"/>
              <a:t>Movement depends on </a:t>
            </a:r>
            <a:r>
              <a:rPr lang="en-US" sz="2800" dirty="0">
                <a:solidFill>
                  <a:srgbClr val="FF0000"/>
                </a:solidFill>
              </a:rPr>
              <a:t>type of solution</a:t>
            </a:r>
            <a:r>
              <a:rPr lang="en-US" sz="2800" dirty="0"/>
              <a:t> (hypertonic, isotonic, hypotonic)</a:t>
            </a:r>
          </a:p>
        </p:txBody>
      </p:sp>
      <p:pic>
        <p:nvPicPr>
          <p:cNvPr id="4" name="Picture 3" descr="osmos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99" y="1272719"/>
            <a:ext cx="6144231" cy="464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483642" y="3513221"/>
            <a:ext cx="327259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types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1678" y="1193791"/>
            <a:ext cx="4800600" cy="632529"/>
          </a:xfrm>
        </p:spPr>
        <p:txBody>
          <a:bodyPr/>
          <a:lstStyle/>
          <a:p>
            <a:r>
              <a:rPr lang="en-US" dirty="0"/>
              <a:t>hypertonic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57300" y="2033882"/>
            <a:ext cx="4800600" cy="29963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Solution outside the cell has a </a:t>
            </a:r>
            <a:r>
              <a:rPr lang="en-US" dirty="0">
                <a:solidFill>
                  <a:srgbClr val="FF0000"/>
                </a:solidFill>
              </a:rPr>
              <a:t>higher</a:t>
            </a:r>
            <a:r>
              <a:rPr lang="en-US" dirty="0"/>
              <a:t> solute concentration and lower water concentration than inside the cell</a:t>
            </a:r>
          </a:p>
          <a:p>
            <a:r>
              <a:rPr lang="en-US" dirty="0"/>
              <a:t>Water </a:t>
            </a:r>
            <a:r>
              <a:rPr lang="en-US" dirty="0">
                <a:solidFill>
                  <a:srgbClr val="FF0000"/>
                </a:solidFill>
              </a:rPr>
              <a:t>LEAVES</a:t>
            </a:r>
            <a:r>
              <a:rPr lang="en-US" dirty="0"/>
              <a:t> the cell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33864" y="1193791"/>
            <a:ext cx="4800600" cy="632529"/>
          </a:xfrm>
        </p:spPr>
        <p:txBody>
          <a:bodyPr/>
          <a:lstStyle/>
          <a:p>
            <a:r>
              <a:rPr lang="en-US" dirty="0"/>
              <a:t>hypotonic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33864" y="2033882"/>
            <a:ext cx="4800600" cy="29963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Solution outside the cell has a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solute concentration and higher water concentration than inside the cell</a:t>
            </a:r>
          </a:p>
          <a:p>
            <a:r>
              <a:rPr lang="en-US" dirty="0"/>
              <a:t>Water </a:t>
            </a:r>
            <a:r>
              <a:rPr lang="en-US" dirty="0">
                <a:solidFill>
                  <a:srgbClr val="FF0000"/>
                </a:solidFill>
              </a:rPr>
              <a:t>ENTERS</a:t>
            </a:r>
            <a:r>
              <a:rPr lang="en-US" dirty="0"/>
              <a:t> the cell</a:t>
            </a:r>
          </a:p>
        </p:txBody>
      </p:sp>
      <p:pic>
        <p:nvPicPr>
          <p:cNvPr id="9218" name="Picture 2" descr="Image result for hypertonic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09" y="3616135"/>
            <a:ext cx="3391259" cy="28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ypertonic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63" y="3616134"/>
            <a:ext cx="3391259" cy="28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types,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isotonic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299" y="2909102"/>
            <a:ext cx="5247405" cy="299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concentration of solute (and water) is the </a:t>
            </a:r>
            <a:r>
              <a:rPr lang="en-US" sz="2400" dirty="0">
                <a:solidFill>
                  <a:srgbClr val="FF0000"/>
                </a:solidFill>
              </a:rPr>
              <a:t>same</a:t>
            </a:r>
            <a:r>
              <a:rPr lang="en-US" sz="2400" dirty="0"/>
              <a:t> outside the cell as inside the cell</a:t>
            </a:r>
          </a:p>
          <a:p>
            <a:r>
              <a:rPr lang="en-US" sz="2400" dirty="0"/>
              <a:t>Water moves </a:t>
            </a:r>
            <a:r>
              <a:rPr lang="en-US" sz="2400" dirty="0">
                <a:solidFill>
                  <a:srgbClr val="FF0000"/>
                </a:solidFill>
              </a:rPr>
              <a:t>equally</a:t>
            </a:r>
            <a:r>
              <a:rPr lang="en-US" sz="2400" dirty="0"/>
              <a:t> in both directions</a:t>
            </a:r>
          </a:p>
          <a:p>
            <a:r>
              <a:rPr lang="en-US" sz="2400" dirty="0"/>
              <a:t>No </a:t>
            </a:r>
            <a:r>
              <a:rPr lang="en-US" sz="2400" dirty="0">
                <a:solidFill>
                  <a:srgbClr val="FF0000"/>
                </a:solidFill>
              </a:rPr>
              <a:t>NET</a:t>
            </a:r>
            <a:r>
              <a:rPr lang="en-US" sz="2400" dirty="0"/>
              <a:t> movement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isotonic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23" y="2199633"/>
            <a:ext cx="4542282" cy="36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5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7" name="Picture 10" descr="15_0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b="21333"/>
          <a:stretch>
            <a:fillRect/>
          </a:stretch>
        </p:blipFill>
        <p:spPr bwMode="auto">
          <a:xfrm>
            <a:off x="2133600" y="609600"/>
            <a:ext cx="800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2590800" y="2895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Isotonic Solution</a:t>
            </a: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2514600" y="4038600"/>
            <a:ext cx="297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NO NET MOVEMENT OF H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O (equal amounts entering &amp; leaving)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5715000" y="2971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5410200" y="2827423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Hypotonic Solution</a:t>
            </a:r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5715000" y="4724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Cell Bursting</a:t>
            </a:r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8153400" y="2819401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Hypertonic Solution</a:t>
            </a:r>
          </a:p>
        </p:txBody>
      </p:sp>
      <p:sp>
        <p:nvSpPr>
          <p:cNvPr id="275473" name="Text Box 17"/>
          <p:cNvSpPr txBox="1">
            <a:spLocks noChangeArrowheads="1"/>
          </p:cNvSpPr>
          <p:nvPr/>
        </p:nvSpPr>
        <p:spPr bwMode="auto">
          <a:xfrm>
            <a:off x="8001000" y="4572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Cell Shrinking</a:t>
            </a:r>
          </a:p>
        </p:txBody>
      </p:sp>
      <p:sp>
        <p:nvSpPr>
          <p:cNvPr id="275475" name="Line 19"/>
          <p:cNvSpPr>
            <a:spLocks noChangeShapeType="1"/>
          </p:cNvSpPr>
          <p:nvPr/>
        </p:nvSpPr>
        <p:spPr bwMode="auto">
          <a:xfrm>
            <a:off x="3962400" y="3429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476" name="Line 20"/>
          <p:cNvSpPr>
            <a:spLocks noChangeShapeType="1"/>
          </p:cNvSpPr>
          <p:nvPr/>
        </p:nvSpPr>
        <p:spPr bwMode="auto">
          <a:xfrm>
            <a:off x="6553200" y="38862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477" name="Line 21"/>
          <p:cNvSpPr>
            <a:spLocks noChangeShapeType="1"/>
          </p:cNvSpPr>
          <p:nvPr/>
        </p:nvSpPr>
        <p:spPr bwMode="auto">
          <a:xfrm>
            <a:off x="8991600" y="3733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7" grpId="0"/>
      <p:bldP spid="275468" grpId="0"/>
      <p:bldP spid="275470" grpId="0"/>
      <p:bldP spid="275471" grpId="0"/>
      <p:bldP spid="275472" grpId="0"/>
      <p:bldP spid="2754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example: Red blood cells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blood cells</a:t>
            </a:r>
          </a:p>
          <a:p>
            <a:r>
              <a:rPr lang="en-US" dirty="0"/>
              <a:t>Plant cells</a:t>
            </a:r>
          </a:p>
        </p:txBody>
      </p:sp>
      <p:pic>
        <p:nvPicPr>
          <p:cNvPr id="12290" name="Picture 2" descr="Image result for isotonic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1874517"/>
            <a:ext cx="9434558" cy="49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60558" y="1124804"/>
            <a:ext cx="8169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bg1">
                    <a:lumMod val="75000"/>
                  </a:schemeClr>
                </a:solidFill>
              </a:rPr>
              <a:t>https://www.youtube.com/watch?v=OYoaLzobQmk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0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422" y="1874517"/>
            <a:ext cx="3515317" cy="359359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Task: regulate </a:t>
            </a:r>
            <a:r>
              <a:rPr lang="en-US" sz="2400" dirty="0" smtClean="0">
                <a:solidFill>
                  <a:srgbClr val="FF0000"/>
                </a:solidFill>
              </a:rPr>
              <a:t>movement of materials</a:t>
            </a:r>
            <a:r>
              <a:rPr lang="en-US" sz="2400" dirty="0" smtClean="0"/>
              <a:t> </a:t>
            </a:r>
            <a:r>
              <a:rPr lang="en-US" sz="2400" dirty="0"/>
              <a:t>into and out of the cell</a:t>
            </a:r>
          </a:p>
          <a:p>
            <a:r>
              <a:rPr lang="en-US" sz="2400" dirty="0"/>
              <a:t>Parts you need to know: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Phospholipid </a:t>
            </a:r>
            <a:r>
              <a:rPr lang="en-US" sz="2000" dirty="0"/>
              <a:t>bilayer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Carbohydrate Chains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Proteins</a:t>
            </a:r>
            <a:r>
              <a:rPr lang="en-US" sz="2000" dirty="0"/>
              <a:t> (integral and peripheral)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Cholesterol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048" y="1502937"/>
            <a:ext cx="8561226" cy="35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example: plant cell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128451"/>
            <a:ext cx="10531642" cy="415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62200" y="5638800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bg1">
                    <a:lumMod val="75000"/>
                  </a:schemeClr>
                </a:solidFill>
              </a:rPr>
              <a:t>https://www.youtube.com/watch?v=lzDlGl3b4is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r>
              <a:rPr lang="en-US" sz="2400" dirty="0"/>
              <a:t>Movement </a:t>
            </a:r>
            <a:r>
              <a:rPr lang="en-US" sz="2400" dirty="0">
                <a:solidFill>
                  <a:srgbClr val="FF0000"/>
                </a:solidFill>
              </a:rPr>
              <a:t>up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concentration gradient</a:t>
            </a:r>
          </a:p>
          <a:p>
            <a:pPr lvl="1"/>
            <a:r>
              <a:rPr lang="en-US" sz="2400" dirty="0"/>
              <a:t>From areas of </a:t>
            </a:r>
            <a:r>
              <a:rPr lang="en-US" sz="2400" dirty="0">
                <a:solidFill>
                  <a:srgbClr val="FF0000"/>
                </a:solidFill>
              </a:rPr>
              <a:t>low </a:t>
            </a:r>
            <a:r>
              <a:rPr lang="en-US" sz="2400" dirty="0"/>
              <a:t>concentration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areas of </a:t>
            </a:r>
            <a:r>
              <a:rPr lang="en-US" sz="2400" dirty="0">
                <a:solidFill>
                  <a:srgbClr val="FF0000"/>
                </a:solidFill>
              </a:rPr>
              <a:t>high</a:t>
            </a:r>
            <a:r>
              <a:rPr lang="en-US" sz="2400" dirty="0"/>
              <a:t> concentration</a:t>
            </a:r>
          </a:p>
          <a:p>
            <a:r>
              <a:rPr lang="en-US" sz="2400" dirty="0"/>
              <a:t>Active because this requires </a:t>
            </a:r>
            <a:r>
              <a:rPr lang="en-US" sz="2400" dirty="0">
                <a:solidFill>
                  <a:srgbClr val="FF0000"/>
                </a:solidFill>
              </a:rPr>
              <a:t>energy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ATP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Molecular pumps </a:t>
            </a:r>
            <a:r>
              <a:rPr lang="en-US" sz="2400" dirty="0"/>
              <a:t>are used to </a:t>
            </a:r>
            <a:r>
              <a:rPr lang="en-US" sz="2400" dirty="0">
                <a:solidFill>
                  <a:srgbClr val="FF0000"/>
                </a:solidFill>
              </a:rPr>
              <a:t>transport</a:t>
            </a:r>
            <a:r>
              <a:rPr lang="en-US" sz="2400" dirty="0"/>
              <a:t> materials across the membrane </a:t>
            </a:r>
          </a:p>
          <a:p>
            <a:pPr lvl="1"/>
            <a:r>
              <a:rPr lang="en-US" sz="2400" dirty="0"/>
              <a:t>Each pump moves </a:t>
            </a:r>
            <a:r>
              <a:rPr lang="en-US" sz="2400" dirty="0">
                <a:solidFill>
                  <a:srgbClr val="FF0000"/>
                </a:solidFill>
              </a:rPr>
              <a:t>one type </a:t>
            </a:r>
            <a:r>
              <a:rPr lang="en-US" sz="2400" dirty="0"/>
              <a:t>of molecule </a:t>
            </a:r>
          </a:p>
        </p:txBody>
      </p:sp>
      <p:pic>
        <p:nvPicPr>
          <p:cNvPr id="14338" name="Picture 2" descr="Image result for active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01" y="3886855"/>
            <a:ext cx="50196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4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Endocytosis and exocytosis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292" y="1227221"/>
            <a:ext cx="4634347" cy="5630779"/>
          </a:xfrm>
        </p:spPr>
        <p:txBody>
          <a:bodyPr>
            <a:noAutofit/>
          </a:bodyPr>
          <a:lstStyle/>
          <a:p>
            <a:r>
              <a:rPr lang="en-US" sz="2600" dirty="0"/>
              <a:t>Endocytosis</a:t>
            </a:r>
          </a:p>
          <a:p>
            <a:pPr lvl="1"/>
            <a:r>
              <a:rPr lang="en-US" sz="2600" dirty="0"/>
              <a:t>Endo = </a:t>
            </a:r>
            <a:r>
              <a:rPr lang="en-US" sz="2600" dirty="0">
                <a:solidFill>
                  <a:srgbClr val="FF0000"/>
                </a:solidFill>
              </a:rPr>
              <a:t>within</a:t>
            </a:r>
          </a:p>
          <a:p>
            <a:pPr lvl="1"/>
            <a:r>
              <a:rPr lang="en-US" sz="2600" dirty="0" err="1"/>
              <a:t>Cyto</a:t>
            </a:r>
            <a:r>
              <a:rPr lang="en-US" sz="2600" dirty="0"/>
              <a:t> = </a:t>
            </a:r>
            <a:r>
              <a:rPr lang="en-US" sz="2600" dirty="0">
                <a:solidFill>
                  <a:srgbClr val="FF0000"/>
                </a:solidFill>
              </a:rPr>
              <a:t>cell</a:t>
            </a:r>
          </a:p>
          <a:p>
            <a:pPr lvl="2"/>
            <a:r>
              <a:rPr lang="en-US" sz="2600" dirty="0" smtClean="0"/>
              <a:t>Taking large amounts of material  </a:t>
            </a:r>
            <a:r>
              <a:rPr lang="en-US" sz="2600" dirty="0">
                <a:solidFill>
                  <a:srgbClr val="FF0000"/>
                </a:solidFill>
              </a:rPr>
              <a:t>INTO</a:t>
            </a:r>
            <a:r>
              <a:rPr lang="en-US" sz="2600" dirty="0"/>
              <a:t> the cell</a:t>
            </a:r>
          </a:p>
          <a:p>
            <a:r>
              <a:rPr lang="en-US" sz="2600" dirty="0"/>
              <a:t>Exocytosis </a:t>
            </a:r>
          </a:p>
          <a:p>
            <a:pPr lvl="1"/>
            <a:r>
              <a:rPr lang="en-US" sz="2600" dirty="0" err="1"/>
              <a:t>Exo</a:t>
            </a:r>
            <a:r>
              <a:rPr lang="en-US" sz="2600" dirty="0"/>
              <a:t> = </a:t>
            </a:r>
            <a:r>
              <a:rPr lang="en-US" sz="2600" dirty="0">
                <a:solidFill>
                  <a:srgbClr val="FF0000"/>
                </a:solidFill>
              </a:rPr>
              <a:t>exit/leave</a:t>
            </a:r>
          </a:p>
          <a:p>
            <a:pPr lvl="1"/>
            <a:r>
              <a:rPr lang="en-US" sz="2600" dirty="0" err="1"/>
              <a:t>Cyto</a:t>
            </a:r>
            <a:r>
              <a:rPr lang="en-US" sz="2600" dirty="0"/>
              <a:t> = </a:t>
            </a:r>
            <a:r>
              <a:rPr lang="en-US" sz="2600" dirty="0">
                <a:solidFill>
                  <a:srgbClr val="FF0000"/>
                </a:solidFill>
              </a:rPr>
              <a:t>cell</a:t>
            </a:r>
          </a:p>
          <a:p>
            <a:pPr lvl="2"/>
            <a:r>
              <a:rPr lang="en-US" sz="2600" dirty="0" smtClean="0"/>
              <a:t>Sending large amounts of material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OUT OF</a:t>
            </a:r>
            <a:r>
              <a:rPr lang="en-US" sz="2600" dirty="0"/>
              <a:t> the cell</a:t>
            </a:r>
          </a:p>
        </p:txBody>
      </p:sp>
      <p:pic>
        <p:nvPicPr>
          <p:cNvPr id="15362" name="Picture 2" descr="Image result for endocytosis and exocy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39" y="1660357"/>
            <a:ext cx="6550747" cy="45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7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7" y="382385"/>
            <a:ext cx="11301663" cy="149213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Endocytosis: </a:t>
            </a:r>
            <a:r>
              <a:rPr lang="en-US" sz="4000" dirty="0" smtClean="0"/>
              <a:t>Phagocytosis &amp; pinocytosis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2411"/>
            <a:ext cx="4825906" cy="513370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Phagocytosis</a:t>
            </a:r>
            <a:r>
              <a:rPr lang="en-US" sz="2600" dirty="0"/>
              <a:t>: essentially, </a:t>
            </a:r>
            <a:r>
              <a:rPr lang="en-US" sz="2600" dirty="0">
                <a:solidFill>
                  <a:srgbClr val="FF0000"/>
                </a:solidFill>
              </a:rPr>
              <a:t>cell eating</a:t>
            </a:r>
            <a:r>
              <a:rPr lang="en-US" sz="2600" dirty="0"/>
              <a:t> (bringing </a:t>
            </a:r>
            <a:r>
              <a:rPr lang="en-US" sz="2600" dirty="0">
                <a:solidFill>
                  <a:srgbClr val="FF0000"/>
                </a:solidFill>
              </a:rPr>
              <a:t>solids</a:t>
            </a:r>
            <a:r>
              <a:rPr lang="en-US" sz="2600" dirty="0"/>
              <a:t> into the cell)</a:t>
            </a:r>
          </a:p>
          <a:p>
            <a:pPr lvl="2"/>
            <a:r>
              <a:rPr lang="en-US" sz="2600" dirty="0" err="1"/>
              <a:t>Ph</a:t>
            </a:r>
            <a:r>
              <a:rPr lang="en-US" sz="2600" dirty="0"/>
              <a:t> sounds like </a:t>
            </a:r>
            <a:r>
              <a:rPr lang="en-US" sz="2600" dirty="0" err="1"/>
              <a:t>fuh</a:t>
            </a:r>
            <a:r>
              <a:rPr lang="en-US" sz="2600" dirty="0"/>
              <a:t>… same start as food (</a:t>
            </a:r>
            <a:r>
              <a:rPr lang="en-US" sz="2600" dirty="0" smtClean="0"/>
              <a:t>solid)</a:t>
            </a:r>
          </a:p>
          <a:p>
            <a:pPr marL="228600" lvl="2"/>
            <a:r>
              <a:rPr lang="en-US" sz="2600" dirty="0" smtClean="0"/>
              <a:t>Pinocytosis</a:t>
            </a:r>
            <a:r>
              <a:rPr lang="en-US" sz="2600" dirty="0"/>
              <a:t>: essentially, </a:t>
            </a:r>
            <a:r>
              <a:rPr lang="en-US" sz="2600" dirty="0">
                <a:solidFill>
                  <a:srgbClr val="FF0000"/>
                </a:solidFill>
              </a:rPr>
              <a:t>cell drinking </a:t>
            </a:r>
            <a:r>
              <a:rPr lang="en-US" sz="2600" dirty="0"/>
              <a:t>(bringing </a:t>
            </a:r>
            <a:r>
              <a:rPr lang="en-US" sz="2600" dirty="0">
                <a:solidFill>
                  <a:srgbClr val="FF0000"/>
                </a:solidFill>
              </a:rPr>
              <a:t>liquids</a:t>
            </a:r>
            <a:r>
              <a:rPr lang="en-US" sz="2600" dirty="0"/>
              <a:t> into the cell)</a:t>
            </a:r>
          </a:p>
          <a:p>
            <a:pPr lvl="2"/>
            <a:r>
              <a:rPr lang="en-US" sz="2600" dirty="0"/>
              <a:t>Think </a:t>
            </a:r>
            <a:r>
              <a:rPr lang="en-US" sz="2600" dirty="0" err="1"/>
              <a:t>pina</a:t>
            </a:r>
            <a:r>
              <a:rPr lang="en-US" sz="2600" dirty="0"/>
              <a:t> colada, which is a drink</a:t>
            </a:r>
            <a:r>
              <a:rPr lang="en-US" sz="2600" dirty="0" smtClean="0"/>
              <a:t>!</a:t>
            </a:r>
            <a:endParaRPr lang="en-US" sz="2600" dirty="0"/>
          </a:p>
        </p:txBody>
      </p:sp>
      <p:pic>
        <p:nvPicPr>
          <p:cNvPr id="16386" name="Picture 2" descr="Image result for endocyt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7"/>
          <a:stretch/>
        </p:blipFill>
        <p:spPr bwMode="auto">
          <a:xfrm>
            <a:off x="6077583" y="1423930"/>
            <a:ext cx="5976009" cy="45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4"/>
          <p:cNvSpPr>
            <a:spLocks noGrp="1"/>
          </p:cNvSpPr>
          <p:nvPr>
            <p:ph idx="1"/>
          </p:nvPr>
        </p:nvSpPr>
        <p:spPr>
          <a:xfrm>
            <a:off x="1524000" y="838200"/>
            <a:ext cx="3581400" cy="53340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endocytosis, the membrane pinches in to form a 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vesicle</a:t>
            </a: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vesicle may later join with a lysosome so that particles can be “digested”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23C8C3-0DAE-438C-BC43-093BEEED24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78" y="513883"/>
            <a:ext cx="3645567" cy="55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89" name="Straight Arrow Connector 7"/>
          <p:cNvCxnSpPr>
            <a:cxnSpLocks noChangeShapeType="1"/>
          </p:cNvCxnSpPr>
          <p:nvPr/>
        </p:nvCxnSpPr>
        <p:spPr bwMode="auto">
          <a:xfrm rot="16200000" flipV="1">
            <a:off x="8480256" y="2400300"/>
            <a:ext cx="1143000" cy="1066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Straight Arrow Connector 8"/>
          <p:cNvCxnSpPr>
            <a:cxnSpLocks noChangeShapeType="1"/>
          </p:cNvCxnSpPr>
          <p:nvPr/>
        </p:nvCxnSpPr>
        <p:spPr bwMode="auto">
          <a:xfrm rot="5400000">
            <a:off x="8777034" y="4152900"/>
            <a:ext cx="990600" cy="7620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1" name="TextBox 12"/>
          <p:cNvSpPr txBox="1">
            <a:spLocks noChangeArrowheads="1"/>
          </p:cNvSpPr>
          <p:nvPr/>
        </p:nvSpPr>
        <p:spPr bwMode="auto">
          <a:xfrm>
            <a:off x="9220200" y="3581401"/>
            <a:ext cx="131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</a:p>
        </p:txBody>
      </p:sp>
    </p:spTree>
    <p:extLst>
      <p:ext uri="{BB962C8B-B14F-4D97-AF65-F5344CB8AC3E}">
        <p14:creationId xmlns:p14="http://schemas.microsoft.com/office/powerpoint/2010/main" val="40466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3803648" cy="3593591"/>
          </a:xfrm>
        </p:spPr>
        <p:txBody>
          <a:bodyPr>
            <a:normAutofit/>
          </a:bodyPr>
          <a:lstStyle/>
          <a:p>
            <a:r>
              <a:rPr lang="en-US" sz="2400" dirty="0"/>
              <a:t>Products of the </a:t>
            </a:r>
            <a:r>
              <a:rPr lang="en-US" sz="2400" dirty="0">
                <a:solidFill>
                  <a:srgbClr val="FF0000"/>
                </a:solidFill>
              </a:rPr>
              <a:t>ER</a:t>
            </a:r>
            <a:r>
              <a:rPr lang="en-US" sz="2400" dirty="0"/>
              <a:t> are packaged into </a:t>
            </a:r>
            <a:r>
              <a:rPr lang="en-US" sz="2400" dirty="0">
                <a:solidFill>
                  <a:srgbClr val="FF0000"/>
                </a:solidFill>
              </a:rPr>
              <a:t>vesicles</a:t>
            </a:r>
            <a:r>
              <a:rPr lang="en-US" sz="2400" dirty="0"/>
              <a:t> at the </a:t>
            </a:r>
            <a:r>
              <a:rPr lang="en-US" sz="2400" dirty="0">
                <a:solidFill>
                  <a:srgbClr val="FF0000"/>
                </a:solidFill>
              </a:rPr>
              <a:t>Golgi</a:t>
            </a:r>
            <a:r>
              <a:rPr lang="en-US" sz="2400" dirty="0"/>
              <a:t> and are then sent to and released at the </a:t>
            </a:r>
            <a:r>
              <a:rPr lang="en-US" sz="2400" dirty="0">
                <a:solidFill>
                  <a:srgbClr val="FF0000"/>
                </a:solidFill>
              </a:rPr>
              <a:t>cell membrane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70" y="291190"/>
            <a:ext cx="4659630" cy="60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1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to volume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32" y="1267097"/>
            <a:ext cx="5058763" cy="5460274"/>
          </a:xfrm>
        </p:spPr>
        <p:txBody>
          <a:bodyPr/>
          <a:lstStyle/>
          <a:p>
            <a:r>
              <a:rPr lang="en-US" sz="2800" dirty="0"/>
              <a:t>Each part of the cell relies on the </a:t>
            </a:r>
            <a:r>
              <a:rPr lang="en-US" sz="2800" dirty="0">
                <a:solidFill>
                  <a:srgbClr val="FF0000"/>
                </a:solidFill>
              </a:rPr>
              <a:t>cell surface</a:t>
            </a:r>
            <a:r>
              <a:rPr lang="en-US" sz="2800" dirty="0"/>
              <a:t>.  As a cell grows, its volume grows and the cell membrane expands. The </a:t>
            </a:r>
            <a:r>
              <a:rPr lang="en-US" sz="2800" dirty="0">
                <a:solidFill>
                  <a:srgbClr val="FF0000"/>
                </a:solidFill>
              </a:rPr>
              <a:t>volume increases quicker than the surface area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Surface area available to pass materials to a unit volume of the cell steadily decreases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7410" name="Picture 2" descr="http://www.brooklyn.cuny.edu/bc/ahp/LAD/C5/graphics/C5_Problem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48" y="1175655"/>
            <a:ext cx="5551716" cy="55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70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to volume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32" y="1267097"/>
            <a:ext cx="5058763" cy="5460274"/>
          </a:xfrm>
        </p:spPr>
        <p:txBody>
          <a:bodyPr/>
          <a:lstStyle/>
          <a:p>
            <a:r>
              <a:rPr lang="en-US" sz="2600" dirty="0"/>
              <a:t>If the cell grows too big, not enough material can come into the cell to accommodate the larger cell volume. </a:t>
            </a:r>
          </a:p>
          <a:p>
            <a:pPr lvl="1"/>
            <a:r>
              <a:rPr lang="en-US" sz="2400" dirty="0"/>
              <a:t>cell must </a:t>
            </a:r>
            <a:r>
              <a:rPr lang="en-US" sz="2400" dirty="0">
                <a:solidFill>
                  <a:srgbClr val="FF0000"/>
                </a:solidFill>
              </a:rPr>
              <a:t>divide</a:t>
            </a:r>
            <a:r>
              <a:rPr lang="en-US" sz="2400" dirty="0"/>
              <a:t> into smaller cells with favorable surface area/volume ratios, or cease to function.</a:t>
            </a:r>
            <a:r>
              <a:rPr lang="en-US" dirty="0"/>
              <a:t>	</a:t>
            </a:r>
          </a:p>
          <a:p>
            <a:r>
              <a:rPr lang="en-US" sz="2600" dirty="0"/>
              <a:t>The important point is that </a:t>
            </a:r>
            <a:r>
              <a:rPr lang="en-US" sz="2600" i="1" dirty="0">
                <a:solidFill>
                  <a:srgbClr val="FF0000"/>
                </a:solidFill>
              </a:rPr>
              <a:t>the surface area to the volume ratio gets smaller as the cell gets larger</a:t>
            </a:r>
            <a:r>
              <a:rPr lang="en-US" sz="2600" dirty="0"/>
              <a:t>.</a:t>
            </a:r>
          </a:p>
        </p:txBody>
      </p:sp>
      <p:pic>
        <p:nvPicPr>
          <p:cNvPr id="17410" name="Picture 2" descr="http://www.brooklyn.cuny.edu/bc/ahp/LAD/C5/graphics/C5_Problem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48" y="1175655"/>
            <a:ext cx="5551716" cy="55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5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membrane - labeling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422" y="1874517"/>
            <a:ext cx="3515317" cy="3593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Task: regulate </a:t>
            </a:r>
            <a:r>
              <a:rPr lang="en-US" sz="2400" smtClean="0">
                <a:solidFill>
                  <a:srgbClr val="FF0000"/>
                </a:solidFill>
              </a:rPr>
              <a:t>movement of materials</a:t>
            </a:r>
            <a:r>
              <a:rPr lang="en-US" sz="2400" smtClean="0"/>
              <a:t> into and out of the cell</a:t>
            </a:r>
          </a:p>
          <a:p>
            <a:r>
              <a:rPr lang="en-US" sz="2400" smtClean="0"/>
              <a:t>Parts you need to know: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smtClean="0"/>
              <a:t>Phospholipid bilayer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smtClean="0"/>
              <a:t>Carbohydrate Chains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smtClean="0">
                <a:solidFill>
                  <a:srgbClr val="FF0000"/>
                </a:solidFill>
              </a:rPr>
              <a:t>Proteins</a:t>
            </a:r>
            <a:r>
              <a:rPr lang="en-US" sz="2000" smtClean="0"/>
              <a:t> (integral and peripheral)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smtClean="0"/>
              <a:t>Cholesterol 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88" y="1874517"/>
            <a:ext cx="6626812" cy="33770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839616" y="4709545"/>
            <a:ext cx="54722" cy="10840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597176" y="3860348"/>
            <a:ext cx="594324" cy="78785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Arrangement of lipid bilayer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75657"/>
            <a:ext cx="5697762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Two </a:t>
            </a:r>
            <a:r>
              <a:rPr lang="en-US" dirty="0"/>
              <a:t>sheets of phospholipids (a lipid with a head &amp; two tails)</a:t>
            </a:r>
          </a:p>
          <a:p>
            <a:pPr lvl="1"/>
            <a:r>
              <a:rPr lang="en-US" sz="2000" dirty="0"/>
              <a:t>Head = </a:t>
            </a:r>
            <a:r>
              <a:rPr lang="en-US" sz="2000" dirty="0">
                <a:solidFill>
                  <a:srgbClr val="FF0000"/>
                </a:solidFill>
              </a:rPr>
              <a:t>hydrophilic</a:t>
            </a:r>
          </a:p>
          <a:p>
            <a:pPr lvl="2"/>
            <a:r>
              <a:rPr lang="en-US" sz="2000" dirty="0"/>
              <a:t>Hydro: </a:t>
            </a:r>
            <a:r>
              <a:rPr lang="en-US" sz="2000" dirty="0">
                <a:solidFill>
                  <a:srgbClr val="FF0000"/>
                </a:solidFill>
              </a:rPr>
              <a:t>water</a:t>
            </a:r>
          </a:p>
          <a:p>
            <a:pPr lvl="2"/>
            <a:r>
              <a:rPr lang="en-US" sz="2000" dirty="0" err="1"/>
              <a:t>Philia</a:t>
            </a:r>
            <a:r>
              <a:rPr lang="en-US" sz="2000" dirty="0">
                <a:solidFill>
                  <a:srgbClr val="FF0000"/>
                </a:solidFill>
              </a:rPr>
              <a:t>: love, fondness, affinity for</a:t>
            </a:r>
          </a:p>
          <a:p>
            <a:pPr lvl="3"/>
            <a:r>
              <a:rPr lang="en-US" sz="2000" dirty="0"/>
              <a:t>Arranged on the outsides of the bilayer due to </a:t>
            </a:r>
            <a:r>
              <a:rPr lang="en-US" sz="2000" dirty="0">
                <a:solidFill>
                  <a:srgbClr val="FF0000"/>
                </a:solidFill>
              </a:rPr>
              <a:t>it’s love for water (constant contact)</a:t>
            </a:r>
          </a:p>
          <a:p>
            <a:pPr lvl="1"/>
            <a:r>
              <a:rPr lang="en-US" sz="2000" dirty="0"/>
              <a:t>Tails = </a:t>
            </a:r>
            <a:r>
              <a:rPr lang="en-US" sz="2000" dirty="0">
                <a:solidFill>
                  <a:srgbClr val="FF0000"/>
                </a:solidFill>
              </a:rPr>
              <a:t>hydrophobic</a:t>
            </a:r>
          </a:p>
          <a:p>
            <a:pPr lvl="2"/>
            <a:r>
              <a:rPr lang="en-US" sz="2000" dirty="0"/>
              <a:t>Hydro: </a:t>
            </a:r>
            <a:r>
              <a:rPr lang="en-US" sz="2000" dirty="0">
                <a:solidFill>
                  <a:srgbClr val="FF0000"/>
                </a:solidFill>
              </a:rPr>
              <a:t>water</a:t>
            </a:r>
          </a:p>
          <a:p>
            <a:pPr lvl="2"/>
            <a:r>
              <a:rPr lang="en-US" sz="2000" dirty="0"/>
              <a:t>Phobia: </a:t>
            </a:r>
            <a:r>
              <a:rPr lang="en-US" sz="2000" dirty="0">
                <a:solidFill>
                  <a:srgbClr val="FF0000"/>
                </a:solidFill>
              </a:rPr>
              <a:t>fear of or aversion to</a:t>
            </a:r>
          </a:p>
          <a:p>
            <a:pPr lvl="3"/>
            <a:r>
              <a:rPr lang="en-US" sz="2000" dirty="0"/>
              <a:t>Arranged on the inside of the bilayer </a:t>
            </a:r>
            <a:r>
              <a:rPr lang="en-US" sz="2000" dirty="0">
                <a:solidFill>
                  <a:srgbClr val="FF0000"/>
                </a:solidFill>
              </a:rPr>
              <a:t>so it is away from water</a:t>
            </a:r>
          </a:p>
        </p:txBody>
      </p:sp>
      <p:pic>
        <p:nvPicPr>
          <p:cNvPr id="1026" name="Picture 2" descr="Image result for phospholipid bil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11749" b="11498"/>
          <a:stretch/>
        </p:blipFill>
        <p:spPr bwMode="auto">
          <a:xfrm>
            <a:off x="6340839" y="1541418"/>
            <a:ext cx="5646872" cy="34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spholipid bi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73" y="4543425"/>
            <a:ext cx="30289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in the 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97281"/>
            <a:ext cx="5945956" cy="5447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2. Carbohydrate Chains</a:t>
            </a:r>
            <a:endParaRPr lang="en-US" sz="2400" dirty="0"/>
          </a:p>
          <a:p>
            <a:pPr lvl="1"/>
            <a:r>
              <a:rPr lang="en-US" sz="2400" dirty="0"/>
              <a:t>Attach as a </a:t>
            </a:r>
            <a:r>
              <a:rPr lang="en-US" sz="2400" dirty="0">
                <a:solidFill>
                  <a:srgbClr val="FF0000"/>
                </a:solidFill>
              </a:rPr>
              <a:t>chain</a:t>
            </a:r>
            <a:r>
              <a:rPr lang="en-US" sz="2400" dirty="0"/>
              <a:t> to membrane </a:t>
            </a:r>
            <a:r>
              <a:rPr lang="en-US" sz="2400" dirty="0">
                <a:solidFill>
                  <a:srgbClr val="FF0000"/>
                </a:solidFill>
              </a:rPr>
              <a:t>proteins or lipids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Glycoprotein-</a:t>
            </a:r>
            <a:r>
              <a:rPr lang="en-US" sz="2400" dirty="0"/>
              <a:t> carbohydrates attached to protein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Glycolipid-</a:t>
            </a:r>
            <a:r>
              <a:rPr lang="en-US" sz="2400" dirty="0"/>
              <a:t> carbohydrates attached to lipid</a:t>
            </a:r>
          </a:p>
          <a:p>
            <a:pPr lvl="1"/>
            <a:r>
              <a:rPr lang="en-US" sz="2400" dirty="0"/>
              <a:t>Protect the cell</a:t>
            </a:r>
          </a:p>
          <a:p>
            <a:pPr lvl="2"/>
            <a:r>
              <a:rPr lang="en-US" sz="2400" dirty="0"/>
              <a:t>These are used for </a:t>
            </a:r>
            <a:r>
              <a:rPr lang="en-US" sz="2400" dirty="0">
                <a:solidFill>
                  <a:srgbClr val="FF0000"/>
                </a:solidFill>
              </a:rPr>
              <a:t>cell recognition</a:t>
            </a:r>
          </a:p>
          <a:p>
            <a:pPr lvl="3"/>
            <a:r>
              <a:rPr lang="en-US" sz="2400" dirty="0"/>
              <a:t>Differentiate between things that can enter the cell and things that cannot enter the cell</a:t>
            </a:r>
          </a:p>
        </p:txBody>
      </p:sp>
      <p:pic>
        <p:nvPicPr>
          <p:cNvPr id="3074" name="Picture 2" descr="Image result for phospholipid bilayer 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05" y="1996122"/>
            <a:ext cx="47720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in the 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48" y="1058091"/>
            <a:ext cx="7350174" cy="5891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3. Proteins</a:t>
            </a:r>
            <a:endParaRPr lang="en-US" dirty="0"/>
          </a:p>
          <a:p>
            <a:pPr lvl="1"/>
            <a:r>
              <a:rPr lang="en-US" sz="2000" dirty="0"/>
              <a:t>Allow for </a:t>
            </a:r>
            <a:r>
              <a:rPr lang="en-US" sz="2000" dirty="0">
                <a:solidFill>
                  <a:srgbClr val="FF0000"/>
                </a:solidFill>
              </a:rPr>
              <a:t>interactions</a:t>
            </a:r>
            <a:r>
              <a:rPr lang="en-US" sz="2000" dirty="0"/>
              <a:t> between cells and </a:t>
            </a:r>
            <a:r>
              <a:rPr lang="en-US" sz="2000" dirty="0">
                <a:solidFill>
                  <a:srgbClr val="FF0000"/>
                </a:solidFill>
              </a:rPr>
              <a:t>transport</a:t>
            </a:r>
            <a:r>
              <a:rPr lang="en-US" sz="2000" dirty="0"/>
              <a:t> of materials</a:t>
            </a:r>
          </a:p>
          <a:p>
            <a:pPr lvl="1"/>
            <a:r>
              <a:rPr lang="en-US" sz="2000" b="1" u="sng" dirty="0"/>
              <a:t>Integral proteins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embedded within the cell membrane</a:t>
            </a:r>
          </a:p>
          <a:p>
            <a:pPr lvl="2"/>
            <a:r>
              <a:rPr lang="en-US" sz="2000" dirty="0"/>
              <a:t>Usually </a:t>
            </a:r>
            <a:r>
              <a:rPr lang="en-US" sz="2000" dirty="0">
                <a:solidFill>
                  <a:srgbClr val="FF0000"/>
                </a:solidFill>
              </a:rPr>
              <a:t>transmembrane</a:t>
            </a:r>
            <a:r>
              <a:rPr lang="en-US" sz="2000" dirty="0"/>
              <a:t> (extends the length of the membrane to connect the inside of the cell with the </a:t>
            </a:r>
            <a:r>
              <a:rPr lang="en-US" sz="2000" dirty="0" smtClean="0"/>
              <a:t>outside)</a:t>
            </a:r>
            <a:endParaRPr lang="en-US" sz="2000" dirty="0"/>
          </a:p>
          <a:p>
            <a:pPr lvl="2"/>
            <a:r>
              <a:rPr lang="en-US" sz="2000" dirty="0"/>
              <a:t>Can act as </a:t>
            </a:r>
            <a:r>
              <a:rPr lang="en-US" sz="2000" dirty="0">
                <a:solidFill>
                  <a:srgbClr val="FF0000"/>
                </a:solidFill>
              </a:rPr>
              <a:t>pathways</a:t>
            </a:r>
            <a:r>
              <a:rPr lang="en-US" sz="2000" dirty="0"/>
              <a:t> for materials to </a:t>
            </a:r>
            <a:r>
              <a:rPr lang="en-US" sz="2000" dirty="0">
                <a:solidFill>
                  <a:srgbClr val="FF0000"/>
                </a:solidFill>
              </a:rPr>
              <a:t>enter and exit</a:t>
            </a:r>
            <a:r>
              <a:rPr lang="en-US" sz="2000" dirty="0"/>
              <a:t> the cell</a:t>
            </a:r>
          </a:p>
          <a:p>
            <a:pPr lvl="1"/>
            <a:r>
              <a:rPr lang="en-US" sz="2000" b="1" u="sng" dirty="0"/>
              <a:t>Peripheral proteins</a:t>
            </a:r>
            <a:r>
              <a:rPr lang="en-US" sz="2000" dirty="0"/>
              <a:t>: attached to the </a:t>
            </a:r>
            <a:r>
              <a:rPr lang="en-US" sz="2000" dirty="0">
                <a:solidFill>
                  <a:srgbClr val="FF0000"/>
                </a:solidFill>
              </a:rPr>
              <a:t>exterior</a:t>
            </a:r>
            <a:r>
              <a:rPr lang="en-US" sz="2000" dirty="0"/>
              <a:t> (outside) of the </a:t>
            </a:r>
            <a:r>
              <a:rPr lang="en-US" sz="2000" dirty="0">
                <a:solidFill>
                  <a:srgbClr val="FF0000"/>
                </a:solidFill>
              </a:rPr>
              <a:t>lipid bilayer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(or other membrane)</a:t>
            </a:r>
          </a:p>
          <a:p>
            <a:pPr lvl="2"/>
            <a:r>
              <a:rPr lang="en-US" sz="2000" dirty="0"/>
              <a:t>Wingmen for other membrane proteins (partner with other proteins- can be used for transport from one part of the cell to another by attaching to these other proteins)</a:t>
            </a:r>
          </a:p>
        </p:txBody>
      </p:sp>
      <p:pic>
        <p:nvPicPr>
          <p:cNvPr id="2050" name="Picture 2" descr="Image result for phospholipid bilayer 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93" y="1874517"/>
            <a:ext cx="4447176" cy="28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93223"/>
            <a:ext cx="5761738" cy="5199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4. Cholesterol</a:t>
            </a:r>
            <a:endParaRPr lang="en-US" sz="2200" dirty="0"/>
          </a:p>
          <a:p>
            <a:pPr lvl="1"/>
            <a:r>
              <a:rPr lang="en-US" sz="2200" dirty="0"/>
              <a:t>Maintains the </a:t>
            </a:r>
            <a:r>
              <a:rPr lang="en-US" sz="2200" dirty="0">
                <a:solidFill>
                  <a:srgbClr val="FF0000"/>
                </a:solidFill>
              </a:rPr>
              <a:t>integrity</a:t>
            </a:r>
            <a:r>
              <a:rPr lang="en-US" sz="2200" dirty="0"/>
              <a:t> of cell membranes</a:t>
            </a:r>
          </a:p>
          <a:p>
            <a:pPr lvl="2"/>
            <a:r>
              <a:rPr lang="en-US" sz="2200" dirty="0"/>
              <a:t>Without cholesterol, cell membranes would be </a:t>
            </a:r>
            <a:r>
              <a:rPr lang="en-US" sz="2200" dirty="0">
                <a:solidFill>
                  <a:srgbClr val="FF0000"/>
                </a:solidFill>
              </a:rPr>
              <a:t>too fluid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and too permeable</a:t>
            </a:r>
          </a:p>
          <a:p>
            <a:pPr lvl="3"/>
            <a:r>
              <a:rPr lang="en-US" sz="2200" dirty="0"/>
              <a:t>Used to maintain fluidity of the cell membrane by preventing crystallization of the tails in the bilayer</a:t>
            </a:r>
          </a:p>
          <a:p>
            <a:pPr lvl="1"/>
            <a:r>
              <a:rPr lang="en-US" sz="2200" dirty="0"/>
              <a:t>Involved with </a:t>
            </a:r>
            <a:r>
              <a:rPr lang="en-US" sz="2200" dirty="0">
                <a:solidFill>
                  <a:srgbClr val="FF0000"/>
                </a:solidFill>
              </a:rPr>
              <a:t>cell to cell communication </a:t>
            </a:r>
            <a:r>
              <a:rPr lang="en-US" sz="2200" dirty="0"/>
              <a:t>(due to closeness with proteins on the cell membrane)</a:t>
            </a:r>
          </a:p>
        </p:txBody>
      </p:sp>
      <p:pic>
        <p:nvPicPr>
          <p:cNvPr id="4098" name="Picture 2" descr="Image result for phospholipid bilayer choleste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9" y="3668232"/>
            <a:ext cx="3203576" cy="31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hospholipid bilayer choleste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16" y="985157"/>
            <a:ext cx="4416584" cy="26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mosaic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128451"/>
            <a:ext cx="4953000" cy="4690872"/>
          </a:xfrm>
        </p:spPr>
        <p:txBody>
          <a:bodyPr>
            <a:noAutofit/>
          </a:bodyPr>
          <a:lstStyle/>
          <a:p>
            <a:r>
              <a:rPr lang="en-US" sz="2400" dirty="0"/>
              <a:t>Fluid combination of phospholipids, cholesterol, and proteins</a:t>
            </a:r>
          </a:p>
          <a:p>
            <a:pPr lvl="1"/>
            <a:r>
              <a:rPr lang="en-US" sz="2400" dirty="0"/>
              <a:t>Separate but loosely attached molecules</a:t>
            </a:r>
          </a:p>
          <a:p>
            <a:pPr lvl="1"/>
            <a:r>
              <a:rPr lang="en-US" sz="2400" dirty="0" smtClean="0"/>
              <a:t>Dynamic </a:t>
            </a:r>
            <a:r>
              <a:rPr lang="en-US" sz="2400" dirty="0"/>
              <a:t>and scattered with these different molecules (mosaic-like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This fluid characteristic allows it to be SEMI—PERMEABLE (certain things </a:t>
            </a:r>
            <a:r>
              <a:rPr lang="en-US" sz="2400" dirty="0" smtClean="0"/>
              <a:t>can pass through </a:t>
            </a:r>
            <a:r>
              <a:rPr lang="en-US" sz="2400" dirty="0"/>
              <a:t>freely, but not others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122" name="Picture 2" descr="Image result for fluid mosaic model of cell membr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11581" r="2356" b="7615"/>
          <a:stretch/>
        </p:blipFill>
        <p:spPr bwMode="auto">
          <a:xfrm>
            <a:off x="5760720" y="1960736"/>
            <a:ext cx="6087291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4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539268" cy="72452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how </a:t>
            </a:r>
            <a:r>
              <a:rPr lang="en-US" sz="4500" dirty="0"/>
              <a:t>do things get </a:t>
            </a:r>
            <a:r>
              <a:rPr lang="en-US" sz="4500" dirty="0" smtClean="0"/>
              <a:t>into/out </a:t>
            </a:r>
            <a:r>
              <a:rPr lang="en-US" sz="4500" dirty="0"/>
              <a:t>of cells?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3" y="1106905"/>
            <a:ext cx="11694694" cy="33997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By moving across a </a:t>
            </a:r>
            <a:r>
              <a:rPr lang="en-US" sz="2800" dirty="0">
                <a:solidFill>
                  <a:srgbClr val="FF0000"/>
                </a:solidFill>
              </a:rPr>
              <a:t>concentration gradient </a:t>
            </a:r>
            <a:r>
              <a:rPr lang="en-US" sz="2800" dirty="0"/>
              <a:t>(moving from one side of the cell to the other)</a:t>
            </a:r>
          </a:p>
          <a:p>
            <a:pPr lvl="1"/>
            <a:r>
              <a:rPr lang="en-US" sz="2400" dirty="0"/>
              <a:t>Concentration: mass of </a:t>
            </a:r>
            <a:r>
              <a:rPr lang="en-US" sz="2400" dirty="0">
                <a:solidFill>
                  <a:srgbClr val="FF0000"/>
                </a:solidFill>
              </a:rPr>
              <a:t>solute</a:t>
            </a:r>
            <a:r>
              <a:rPr lang="en-US" sz="2400" dirty="0"/>
              <a:t> in a given volume of </a:t>
            </a:r>
            <a:r>
              <a:rPr lang="en-US" sz="2400" dirty="0">
                <a:solidFill>
                  <a:srgbClr val="FF0000"/>
                </a:solidFill>
              </a:rPr>
              <a:t>solution</a:t>
            </a:r>
          </a:p>
          <a:p>
            <a:r>
              <a:rPr lang="en-US" sz="2800" dirty="0"/>
              <a:t>Cell transport</a:t>
            </a:r>
          </a:p>
          <a:p>
            <a:pPr lvl="1"/>
            <a:r>
              <a:rPr lang="en-US" sz="2400" dirty="0"/>
              <a:t>Passive: </a:t>
            </a:r>
            <a:r>
              <a:rPr lang="en-US" sz="2400" dirty="0">
                <a:solidFill>
                  <a:srgbClr val="FF0000"/>
                </a:solidFill>
              </a:rPr>
              <a:t>no energy </a:t>
            </a:r>
            <a:r>
              <a:rPr lang="en-US" sz="2400" dirty="0"/>
              <a:t>required, solutes move </a:t>
            </a:r>
            <a:r>
              <a:rPr lang="en-US" sz="2400" dirty="0">
                <a:solidFill>
                  <a:srgbClr val="FF0000"/>
                </a:solidFill>
              </a:rPr>
              <a:t>down</a:t>
            </a:r>
            <a:r>
              <a:rPr lang="en-US" sz="2400" dirty="0"/>
              <a:t> the concentration </a:t>
            </a:r>
            <a:r>
              <a:rPr lang="en-US" sz="2400" dirty="0" smtClean="0"/>
              <a:t>gradient (from high to low)</a:t>
            </a:r>
            <a:endParaRPr lang="en-US" sz="2400" dirty="0"/>
          </a:p>
          <a:p>
            <a:pPr lvl="1"/>
            <a:r>
              <a:rPr lang="en-US" sz="2400" dirty="0"/>
              <a:t>Active: </a:t>
            </a:r>
            <a:r>
              <a:rPr lang="en-US" sz="2400" dirty="0">
                <a:solidFill>
                  <a:srgbClr val="FF0000"/>
                </a:solidFill>
              </a:rPr>
              <a:t>energy</a:t>
            </a:r>
            <a:r>
              <a:rPr lang="en-US" sz="2400" dirty="0"/>
              <a:t> required, solutes move </a:t>
            </a:r>
            <a:r>
              <a:rPr lang="en-US" sz="2400" dirty="0">
                <a:solidFill>
                  <a:srgbClr val="FF0000"/>
                </a:solidFill>
              </a:rPr>
              <a:t>up</a:t>
            </a:r>
            <a:r>
              <a:rPr lang="en-US" sz="2400" dirty="0"/>
              <a:t> the concentration </a:t>
            </a:r>
            <a:r>
              <a:rPr lang="en-US" sz="2400" dirty="0" smtClean="0"/>
              <a:t>gradient (from low to high)</a:t>
            </a:r>
            <a:endParaRPr lang="en-US" sz="2400" dirty="0"/>
          </a:p>
        </p:txBody>
      </p:sp>
      <p:pic>
        <p:nvPicPr>
          <p:cNvPr id="6146" name="Picture 2" descr="Image result for concentration gradi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40367" r="2844" b="26299"/>
          <a:stretch/>
        </p:blipFill>
        <p:spPr bwMode="auto">
          <a:xfrm>
            <a:off x="2160725" y="4506686"/>
            <a:ext cx="83602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1390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2819</TotalTime>
  <Words>1176</Words>
  <Application>Microsoft Office PowerPoint</Application>
  <PresentationFormat>Widescreen</PresentationFormat>
  <Paragraphs>153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Comic Sans MS</vt:lpstr>
      <vt:lpstr>Gill Sans MT</vt:lpstr>
      <vt:lpstr>Impact</vt:lpstr>
      <vt:lpstr>Badge</vt:lpstr>
      <vt:lpstr>Unit 3 topic 3: cell transport</vt:lpstr>
      <vt:lpstr>The cell membrane</vt:lpstr>
      <vt:lpstr>The cell membrane - labeling</vt:lpstr>
      <vt:lpstr>Arrangement of lipid bilayer</vt:lpstr>
      <vt:lpstr>Components in the lipid bilayer</vt:lpstr>
      <vt:lpstr>Components in the lipid bilayer</vt:lpstr>
      <vt:lpstr>Components of the lipid bilayer</vt:lpstr>
      <vt:lpstr>Fluid mosaic model</vt:lpstr>
      <vt:lpstr>how do things get into/out of cells?</vt:lpstr>
      <vt:lpstr>Simple diffusion</vt:lpstr>
      <vt:lpstr>PowerPoint Presentation</vt:lpstr>
      <vt:lpstr>Simple Diffusion of a Solute Across a Membrane</vt:lpstr>
      <vt:lpstr>Can all solutes cross the membrane by simple diffusion?</vt:lpstr>
      <vt:lpstr>Facilitated diffusion</vt:lpstr>
      <vt:lpstr>osmosis</vt:lpstr>
      <vt:lpstr>Solution types</vt:lpstr>
      <vt:lpstr>Solution types, cont.</vt:lpstr>
      <vt:lpstr>PowerPoint Presentation</vt:lpstr>
      <vt:lpstr>Real life example: Red blood cells </vt:lpstr>
      <vt:lpstr>Real life example: plant cell</vt:lpstr>
      <vt:lpstr>Active transport</vt:lpstr>
      <vt:lpstr>Endocytosis and exocytosis</vt:lpstr>
      <vt:lpstr>Endocytosis: Phagocytosis &amp; pinocytosis</vt:lpstr>
      <vt:lpstr>PowerPoint Presentation</vt:lpstr>
      <vt:lpstr>exocytosis</vt:lpstr>
      <vt:lpstr>Surface area to volume ratio</vt:lpstr>
      <vt:lpstr>Surface area to volume ratio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cells</dc:title>
  <dc:creator>Kara M. Bedford</dc:creator>
  <cp:lastModifiedBy>Olivia Jensen</cp:lastModifiedBy>
  <cp:revision>105</cp:revision>
  <dcterms:created xsi:type="dcterms:W3CDTF">2016-10-10T16:44:57Z</dcterms:created>
  <dcterms:modified xsi:type="dcterms:W3CDTF">2018-11-13T20:46:49Z</dcterms:modified>
</cp:coreProperties>
</file>