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1.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132"/>
  </p:notesMasterIdLst>
  <p:sldIdLst>
    <p:sldId id="399" r:id="rId2"/>
    <p:sldId id="403" r:id="rId3"/>
    <p:sldId id="404" r:id="rId4"/>
    <p:sldId id="405" r:id="rId5"/>
    <p:sldId id="406" r:id="rId6"/>
    <p:sldId id="407" r:id="rId7"/>
    <p:sldId id="408" r:id="rId8"/>
    <p:sldId id="409" r:id="rId9"/>
    <p:sldId id="410" r:id="rId10"/>
    <p:sldId id="273" r:id="rId11"/>
    <p:sldId id="274" r:id="rId12"/>
    <p:sldId id="294" r:id="rId13"/>
    <p:sldId id="275" r:id="rId14"/>
    <p:sldId id="279" r:id="rId15"/>
    <p:sldId id="290" r:id="rId16"/>
    <p:sldId id="291" r:id="rId17"/>
    <p:sldId id="292" r:id="rId18"/>
    <p:sldId id="293" r:id="rId19"/>
    <p:sldId id="271" r:id="rId20"/>
    <p:sldId id="400" r:id="rId21"/>
    <p:sldId id="295" r:id="rId22"/>
    <p:sldId id="411" r:id="rId23"/>
    <p:sldId id="296" r:id="rId24"/>
    <p:sldId id="297" r:id="rId25"/>
    <p:sldId id="298" r:id="rId26"/>
    <p:sldId id="299" r:id="rId27"/>
    <p:sldId id="300" r:id="rId28"/>
    <p:sldId id="412"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280" r:id="rId55"/>
    <p:sldId id="283" r:id="rId56"/>
    <p:sldId id="284" r:id="rId57"/>
    <p:sldId id="287" r:id="rId58"/>
    <p:sldId id="288" r:id="rId59"/>
    <p:sldId id="401" r:id="rId60"/>
    <p:sldId id="346" r:id="rId61"/>
    <p:sldId id="347" r:id="rId62"/>
    <p:sldId id="348" r:id="rId63"/>
    <p:sldId id="349" r:id="rId64"/>
    <p:sldId id="350" r:id="rId65"/>
    <p:sldId id="351" r:id="rId66"/>
    <p:sldId id="352" r:id="rId67"/>
    <p:sldId id="353" r:id="rId68"/>
    <p:sldId id="354" r:id="rId69"/>
    <p:sldId id="355" r:id="rId70"/>
    <p:sldId id="356" r:id="rId71"/>
    <p:sldId id="357" r:id="rId72"/>
    <p:sldId id="358" r:id="rId73"/>
    <p:sldId id="359" r:id="rId74"/>
    <p:sldId id="360" r:id="rId75"/>
    <p:sldId id="361" r:id="rId76"/>
    <p:sldId id="362" r:id="rId77"/>
    <p:sldId id="363" r:id="rId78"/>
    <p:sldId id="364" r:id="rId79"/>
    <p:sldId id="365" r:id="rId80"/>
    <p:sldId id="366" r:id="rId81"/>
    <p:sldId id="367" r:id="rId82"/>
    <p:sldId id="368" r:id="rId83"/>
    <p:sldId id="369" r:id="rId84"/>
    <p:sldId id="370" r:id="rId85"/>
    <p:sldId id="371" r:id="rId86"/>
    <p:sldId id="372" r:id="rId87"/>
    <p:sldId id="373"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8" r:id="rId101"/>
    <p:sldId id="389" r:id="rId102"/>
    <p:sldId id="390" r:id="rId103"/>
    <p:sldId id="391" r:id="rId104"/>
    <p:sldId id="392" r:id="rId105"/>
    <p:sldId id="393" r:id="rId106"/>
    <p:sldId id="394" r:id="rId107"/>
    <p:sldId id="395" r:id="rId108"/>
    <p:sldId id="396" r:id="rId109"/>
    <p:sldId id="397" r:id="rId110"/>
    <p:sldId id="398" r:id="rId111"/>
    <p:sldId id="402" r:id="rId112"/>
    <p:sldId id="327" r:id="rId113"/>
    <p:sldId id="328" r:id="rId114"/>
    <p:sldId id="329" r:id="rId115"/>
    <p:sldId id="330" r:id="rId116"/>
    <p:sldId id="331" r:id="rId117"/>
    <p:sldId id="333" r:id="rId118"/>
    <p:sldId id="332" r:id="rId119"/>
    <p:sldId id="334" r:id="rId120"/>
    <p:sldId id="335" r:id="rId121"/>
    <p:sldId id="336" r:id="rId122"/>
    <p:sldId id="337" r:id="rId123"/>
    <p:sldId id="338" r:id="rId124"/>
    <p:sldId id="339" r:id="rId125"/>
    <p:sldId id="340" r:id="rId126"/>
    <p:sldId id="341" r:id="rId127"/>
    <p:sldId id="342" r:id="rId128"/>
    <p:sldId id="343" r:id="rId129"/>
    <p:sldId id="344" r:id="rId130"/>
    <p:sldId id="345" r:id="rId1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0538" autoAdjust="0"/>
  </p:normalViewPr>
  <p:slideViewPr>
    <p:cSldViewPr snapToGrid="0" snapToObjects="1">
      <p:cViewPr varScale="1">
        <p:scale>
          <a:sx n="38" d="100"/>
          <a:sy n="38" d="100"/>
        </p:scale>
        <p:origin x="792"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98EDDD0-30AB-D846-A79E-C83F1E66A7AC}" type="datetimeFigureOut">
              <a:rPr lang="en-US" smtClean="0"/>
              <a:t>1/30/2018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C74F145-4236-974B-8F8A-8B6515AC1500}" type="slidenum">
              <a:rPr lang="en-US" smtClean="0"/>
              <a:t>‹#›</a:t>
            </a:fld>
            <a:endParaRPr lang="en-US"/>
          </a:p>
        </p:txBody>
      </p:sp>
    </p:spTree>
    <p:extLst>
      <p:ext uri="{BB962C8B-B14F-4D97-AF65-F5344CB8AC3E}">
        <p14:creationId xmlns:p14="http://schemas.microsoft.com/office/powerpoint/2010/main" val="9943041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57066" indent="-291179">
              <a:defRPr sz="2400">
                <a:solidFill>
                  <a:schemeClr val="tx1"/>
                </a:solidFill>
                <a:latin typeface="Arial" charset="0"/>
                <a:ea typeface="ヒラギノ角ゴ Pro W3" charset="0"/>
                <a:cs typeface="ヒラギノ角ゴ Pro W3" charset="0"/>
              </a:defRPr>
            </a:lvl2pPr>
            <a:lvl3pPr marL="1164717" indent="-232943">
              <a:defRPr sz="2400">
                <a:solidFill>
                  <a:schemeClr val="tx1"/>
                </a:solidFill>
                <a:latin typeface="Arial" charset="0"/>
                <a:ea typeface="ヒラギノ角ゴ Pro W3" charset="0"/>
                <a:cs typeface="ヒラギノ角ゴ Pro W3" charset="0"/>
              </a:defRPr>
            </a:lvl3pPr>
            <a:lvl4pPr marL="1630604" indent="-232943">
              <a:defRPr sz="2400">
                <a:solidFill>
                  <a:schemeClr val="tx1"/>
                </a:solidFill>
                <a:latin typeface="Arial" charset="0"/>
                <a:ea typeface="ヒラギノ角ゴ Pro W3" charset="0"/>
                <a:cs typeface="ヒラギノ角ゴ Pro W3" charset="0"/>
              </a:defRPr>
            </a:lvl4pPr>
            <a:lvl5pPr marL="2096491" indent="-232943">
              <a:defRPr sz="2400">
                <a:solidFill>
                  <a:schemeClr val="tx1"/>
                </a:solidFill>
                <a:latin typeface="Arial" charset="0"/>
                <a:ea typeface="ヒラギノ角ゴ Pro W3" charset="0"/>
                <a:cs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E2AE786-CDCA-634F-9A97-F185C237FB02}" type="slidenum">
              <a:rPr lang="en-US" sz="1200"/>
              <a:pPr/>
              <a:t>10</a:t>
            </a:fld>
            <a:endParaRPr 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extLst>
      <p:ext uri="{BB962C8B-B14F-4D97-AF65-F5344CB8AC3E}">
        <p14:creationId xmlns:p14="http://schemas.microsoft.com/office/powerpoint/2010/main" val="2429282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90EEB10-61A4-4E2A-AEA1-5FB720175C0B}" type="slidenum">
              <a:rPr lang="en-US" altLang="en-US" sz="1200" smtClean="0"/>
              <a:pPr/>
              <a:t>28</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75376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a:extLst>
              <a:ext uri="{FF2B5EF4-FFF2-40B4-BE49-F238E27FC236}">
                <a16:creationId xmlns:a16="http://schemas.microsoft.com/office/drawing/2014/main" id="{EAB4697A-9093-4276-94BA-E6B389F7B9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7A1D9DB-B679-42BA-8104-C7CE579A5BBA}" type="slidenum">
              <a:rPr lang="en-US" altLang="en-US" sz="1200" smtClean="0"/>
              <a:pPr/>
              <a:t>29</a:t>
            </a:fld>
            <a:endParaRPr lang="en-US" altLang="en-US" sz="1200"/>
          </a:p>
        </p:txBody>
      </p:sp>
      <p:sp>
        <p:nvSpPr>
          <p:cNvPr id="16387" name="Rectangle 2">
            <a:extLst>
              <a:ext uri="{FF2B5EF4-FFF2-40B4-BE49-F238E27FC236}">
                <a16:creationId xmlns:a16="http://schemas.microsoft.com/office/drawing/2014/main" id="{090EFE0E-45D6-4D25-B179-4A05A462184E}"/>
              </a:ext>
            </a:extLst>
          </p:cNvPr>
          <p:cNvSpPr>
            <a:spLocks noGrp="1" noRot="1" noChangeAspect="1" noChangeArrowheads="1" noTextEdit="1"/>
          </p:cNvSpPr>
          <p:nvPr>
            <p:ph type="sldImg"/>
          </p:nvPr>
        </p:nvSpPr>
        <p:spPr>
          <a:solidFill>
            <a:srgbClr val="FFFFFF"/>
          </a:solidFill>
          <a:ln/>
        </p:spPr>
      </p:sp>
      <p:sp>
        <p:nvSpPr>
          <p:cNvPr id="101379" name="Rectangle 3">
            <a:extLst>
              <a:ext uri="{FF2B5EF4-FFF2-40B4-BE49-F238E27FC236}">
                <a16:creationId xmlns:a16="http://schemas.microsoft.com/office/drawing/2014/main" id="{0E736A4C-94E2-4BD5-935E-1D83F200A0D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60369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a:extLst>
              <a:ext uri="{FF2B5EF4-FFF2-40B4-BE49-F238E27FC236}">
                <a16:creationId xmlns:a16="http://schemas.microsoft.com/office/drawing/2014/main" id="{7CF01AAD-3001-401D-BFD9-230D974582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4F33828-6A8C-4BDA-8DC4-1539311BED39}" type="slidenum">
              <a:rPr lang="en-US" altLang="en-US" sz="1200" smtClean="0"/>
              <a:pPr/>
              <a:t>30</a:t>
            </a:fld>
            <a:endParaRPr lang="en-US" altLang="en-US" sz="1200"/>
          </a:p>
        </p:txBody>
      </p:sp>
      <p:sp>
        <p:nvSpPr>
          <p:cNvPr id="18435" name="Rectangle 2">
            <a:extLst>
              <a:ext uri="{FF2B5EF4-FFF2-40B4-BE49-F238E27FC236}">
                <a16:creationId xmlns:a16="http://schemas.microsoft.com/office/drawing/2014/main" id="{1C3C1C80-0061-4EF6-9519-314253A42120}"/>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094713BD-FAE9-4E1B-87EE-954C22C01608}"/>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9622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a:extLst>
              <a:ext uri="{FF2B5EF4-FFF2-40B4-BE49-F238E27FC236}">
                <a16:creationId xmlns:a16="http://schemas.microsoft.com/office/drawing/2014/main" id="{BC61D8D8-1A25-4167-A3E9-E796C6CD68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943E692-1D49-4A1B-8016-19B84BDD9986}" type="slidenum">
              <a:rPr lang="en-US" altLang="en-US" sz="1200" smtClean="0"/>
              <a:pPr/>
              <a:t>31</a:t>
            </a:fld>
            <a:endParaRPr lang="en-US" altLang="en-US" sz="1200"/>
          </a:p>
        </p:txBody>
      </p:sp>
      <p:sp>
        <p:nvSpPr>
          <p:cNvPr id="20483" name="Rectangle 2">
            <a:extLst>
              <a:ext uri="{FF2B5EF4-FFF2-40B4-BE49-F238E27FC236}">
                <a16:creationId xmlns:a16="http://schemas.microsoft.com/office/drawing/2014/main" id="{A64B0751-C03E-4221-A398-4A3726913AAB}"/>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27F73D3C-07A0-41C2-A2EE-A94A7B0FB21C}"/>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34069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D75B9ADC-15E4-4B29-9597-6831FC4077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B1F59D0-DB52-4C49-BE8B-B432BB3C0DE2}" type="slidenum">
              <a:rPr lang="en-US" altLang="en-US" sz="1200" smtClean="0"/>
              <a:pPr/>
              <a:t>33</a:t>
            </a:fld>
            <a:endParaRPr lang="en-US" altLang="en-US" sz="1200"/>
          </a:p>
        </p:txBody>
      </p:sp>
      <p:sp>
        <p:nvSpPr>
          <p:cNvPr id="23555" name="Rectangle 2">
            <a:extLst>
              <a:ext uri="{FF2B5EF4-FFF2-40B4-BE49-F238E27FC236}">
                <a16:creationId xmlns:a16="http://schemas.microsoft.com/office/drawing/2014/main" id="{E4A38B15-E92B-4495-BA7B-93B422062EC8}"/>
              </a:ext>
            </a:extLst>
          </p:cNvPr>
          <p:cNvSpPr>
            <a:spLocks noGrp="1" noRot="1" noChangeAspect="1" noChangeArrowheads="1" noTextEdit="1"/>
          </p:cNvSpPr>
          <p:nvPr>
            <p:ph type="sldImg"/>
          </p:nvPr>
        </p:nvSpPr>
        <p:spPr>
          <a:solidFill>
            <a:srgbClr val="FFFFFF"/>
          </a:solidFill>
          <a:ln/>
        </p:spPr>
      </p:sp>
      <p:sp>
        <p:nvSpPr>
          <p:cNvPr id="109571" name="Rectangle 3">
            <a:extLst>
              <a:ext uri="{FF2B5EF4-FFF2-40B4-BE49-F238E27FC236}">
                <a16:creationId xmlns:a16="http://schemas.microsoft.com/office/drawing/2014/main" id="{027CF4AA-3476-488F-B913-4C6C52F4D07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93032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a:extLst>
              <a:ext uri="{FF2B5EF4-FFF2-40B4-BE49-F238E27FC236}">
                <a16:creationId xmlns:a16="http://schemas.microsoft.com/office/drawing/2014/main" id="{74726F38-0311-4635-BC26-27557C10DA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FFD45DC-CA73-4B8E-81B2-9FC6E349817C}" type="slidenum">
              <a:rPr lang="en-US" altLang="en-US" sz="1200" smtClean="0"/>
              <a:pPr/>
              <a:t>35</a:t>
            </a:fld>
            <a:endParaRPr lang="en-US" altLang="en-US" sz="1200"/>
          </a:p>
        </p:txBody>
      </p:sp>
      <p:sp>
        <p:nvSpPr>
          <p:cNvPr id="26627" name="Rectangle 2">
            <a:extLst>
              <a:ext uri="{FF2B5EF4-FFF2-40B4-BE49-F238E27FC236}">
                <a16:creationId xmlns:a16="http://schemas.microsoft.com/office/drawing/2014/main" id="{880BA38E-7F3F-47D3-8495-85CFF9B3AB27}"/>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487C96F7-FFFC-4035-BDF6-A3252B4AC47D}"/>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1649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a:extLst>
              <a:ext uri="{FF2B5EF4-FFF2-40B4-BE49-F238E27FC236}">
                <a16:creationId xmlns:a16="http://schemas.microsoft.com/office/drawing/2014/main" id="{F08FB19F-EE9C-4411-B20A-1B06C8CB45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D3A4AC7-FBFC-463B-A408-2780E083605A}" type="slidenum">
              <a:rPr lang="en-US" altLang="en-US" sz="1200" smtClean="0"/>
              <a:pPr/>
              <a:t>36</a:t>
            </a:fld>
            <a:endParaRPr lang="en-US" altLang="en-US" sz="1200"/>
          </a:p>
        </p:txBody>
      </p:sp>
      <p:sp>
        <p:nvSpPr>
          <p:cNvPr id="28675" name="Rectangle 2">
            <a:extLst>
              <a:ext uri="{FF2B5EF4-FFF2-40B4-BE49-F238E27FC236}">
                <a16:creationId xmlns:a16="http://schemas.microsoft.com/office/drawing/2014/main" id="{F7824860-36C1-462B-BD81-7632943D69CE}"/>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ED4C6AD-8DD7-425E-9D4E-0D40510FB065}"/>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94645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a:extLst>
              <a:ext uri="{FF2B5EF4-FFF2-40B4-BE49-F238E27FC236}">
                <a16:creationId xmlns:a16="http://schemas.microsoft.com/office/drawing/2014/main" id="{B3AE50AE-C686-4051-BF55-4D4241014D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7135178-7D24-4E52-A42D-4E954F9FC542}" type="slidenum">
              <a:rPr lang="en-US" altLang="en-US" sz="1200" smtClean="0"/>
              <a:pPr/>
              <a:t>37</a:t>
            </a:fld>
            <a:endParaRPr lang="en-US" altLang="en-US" sz="1200"/>
          </a:p>
        </p:txBody>
      </p:sp>
      <p:sp>
        <p:nvSpPr>
          <p:cNvPr id="30723" name="Rectangle 2">
            <a:extLst>
              <a:ext uri="{FF2B5EF4-FFF2-40B4-BE49-F238E27FC236}">
                <a16:creationId xmlns:a16="http://schemas.microsoft.com/office/drawing/2014/main" id="{C482B981-FDEA-4491-BCA7-330698211622}"/>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8DAEB77D-DED8-478C-A8C4-60F98FDE6462}"/>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76860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a:extLst>
              <a:ext uri="{FF2B5EF4-FFF2-40B4-BE49-F238E27FC236}">
                <a16:creationId xmlns:a16="http://schemas.microsoft.com/office/drawing/2014/main" id="{51C61769-B88F-4328-91C5-67566E3378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3BBEAE3-C303-40B4-BB8D-7237BB18BC7A}" type="slidenum">
              <a:rPr lang="en-US" altLang="en-US" sz="1200" smtClean="0"/>
              <a:pPr/>
              <a:t>38</a:t>
            </a:fld>
            <a:endParaRPr lang="en-US" altLang="en-US" sz="1200"/>
          </a:p>
        </p:txBody>
      </p:sp>
      <p:sp>
        <p:nvSpPr>
          <p:cNvPr id="32771" name="Rectangle 2">
            <a:extLst>
              <a:ext uri="{FF2B5EF4-FFF2-40B4-BE49-F238E27FC236}">
                <a16:creationId xmlns:a16="http://schemas.microsoft.com/office/drawing/2014/main" id="{0333C80B-2CED-44CC-8E6E-135432E77950}"/>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2413A1B-84C6-478C-8536-64D5F984B554}"/>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86708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a:extLst>
              <a:ext uri="{FF2B5EF4-FFF2-40B4-BE49-F238E27FC236}">
                <a16:creationId xmlns:a16="http://schemas.microsoft.com/office/drawing/2014/main" id="{32C136DC-F655-4DD7-A819-2F9768820C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4F57605-5FD7-47F9-856E-67908C3A3F0D}" type="slidenum">
              <a:rPr lang="en-US" altLang="en-US" sz="1200" smtClean="0"/>
              <a:pPr/>
              <a:t>39</a:t>
            </a:fld>
            <a:endParaRPr lang="en-US" altLang="en-US" sz="1200"/>
          </a:p>
        </p:txBody>
      </p:sp>
      <p:sp>
        <p:nvSpPr>
          <p:cNvPr id="34819" name="Rectangle 2">
            <a:extLst>
              <a:ext uri="{FF2B5EF4-FFF2-40B4-BE49-F238E27FC236}">
                <a16:creationId xmlns:a16="http://schemas.microsoft.com/office/drawing/2014/main" id="{995EA95A-4EC6-4424-9FED-0EBBFD0AE208}"/>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5A071329-2092-4A64-81A1-4D6C752EC8C4}"/>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90928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57066" indent="-291179">
              <a:defRPr sz="2400">
                <a:solidFill>
                  <a:schemeClr val="tx1"/>
                </a:solidFill>
                <a:latin typeface="Arial" charset="0"/>
                <a:ea typeface="ヒラギノ角ゴ Pro W3" charset="0"/>
                <a:cs typeface="ヒラギノ角ゴ Pro W3" charset="0"/>
              </a:defRPr>
            </a:lvl2pPr>
            <a:lvl3pPr marL="1164717" indent="-232943">
              <a:defRPr sz="2400">
                <a:solidFill>
                  <a:schemeClr val="tx1"/>
                </a:solidFill>
                <a:latin typeface="Arial" charset="0"/>
                <a:ea typeface="ヒラギノ角ゴ Pro W3" charset="0"/>
                <a:cs typeface="ヒラギノ角ゴ Pro W3" charset="0"/>
              </a:defRPr>
            </a:lvl3pPr>
            <a:lvl4pPr marL="1630604" indent="-232943">
              <a:defRPr sz="2400">
                <a:solidFill>
                  <a:schemeClr val="tx1"/>
                </a:solidFill>
                <a:latin typeface="Arial" charset="0"/>
                <a:ea typeface="ヒラギノ角ゴ Pro W3" charset="0"/>
                <a:cs typeface="ヒラギノ角ゴ Pro W3" charset="0"/>
              </a:defRPr>
            </a:lvl4pPr>
            <a:lvl5pPr marL="2096491" indent="-232943">
              <a:defRPr sz="2400">
                <a:solidFill>
                  <a:schemeClr val="tx1"/>
                </a:solidFill>
                <a:latin typeface="Arial" charset="0"/>
                <a:ea typeface="ヒラギノ角ゴ Pro W3" charset="0"/>
                <a:cs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BD566FE-8E8E-D44D-84D2-01BD2D15ADE3}" type="slidenum">
              <a:rPr lang="en-US" sz="1200"/>
              <a:pPr/>
              <a:t>11</a:t>
            </a:fld>
            <a:endParaRPr 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extLst>
      <p:ext uri="{BB962C8B-B14F-4D97-AF65-F5344CB8AC3E}">
        <p14:creationId xmlns:p14="http://schemas.microsoft.com/office/powerpoint/2010/main" val="363424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a:extLst>
              <a:ext uri="{FF2B5EF4-FFF2-40B4-BE49-F238E27FC236}">
                <a16:creationId xmlns:a16="http://schemas.microsoft.com/office/drawing/2014/main" id="{0109552B-E83A-4170-8C52-F58C87EAB9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4E659D9-D896-490F-96BA-7BC831795B8B}" type="slidenum">
              <a:rPr lang="en-US" altLang="en-US" sz="1200" smtClean="0"/>
              <a:pPr/>
              <a:t>40</a:t>
            </a:fld>
            <a:endParaRPr lang="en-US" altLang="en-US" sz="1200"/>
          </a:p>
        </p:txBody>
      </p:sp>
      <p:sp>
        <p:nvSpPr>
          <p:cNvPr id="36867" name="Rectangle 2">
            <a:extLst>
              <a:ext uri="{FF2B5EF4-FFF2-40B4-BE49-F238E27FC236}">
                <a16:creationId xmlns:a16="http://schemas.microsoft.com/office/drawing/2014/main" id="{91EAE097-6008-4762-BF04-9B20FC9D7E20}"/>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48D0D10F-1325-4D89-9FCC-EA61E3B23A4A}"/>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235606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a:extLst>
              <a:ext uri="{FF2B5EF4-FFF2-40B4-BE49-F238E27FC236}">
                <a16:creationId xmlns:a16="http://schemas.microsoft.com/office/drawing/2014/main" id="{BC06F4E7-AED3-47AC-9B04-83BB07E3AB4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E4D6A6E-FA2B-451B-8739-56DDEE357CAC}" type="slidenum">
              <a:rPr lang="en-US" altLang="en-US" sz="1200" smtClean="0"/>
              <a:pPr/>
              <a:t>41</a:t>
            </a:fld>
            <a:endParaRPr lang="en-US" altLang="en-US" sz="1200"/>
          </a:p>
        </p:txBody>
      </p:sp>
      <p:sp>
        <p:nvSpPr>
          <p:cNvPr id="38915" name="Rectangle 2">
            <a:extLst>
              <a:ext uri="{FF2B5EF4-FFF2-40B4-BE49-F238E27FC236}">
                <a16:creationId xmlns:a16="http://schemas.microsoft.com/office/drawing/2014/main" id="{1A7125CF-2623-456E-BC87-D16071C9C55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B5364A1-9C64-46D0-9C7D-02E2A4F9379C}"/>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087553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a:extLst>
              <a:ext uri="{FF2B5EF4-FFF2-40B4-BE49-F238E27FC236}">
                <a16:creationId xmlns:a16="http://schemas.microsoft.com/office/drawing/2014/main" id="{8D19C920-DA11-45ED-82B7-23FD5E4C178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1E1DD47-D682-4981-ABC1-E3FD0B3D9567}" type="slidenum">
              <a:rPr lang="en-US" altLang="en-US" sz="1200" smtClean="0"/>
              <a:pPr/>
              <a:t>42</a:t>
            </a:fld>
            <a:endParaRPr lang="en-US" altLang="en-US" sz="1200"/>
          </a:p>
        </p:txBody>
      </p:sp>
      <p:sp>
        <p:nvSpPr>
          <p:cNvPr id="40963" name="Rectangle 2">
            <a:extLst>
              <a:ext uri="{FF2B5EF4-FFF2-40B4-BE49-F238E27FC236}">
                <a16:creationId xmlns:a16="http://schemas.microsoft.com/office/drawing/2014/main" id="{CBA8BCDD-1E41-4C11-B2B0-14F55A315AEF}"/>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C4235572-40A2-4C60-865A-722906CD40D6}"/>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95072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a:extLst>
              <a:ext uri="{FF2B5EF4-FFF2-40B4-BE49-F238E27FC236}">
                <a16:creationId xmlns:a16="http://schemas.microsoft.com/office/drawing/2014/main" id="{96E3A045-F8E4-4C8E-96F6-213D6F3FC1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5853CCC-58CE-4957-9089-4321DA1A54AF}" type="slidenum">
              <a:rPr lang="en-US" altLang="en-US" sz="1200" smtClean="0"/>
              <a:pPr/>
              <a:t>43</a:t>
            </a:fld>
            <a:endParaRPr lang="en-US" altLang="en-US" sz="1200"/>
          </a:p>
        </p:txBody>
      </p:sp>
      <p:sp>
        <p:nvSpPr>
          <p:cNvPr id="43011" name="Rectangle 2">
            <a:extLst>
              <a:ext uri="{FF2B5EF4-FFF2-40B4-BE49-F238E27FC236}">
                <a16:creationId xmlns:a16="http://schemas.microsoft.com/office/drawing/2014/main" id="{2EF7DDA0-3E1C-4CE7-9B1E-5EF65CF51680}"/>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66065FB5-D0F1-4819-980F-D9E95830EE69}"/>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346122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telophase</a:t>
            </a:r>
            <a:endParaRPr lang="en-US" dirty="0"/>
          </a:p>
        </p:txBody>
      </p:sp>
      <p:sp>
        <p:nvSpPr>
          <p:cNvPr id="4" name="Slide Number Placeholder 3"/>
          <p:cNvSpPr>
            <a:spLocks noGrp="1"/>
          </p:cNvSpPr>
          <p:nvPr>
            <p:ph type="sldNum" sz="quarter" idx="10"/>
          </p:nvPr>
        </p:nvSpPr>
        <p:spPr/>
        <p:txBody>
          <a:bodyPr/>
          <a:lstStyle/>
          <a:p>
            <a:fld id="{0C74F145-4236-974B-8F8A-8B6515AC1500}" type="slidenum">
              <a:rPr lang="en-US" smtClean="0"/>
              <a:t>44</a:t>
            </a:fld>
            <a:endParaRPr lang="en-US"/>
          </a:p>
        </p:txBody>
      </p:sp>
    </p:spTree>
    <p:extLst>
      <p:ext uri="{BB962C8B-B14F-4D97-AF65-F5344CB8AC3E}">
        <p14:creationId xmlns:p14="http://schemas.microsoft.com/office/powerpoint/2010/main" val="400311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prophase</a:t>
            </a:r>
            <a:endParaRPr lang="en-US" dirty="0"/>
          </a:p>
        </p:txBody>
      </p:sp>
      <p:sp>
        <p:nvSpPr>
          <p:cNvPr id="4" name="Slide Number Placeholder 3"/>
          <p:cNvSpPr>
            <a:spLocks noGrp="1"/>
          </p:cNvSpPr>
          <p:nvPr>
            <p:ph type="sldNum" sz="quarter" idx="10"/>
          </p:nvPr>
        </p:nvSpPr>
        <p:spPr/>
        <p:txBody>
          <a:bodyPr/>
          <a:lstStyle/>
          <a:p>
            <a:fld id="{0C74F145-4236-974B-8F8A-8B6515AC1500}" type="slidenum">
              <a:rPr lang="en-US" smtClean="0"/>
              <a:t>45</a:t>
            </a:fld>
            <a:endParaRPr lang="en-US"/>
          </a:p>
        </p:txBody>
      </p:sp>
    </p:spTree>
    <p:extLst>
      <p:ext uri="{BB962C8B-B14F-4D97-AF65-F5344CB8AC3E}">
        <p14:creationId xmlns:p14="http://schemas.microsoft.com/office/powerpoint/2010/main" val="4110457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anaphase</a:t>
            </a:r>
            <a:endParaRPr lang="en-US" dirty="0"/>
          </a:p>
        </p:txBody>
      </p:sp>
      <p:sp>
        <p:nvSpPr>
          <p:cNvPr id="4" name="Slide Number Placeholder 3"/>
          <p:cNvSpPr>
            <a:spLocks noGrp="1"/>
          </p:cNvSpPr>
          <p:nvPr>
            <p:ph type="sldNum" sz="quarter" idx="10"/>
          </p:nvPr>
        </p:nvSpPr>
        <p:spPr/>
        <p:txBody>
          <a:bodyPr/>
          <a:lstStyle/>
          <a:p>
            <a:fld id="{0C74F145-4236-974B-8F8A-8B6515AC1500}" type="slidenum">
              <a:rPr lang="en-US" smtClean="0"/>
              <a:t>46</a:t>
            </a:fld>
            <a:endParaRPr lang="en-US"/>
          </a:p>
        </p:txBody>
      </p:sp>
    </p:spTree>
    <p:extLst>
      <p:ext uri="{BB962C8B-B14F-4D97-AF65-F5344CB8AC3E}">
        <p14:creationId xmlns:p14="http://schemas.microsoft.com/office/powerpoint/2010/main" val="3339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metaphase</a:t>
            </a:r>
            <a:endParaRPr lang="en-US" dirty="0"/>
          </a:p>
        </p:txBody>
      </p:sp>
      <p:sp>
        <p:nvSpPr>
          <p:cNvPr id="4" name="Slide Number Placeholder 3"/>
          <p:cNvSpPr>
            <a:spLocks noGrp="1"/>
          </p:cNvSpPr>
          <p:nvPr>
            <p:ph type="sldNum" sz="quarter" idx="10"/>
          </p:nvPr>
        </p:nvSpPr>
        <p:spPr/>
        <p:txBody>
          <a:bodyPr/>
          <a:lstStyle/>
          <a:p>
            <a:fld id="{0C74F145-4236-974B-8F8A-8B6515AC1500}" type="slidenum">
              <a:rPr lang="en-US" smtClean="0"/>
              <a:t>47</a:t>
            </a:fld>
            <a:endParaRPr lang="en-US"/>
          </a:p>
        </p:txBody>
      </p:sp>
    </p:spTree>
    <p:extLst>
      <p:ext uri="{BB962C8B-B14F-4D97-AF65-F5344CB8AC3E}">
        <p14:creationId xmlns:p14="http://schemas.microsoft.com/office/powerpoint/2010/main" val="4277587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9B3D6A29-B3AD-465A-84A9-71E8F28566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A90C4CF-CA7F-4F4D-9338-71A7FE0301C0}" type="slidenum">
              <a:rPr lang="en-US" altLang="en-US" sz="1200" smtClean="0"/>
              <a:pPr/>
              <a:t>48</a:t>
            </a:fld>
            <a:endParaRPr lang="en-US" altLang="en-US" sz="1200"/>
          </a:p>
        </p:txBody>
      </p:sp>
      <p:sp>
        <p:nvSpPr>
          <p:cNvPr id="49155" name="Rectangle 2">
            <a:extLst>
              <a:ext uri="{FF2B5EF4-FFF2-40B4-BE49-F238E27FC236}">
                <a16:creationId xmlns:a16="http://schemas.microsoft.com/office/drawing/2014/main" id="{141619B0-DEA5-4559-8FAD-BF0796A3FA00}"/>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B077DFA8-611F-4B51-89F5-6C889A56021C}"/>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518592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a:extLst>
              <a:ext uri="{FF2B5EF4-FFF2-40B4-BE49-F238E27FC236}">
                <a16:creationId xmlns:a16="http://schemas.microsoft.com/office/drawing/2014/main" id="{859E2C3C-9B81-4E6E-A84C-E4B06A8815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D9E9E74-5962-4264-B412-7F80D960C2A2}" type="slidenum">
              <a:rPr lang="en-US" altLang="en-US" sz="1200" smtClean="0"/>
              <a:pPr/>
              <a:t>49</a:t>
            </a:fld>
            <a:endParaRPr lang="en-US" altLang="en-US" sz="1200"/>
          </a:p>
        </p:txBody>
      </p:sp>
      <p:sp>
        <p:nvSpPr>
          <p:cNvPr id="51203" name="Rectangle 2">
            <a:extLst>
              <a:ext uri="{FF2B5EF4-FFF2-40B4-BE49-F238E27FC236}">
                <a16:creationId xmlns:a16="http://schemas.microsoft.com/office/drawing/2014/main" id="{AEA81F65-2FC6-4622-98D6-D51C4CB70BA4}"/>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F6C8095F-3C21-41CC-9D3A-978B71ADA901}"/>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35860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57066" indent="-291179">
              <a:defRPr sz="2400">
                <a:solidFill>
                  <a:schemeClr val="tx1"/>
                </a:solidFill>
                <a:latin typeface="Arial" charset="0"/>
                <a:ea typeface="ヒラギノ角ゴ Pro W3" charset="0"/>
                <a:cs typeface="ヒラギノ角ゴ Pro W3" charset="0"/>
              </a:defRPr>
            </a:lvl2pPr>
            <a:lvl3pPr marL="1164717" indent="-232943">
              <a:defRPr sz="2400">
                <a:solidFill>
                  <a:schemeClr val="tx1"/>
                </a:solidFill>
                <a:latin typeface="Arial" charset="0"/>
                <a:ea typeface="ヒラギノ角ゴ Pro W3" charset="0"/>
                <a:cs typeface="ヒラギノ角ゴ Pro W3" charset="0"/>
              </a:defRPr>
            </a:lvl3pPr>
            <a:lvl4pPr marL="1630604" indent="-232943">
              <a:defRPr sz="2400">
                <a:solidFill>
                  <a:schemeClr val="tx1"/>
                </a:solidFill>
                <a:latin typeface="Arial" charset="0"/>
                <a:ea typeface="ヒラギノ角ゴ Pro W3" charset="0"/>
                <a:cs typeface="ヒラギノ角ゴ Pro W3" charset="0"/>
              </a:defRPr>
            </a:lvl4pPr>
            <a:lvl5pPr marL="2096491" indent="-232943">
              <a:defRPr sz="2400">
                <a:solidFill>
                  <a:schemeClr val="tx1"/>
                </a:solidFill>
                <a:latin typeface="Arial" charset="0"/>
                <a:ea typeface="ヒラギノ角ゴ Pro W3" charset="0"/>
                <a:cs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605E055-7FE0-1148-B2F1-67995CE7C575}" type="slidenum">
              <a:rPr lang="en-US" sz="1200"/>
              <a:pPr/>
              <a:t>13</a:t>
            </a:fld>
            <a:endParaRPr lang="en-US" sz="120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extLst>
      <p:ext uri="{BB962C8B-B14F-4D97-AF65-F5344CB8AC3E}">
        <p14:creationId xmlns:p14="http://schemas.microsoft.com/office/powerpoint/2010/main" val="3503399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a:extLst>
              <a:ext uri="{FF2B5EF4-FFF2-40B4-BE49-F238E27FC236}">
                <a16:creationId xmlns:a16="http://schemas.microsoft.com/office/drawing/2014/main" id="{1D36829C-3598-4159-B68F-7342077423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6F6C443-59C8-494D-AD3C-A2703B4132D2}" type="slidenum">
              <a:rPr lang="en-US" altLang="en-US" sz="1200" smtClean="0"/>
              <a:pPr/>
              <a:t>50</a:t>
            </a:fld>
            <a:endParaRPr lang="en-US" altLang="en-US" sz="1200"/>
          </a:p>
        </p:txBody>
      </p:sp>
      <p:sp>
        <p:nvSpPr>
          <p:cNvPr id="53251" name="Rectangle 2">
            <a:extLst>
              <a:ext uri="{FF2B5EF4-FFF2-40B4-BE49-F238E27FC236}">
                <a16:creationId xmlns:a16="http://schemas.microsoft.com/office/drawing/2014/main" id="{5212FB01-E288-4A11-8094-0DF91A3AE166}"/>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2FC1E20F-4122-486E-AC7D-B543C98569F5}"/>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539581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a:extLst>
              <a:ext uri="{FF2B5EF4-FFF2-40B4-BE49-F238E27FC236}">
                <a16:creationId xmlns:a16="http://schemas.microsoft.com/office/drawing/2014/main" id="{E10E5653-CF92-4E30-8F03-07F3C65EEA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823781A-C45D-42C4-890D-23DDDB276308}" type="slidenum">
              <a:rPr lang="en-US" altLang="en-US" sz="1200" smtClean="0"/>
              <a:pPr/>
              <a:t>51</a:t>
            </a:fld>
            <a:endParaRPr lang="en-US" altLang="en-US" sz="1200"/>
          </a:p>
        </p:txBody>
      </p:sp>
      <p:sp>
        <p:nvSpPr>
          <p:cNvPr id="55299" name="Rectangle 2">
            <a:extLst>
              <a:ext uri="{FF2B5EF4-FFF2-40B4-BE49-F238E27FC236}">
                <a16:creationId xmlns:a16="http://schemas.microsoft.com/office/drawing/2014/main" id="{0405E91D-02ED-4542-AE3C-BD9F970DF895}"/>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8A5A4D29-09FA-4F16-A8B8-BD14F3C3DD05}"/>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290923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D3ADFFB-DA19-8340-92AA-FE0A66B021BA}" type="slidenum">
              <a:rPr lang="en-US" sz="1200"/>
              <a:pPr/>
              <a:t>54</a:t>
            </a:fld>
            <a:endParaRPr lang="en-US" sz="120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extLst>
      <p:ext uri="{BB962C8B-B14F-4D97-AF65-F5344CB8AC3E}">
        <p14:creationId xmlns:p14="http://schemas.microsoft.com/office/powerpoint/2010/main" val="2016029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A9E18A-B64D-5C4A-9812-66738B6D80B8}" type="slidenum">
              <a:rPr lang="en-US" sz="1200"/>
              <a:pPr/>
              <a:t>55</a:t>
            </a:fld>
            <a:endParaRPr lang="en-US" sz="1200"/>
          </a:p>
        </p:txBody>
      </p:sp>
      <p:sp>
        <p:nvSpPr>
          <p:cNvPr id="50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984171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5CC480-5570-D541-9FAB-03588DD566CC}" type="slidenum">
              <a:rPr lang="en-US" sz="1200"/>
              <a:pPr/>
              <a:t>56</a:t>
            </a:fld>
            <a:endParaRPr lang="en-US" sz="1200"/>
          </a:p>
        </p:txBody>
      </p:sp>
      <p:sp>
        <p:nvSpPr>
          <p:cNvPr id="512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70604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9B4654-EBA6-2442-B0E6-55F66108F837}" type="slidenum">
              <a:rPr lang="en-US" sz="1200"/>
              <a:pPr/>
              <a:t>57</a:t>
            </a:fld>
            <a:endParaRPr lang="en-US" sz="1200"/>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029504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6E9CE4-AB70-5F44-96BF-D7B8EDD1FEFC}" type="slidenum">
              <a:rPr lang="en-US" sz="1200"/>
              <a:pPr/>
              <a:t>58</a:t>
            </a:fld>
            <a:endParaRPr lang="en-US" sz="1200"/>
          </a:p>
        </p:txBody>
      </p:sp>
      <p:sp>
        <p:nvSpPr>
          <p:cNvPr id="16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77550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147098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23AB61B-8F03-4CF5-86F1-3939E9ACE97C}" type="slidenum">
              <a:rPr lang="en-US" altLang="en-US" sz="1200"/>
              <a:pPr/>
              <a:t>90</a:t>
            </a:fld>
            <a:endParaRPr lang="en-US" altLang="en-US" sz="1200"/>
          </a:p>
        </p:txBody>
      </p:sp>
    </p:spTree>
    <p:extLst>
      <p:ext uri="{BB962C8B-B14F-4D97-AF65-F5344CB8AC3E}">
        <p14:creationId xmlns:p14="http://schemas.microsoft.com/office/powerpoint/2010/main" val="217240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http://www.youtube.com/watch?v=EA0qxhR2oOk -- Nondisjunction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55E69D6-1F60-41AF-8A37-B4E476E6DB12}" type="slidenum">
              <a:rPr lang="en-US" altLang="en-US" sz="1200"/>
              <a:pPr/>
              <a:t>96</a:t>
            </a:fld>
            <a:endParaRPr lang="en-US" altLang="en-US" sz="1200"/>
          </a:p>
        </p:txBody>
      </p:sp>
    </p:spTree>
    <p:extLst>
      <p:ext uri="{BB962C8B-B14F-4D97-AF65-F5344CB8AC3E}">
        <p14:creationId xmlns:p14="http://schemas.microsoft.com/office/powerpoint/2010/main" val="197363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D9592A6-ED67-4E49-BAAB-CD2C7D5AFE9A}" type="slidenum">
              <a:rPr lang="en-US"/>
              <a:pPr/>
              <a:t>14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19554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C10492F-55F4-45D1-BC35-4D4090156387}"/>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7E5A2BAB-23E3-4272-86F1-56FBCBAC04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019370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139A0E7-4B8D-42DA-AB57-7E2F67E809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4D985E5-39B7-49A5-B8E5-988CBC11FB76}" type="slidenum">
              <a:rPr lang="en-US" altLang="en-US" sz="1200" smtClean="0">
                <a:latin typeface="Arial" panose="020B0604020202020204" pitchFamily="34" charset="0"/>
                <a:ea typeface="ヒラギノ角ゴ Pro W3"/>
                <a:cs typeface="ヒラギノ角ゴ Pro W3"/>
              </a:rPr>
              <a:pPr/>
              <a:t>113</a:t>
            </a:fld>
            <a:endParaRPr lang="en-US" altLang="en-US" sz="1200">
              <a:latin typeface="Arial" panose="020B0604020202020204" pitchFamily="34" charset="0"/>
              <a:ea typeface="ヒラギノ角ゴ Pro W3"/>
              <a:cs typeface="ヒラギノ角ゴ Pro W3"/>
            </a:endParaRPr>
          </a:p>
        </p:txBody>
      </p:sp>
      <p:sp>
        <p:nvSpPr>
          <p:cNvPr id="62467" name="Rectangle 2">
            <a:extLst>
              <a:ext uri="{FF2B5EF4-FFF2-40B4-BE49-F238E27FC236}">
                <a16:creationId xmlns:a16="http://schemas.microsoft.com/office/drawing/2014/main" id="{33E49D46-0E71-43E1-A12F-8ED52AA9733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C55FCBA6-EE93-4DCE-8765-87785EFE2D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3404923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2EE3187-8FF4-48E8-9D48-2BA36DE7A3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953BDAD-6AB0-4941-8208-163803AE6B1D}" type="slidenum">
              <a:rPr lang="en-US" altLang="en-US" sz="1200" smtClean="0">
                <a:latin typeface="Arial" panose="020B0604020202020204" pitchFamily="34" charset="0"/>
                <a:ea typeface="ヒラギノ角ゴ Pro W3"/>
                <a:cs typeface="ヒラギノ角ゴ Pro W3"/>
              </a:rPr>
              <a:pPr/>
              <a:t>114</a:t>
            </a:fld>
            <a:endParaRPr lang="en-US" altLang="en-US" sz="1200">
              <a:latin typeface="Arial" panose="020B0604020202020204" pitchFamily="34" charset="0"/>
              <a:ea typeface="ヒラギノ角ゴ Pro W3"/>
              <a:cs typeface="ヒラギノ角ゴ Pro W3"/>
            </a:endParaRPr>
          </a:p>
        </p:txBody>
      </p:sp>
      <p:sp>
        <p:nvSpPr>
          <p:cNvPr id="64515" name="Rectangle 2">
            <a:extLst>
              <a:ext uri="{FF2B5EF4-FFF2-40B4-BE49-F238E27FC236}">
                <a16:creationId xmlns:a16="http://schemas.microsoft.com/office/drawing/2014/main" id="{53EC9DCC-3501-41B2-98CE-8E5FE5C5D674}"/>
              </a:ext>
            </a:extLst>
          </p:cNvPr>
          <p:cNvSpPr>
            <a:spLocks noGrp="1" noRot="1" noChangeAspect="1" noChangeArrowheads="1" noTextEdit="1"/>
          </p:cNvSpPr>
          <p:nvPr>
            <p:ph type="sldImg"/>
          </p:nvPr>
        </p:nvSpPr>
        <p:spPr>
          <a:solidFill>
            <a:srgbClr val="FFFFFF"/>
          </a:solidFill>
          <a:ln/>
        </p:spPr>
      </p:sp>
      <p:sp>
        <p:nvSpPr>
          <p:cNvPr id="64516" name="Rectangle 3">
            <a:extLst>
              <a:ext uri="{FF2B5EF4-FFF2-40B4-BE49-F238E27FC236}">
                <a16:creationId xmlns:a16="http://schemas.microsoft.com/office/drawing/2014/main" id="{778014EB-DE16-4C89-9140-29223B318FD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panose="02020603050405020304" pitchFamily="18" charset="0"/>
              <a:ea typeface="ヒラギノ角ゴ Pro W3"/>
              <a:cs typeface="ヒラギノ角ゴ Pro W3"/>
            </a:endParaRPr>
          </a:p>
        </p:txBody>
      </p:sp>
    </p:spTree>
    <p:extLst>
      <p:ext uri="{BB962C8B-B14F-4D97-AF65-F5344CB8AC3E}">
        <p14:creationId xmlns:p14="http://schemas.microsoft.com/office/powerpoint/2010/main" val="412616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7990E34-C20C-416D-9667-D7E873DE97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47E4CE-32BD-46A4-A229-37DD77655D72}" type="slidenum">
              <a:rPr lang="en-US" altLang="en-US" sz="1200" smtClean="0"/>
              <a:pPr/>
              <a:t>115</a:t>
            </a:fld>
            <a:endParaRPr lang="en-US" altLang="en-US" sz="1200"/>
          </a:p>
        </p:txBody>
      </p:sp>
      <p:sp>
        <p:nvSpPr>
          <p:cNvPr id="66563" name="Rectangle 2">
            <a:extLst>
              <a:ext uri="{FF2B5EF4-FFF2-40B4-BE49-F238E27FC236}">
                <a16:creationId xmlns:a16="http://schemas.microsoft.com/office/drawing/2014/main" id="{89B46893-5FF8-43D5-8DDB-FF8201FD360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F0304A7-531F-44D9-8A3C-B90FA34B0E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3735357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F996655-7535-41C3-85FF-A470A9276091}"/>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C51EBDC2-BD35-42E9-8DEC-F2481654C9B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71684" name="Slide Number Placeholder 3">
            <a:extLst>
              <a:ext uri="{FF2B5EF4-FFF2-40B4-BE49-F238E27FC236}">
                <a16:creationId xmlns:a16="http://schemas.microsoft.com/office/drawing/2014/main" id="{066C6BC2-D29F-4F79-911D-0E2A4D4670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C13747D-128A-4017-959C-C4039DF23EF8}" type="slidenum">
              <a:rPr lang="en-US" altLang="en-US" sz="1200" smtClean="0"/>
              <a:pPr/>
              <a:t>119</a:t>
            </a:fld>
            <a:endParaRPr lang="en-US" altLang="en-US" sz="1200"/>
          </a:p>
        </p:txBody>
      </p:sp>
    </p:spTree>
    <p:extLst>
      <p:ext uri="{BB962C8B-B14F-4D97-AF65-F5344CB8AC3E}">
        <p14:creationId xmlns:p14="http://schemas.microsoft.com/office/powerpoint/2010/main" val="2895912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F5C4939-3352-48DF-95A6-87A84244A7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5F9DB9B2-36C7-470A-9D5B-32145CD3B039}" type="slidenum">
              <a:rPr lang="en-US" altLang="en-US" sz="1200" smtClean="0"/>
              <a:pPr/>
              <a:t>120</a:t>
            </a:fld>
            <a:endParaRPr lang="en-US" altLang="en-US" sz="1200"/>
          </a:p>
        </p:txBody>
      </p:sp>
      <p:sp>
        <p:nvSpPr>
          <p:cNvPr id="73731" name="Rectangle 2">
            <a:extLst>
              <a:ext uri="{FF2B5EF4-FFF2-40B4-BE49-F238E27FC236}">
                <a16:creationId xmlns:a16="http://schemas.microsoft.com/office/drawing/2014/main" id="{073C327F-CF1A-4F0A-AD7E-D97344C8E1C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77002C63-DC03-428B-98D4-8026E0D9FE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26297925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6458C9B-2DD7-4551-B5FC-9F5758F49D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EA1CA63-C67E-4AE5-9B68-E64EEADD3C96}" type="slidenum">
              <a:rPr lang="en-US" altLang="en-US" sz="1200" smtClean="0"/>
              <a:pPr/>
              <a:t>121</a:t>
            </a:fld>
            <a:endParaRPr lang="en-US" altLang="en-US" sz="1200"/>
          </a:p>
        </p:txBody>
      </p:sp>
      <p:sp>
        <p:nvSpPr>
          <p:cNvPr id="75779" name="Rectangle 2">
            <a:extLst>
              <a:ext uri="{FF2B5EF4-FFF2-40B4-BE49-F238E27FC236}">
                <a16:creationId xmlns:a16="http://schemas.microsoft.com/office/drawing/2014/main" id="{BDF260EA-571B-4B13-BCAD-BBC3955B08A3}"/>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24842CA-AF4B-49F1-9CCB-CB6BFA53E1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2683973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D6FB8DA-2ED7-4DEF-8110-A5C1B01C6E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9FC351E-6597-4C2C-AACE-7C932742E697}" type="slidenum">
              <a:rPr lang="en-US" altLang="en-US" sz="1200" smtClean="0"/>
              <a:pPr/>
              <a:t>122</a:t>
            </a:fld>
            <a:endParaRPr lang="en-US" altLang="en-US" sz="1200"/>
          </a:p>
        </p:txBody>
      </p:sp>
      <p:sp>
        <p:nvSpPr>
          <p:cNvPr id="77827" name="Rectangle 2">
            <a:extLst>
              <a:ext uri="{FF2B5EF4-FFF2-40B4-BE49-F238E27FC236}">
                <a16:creationId xmlns:a16="http://schemas.microsoft.com/office/drawing/2014/main" id="{8276D8A5-FFE7-428E-8A3C-DE6E1E303ACA}"/>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B3BE5EEE-3EB7-4867-9CF6-9F06C080C4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14409855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CB0922B-2D8C-4AF9-A8A1-2A4402CD6C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6D0B73C-C1BD-4A9A-AA32-28357F7457C7}" type="slidenum">
              <a:rPr lang="en-US" altLang="en-US" sz="1200" smtClean="0"/>
              <a:pPr/>
              <a:t>123</a:t>
            </a:fld>
            <a:endParaRPr lang="en-US" altLang="en-US" sz="1200"/>
          </a:p>
        </p:txBody>
      </p:sp>
      <p:sp>
        <p:nvSpPr>
          <p:cNvPr id="79875" name="Rectangle 2">
            <a:extLst>
              <a:ext uri="{FF2B5EF4-FFF2-40B4-BE49-F238E27FC236}">
                <a16:creationId xmlns:a16="http://schemas.microsoft.com/office/drawing/2014/main" id="{16D9DE6A-CBB7-4969-8727-E7F0ADD7AB17}"/>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A9F67A8-1830-41BB-A3EC-815F3FD5CE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1553938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9E4EA60B-B533-4CE1-A941-9F5FF6AB09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B101C23-EC51-4380-9377-59B2CDC45680}" type="slidenum">
              <a:rPr lang="en-US" altLang="en-US" sz="1200" smtClean="0"/>
              <a:pPr/>
              <a:t>124</a:t>
            </a:fld>
            <a:endParaRPr lang="en-US" altLang="en-US" sz="1200"/>
          </a:p>
        </p:txBody>
      </p:sp>
      <p:sp>
        <p:nvSpPr>
          <p:cNvPr id="81923" name="Rectangle 2">
            <a:extLst>
              <a:ext uri="{FF2B5EF4-FFF2-40B4-BE49-F238E27FC236}">
                <a16:creationId xmlns:a16="http://schemas.microsoft.com/office/drawing/2014/main" id="{5BD3F252-B1E8-4120-B4D9-B20933BC94F6}"/>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0AE9574E-068C-4CDF-BFA8-2CA3995898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panose="02020603050405020304" pitchFamily="18" charset="0"/>
            </a:endParaRPr>
          </a:p>
        </p:txBody>
      </p:sp>
    </p:spTree>
    <p:extLst>
      <p:ext uri="{BB962C8B-B14F-4D97-AF65-F5344CB8AC3E}">
        <p14:creationId xmlns:p14="http://schemas.microsoft.com/office/powerpoint/2010/main" val="206580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57066" indent="-291179">
              <a:defRPr sz="2400">
                <a:solidFill>
                  <a:schemeClr val="tx1"/>
                </a:solidFill>
                <a:latin typeface="Arial" charset="0"/>
                <a:ea typeface="ヒラギノ角ゴ Pro W3" charset="0"/>
                <a:cs typeface="ヒラギノ角ゴ Pro W3" charset="0"/>
              </a:defRPr>
            </a:lvl2pPr>
            <a:lvl3pPr marL="1164717" indent="-232943">
              <a:defRPr sz="2400">
                <a:solidFill>
                  <a:schemeClr val="tx1"/>
                </a:solidFill>
                <a:latin typeface="Arial" charset="0"/>
                <a:ea typeface="ヒラギノ角ゴ Pro W3" charset="0"/>
                <a:cs typeface="ヒラギノ角ゴ Pro W3" charset="0"/>
              </a:defRPr>
            </a:lvl3pPr>
            <a:lvl4pPr marL="1630604" indent="-232943">
              <a:defRPr sz="2400">
                <a:solidFill>
                  <a:schemeClr val="tx1"/>
                </a:solidFill>
                <a:latin typeface="Arial" charset="0"/>
                <a:ea typeface="ヒラギノ角ゴ Pro W3" charset="0"/>
                <a:cs typeface="ヒラギノ角ゴ Pro W3" charset="0"/>
              </a:defRPr>
            </a:lvl4pPr>
            <a:lvl5pPr marL="2096491" indent="-232943">
              <a:defRPr sz="2400">
                <a:solidFill>
                  <a:schemeClr val="tx1"/>
                </a:solidFill>
                <a:latin typeface="Arial" charset="0"/>
                <a:ea typeface="ヒラギノ角ゴ Pro W3" charset="0"/>
                <a:cs typeface="ヒラギノ角ゴ Pro W3" charset="0"/>
              </a:defRPr>
            </a:lvl5pPr>
            <a:lvl6pPr marL="2562377"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28264"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94151"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960038" indent="-23294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E4EBB3D-5FD9-A845-A8F5-7428DABF5ED1}" type="slidenum">
              <a:rPr lang="en-US" sz="1200"/>
              <a:pPr/>
              <a:t>19</a:t>
            </a:fld>
            <a:endParaRPr 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endParaRPr>
          </a:p>
        </p:txBody>
      </p:sp>
    </p:spTree>
    <p:extLst>
      <p:ext uri="{BB962C8B-B14F-4D97-AF65-F5344CB8AC3E}">
        <p14:creationId xmlns:p14="http://schemas.microsoft.com/office/powerpoint/2010/main" val="2453116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3C02675-C05C-4883-9507-E1CAAB027F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87008C62-B44C-47B3-9979-5978183B78F6}" type="slidenum">
              <a:rPr lang="en-US" altLang="en-US" sz="1200" smtClean="0"/>
              <a:pPr/>
              <a:t>125</a:t>
            </a:fld>
            <a:endParaRPr lang="en-US" altLang="en-US" sz="1200"/>
          </a:p>
        </p:txBody>
      </p:sp>
      <p:sp>
        <p:nvSpPr>
          <p:cNvPr id="83971" name="Rectangle 2">
            <a:extLst>
              <a:ext uri="{FF2B5EF4-FFF2-40B4-BE49-F238E27FC236}">
                <a16:creationId xmlns:a16="http://schemas.microsoft.com/office/drawing/2014/main" id="{C779F9F4-5315-4A5C-98D1-7DAACC76E89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BAAB36AD-A595-4B28-B66E-D7CF0C8158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339828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99D6ACF-0D12-4571-9B95-DFCBD350C6C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C884CC69-6177-4D89-9AA6-21E5CCCE71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0589390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8CAB6DF-754A-4EC8-8899-045280282A93}"/>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60AEB90D-13B0-4618-877C-EC8EF2EFE6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3217108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BE73AED-F154-44B4-8F3B-0CF0DE493253}"/>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EF259E18-5E06-4101-A3DE-17C13176E8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4289061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FF1415C-00C6-4346-9FE3-650C462BBDD2}"/>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13A1F0CF-3B27-4093-AA2E-83AC15988F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val="138854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BAD80527-59D7-487B-9379-2D52FEC848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99FE7A95-A9D7-4693-A1D9-61B3DB8687F9}"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46FC987B-82DB-41B5-9623-19F9E8FD63C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152534F-D97D-4699-93A1-C6C3378384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Make sure to talk about sex chromosomes</a:t>
            </a:r>
          </a:p>
          <a:p>
            <a:pPr eaLnBrk="1" hangingPunct="1"/>
            <a:r>
              <a:rPr lang="en-US" altLang="en-US">
                <a:latin typeface="Arial" panose="020B0604020202020204" pitchFamily="34" charset="0"/>
              </a:rPr>
              <a:t>Sometimes the most complex organism does not have the most chromosomes!</a:t>
            </a:r>
          </a:p>
        </p:txBody>
      </p:sp>
    </p:spTree>
    <p:extLst>
      <p:ext uri="{BB962C8B-B14F-4D97-AF65-F5344CB8AC3E}">
        <p14:creationId xmlns:p14="http://schemas.microsoft.com/office/powerpoint/2010/main" val="376744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0C623223-713F-4681-AACB-35402023F2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A882EFB0-8AD1-4D73-B9B8-5B217F9CD66C}"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023ED4B9-6D73-4958-9B00-7AE677FA1EF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7DA4EB6-B86C-4CD2-B6F0-D627664811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Ear hair</a:t>
            </a:r>
          </a:p>
          <a:p>
            <a:pPr eaLnBrk="1" hangingPunct="1"/>
            <a:r>
              <a:rPr lang="en-US" altLang="en-US">
                <a:latin typeface="Arial" panose="020B0604020202020204" pitchFamily="34" charset="0"/>
              </a:rPr>
              <a:t>Female: XX</a:t>
            </a:r>
          </a:p>
          <a:p>
            <a:pPr eaLnBrk="1" hangingPunct="1"/>
            <a:r>
              <a:rPr lang="en-US" altLang="en-US">
                <a:latin typeface="Arial" panose="020B0604020202020204" pitchFamily="34" charset="0"/>
              </a:rPr>
              <a:t>Male: XY</a:t>
            </a:r>
          </a:p>
        </p:txBody>
      </p:sp>
    </p:spTree>
    <p:extLst>
      <p:ext uri="{BB962C8B-B14F-4D97-AF65-F5344CB8AC3E}">
        <p14:creationId xmlns:p14="http://schemas.microsoft.com/office/powerpoint/2010/main" val="2804229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a:extLst>
              <a:ext uri="{FF2B5EF4-FFF2-40B4-BE49-F238E27FC236}">
                <a16:creationId xmlns:a16="http://schemas.microsoft.com/office/drawing/2014/main" id="{46D758F9-043A-427A-8CE2-038775DFCA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C8C88C84-FFF2-4806-9593-2978FD94CEDC}" type="slidenum">
              <a:rPr lang="en-US" altLang="en-US" sz="1200" smtClean="0"/>
              <a:pPr/>
              <a:t>26</a:t>
            </a:fld>
            <a:endParaRPr lang="en-US" altLang="en-US" sz="1200"/>
          </a:p>
        </p:txBody>
      </p:sp>
      <p:sp>
        <p:nvSpPr>
          <p:cNvPr id="12291" name="Rectangle 2">
            <a:extLst>
              <a:ext uri="{FF2B5EF4-FFF2-40B4-BE49-F238E27FC236}">
                <a16:creationId xmlns:a16="http://schemas.microsoft.com/office/drawing/2014/main" id="{294EDAD7-9F3D-4DF9-8AB1-9E2F87F7FB1E}"/>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4C5A2950-A11C-4BB7-88A5-CF0951F39109}"/>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7669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a:extLst>
              <a:ext uri="{FF2B5EF4-FFF2-40B4-BE49-F238E27FC236}">
                <a16:creationId xmlns:a16="http://schemas.microsoft.com/office/drawing/2014/main" id="{792B3C29-7BF6-4907-9294-1FD78ED7CC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A122B7C-5D8F-4FF7-822B-076EB9946817}" type="slidenum">
              <a:rPr lang="en-US" altLang="en-US" sz="1200" smtClean="0"/>
              <a:pPr/>
              <a:t>27</a:t>
            </a:fld>
            <a:endParaRPr lang="en-US" altLang="en-US" sz="1200"/>
          </a:p>
        </p:txBody>
      </p:sp>
      <p:sp>
        <p:nvSpPr>
          <p:cNvPr id="14339" name="Rectangle 2">
            <a:extLst>
              <a:ext uri="{FF2B5EF4-FFF2-40B4-BE49-F238E27FC236}">
                <a16:creationId xmlns:a16="http://schemas.microsoft.com/office/drawing/2014/main" id="{744474C5-7388-4A76-AD82-C6A44A363EEB}"/>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25F2E7D8-B45C-479A-BE60-4A53C584C965}"/>
              </a:ext>
            </a:extLst>
          </p:cNvPr>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61765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10642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6827758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3105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5135632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865043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B99C93-F56F-46AB-9EB8-53614A95B15F}"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42345815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9785C6-EBAF-49D5-AD4D-BABF4DFAAD59}" type="datetime1">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202739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90824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499E7F-D4F2-437E-BB13-EA560E813DDF}"/>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331151D-78D4-4D25-B997-DB6C0FD08D22}"/>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558DE49-655E-4D49-AF4D-B307BC75C78D}"/>
              </a:ext>
            </a:extLst>
          </p:cNvPr>
          <p:cNvSpPr>
            <a:spLocks noGrp="1"/>
          </p:cNvSpPr>
          <p:nvPr>
            <p:ph type="sldNum" sz="quarter" idx="12"/>
          </p:nvPr>
        </p:nvSpPr>
        <p:spPr>
          <a:xfrm>
            <a:off x="6553200" y="6245225"/>
            <a:ext cx="2133600" cy="476250"/>
          </a:xfrm>
        </p:spPr>
        <p:txBody>
          <a:bodyPr/>
          <a:lstStyle>
            <a:lvl1pPr>
              <a:defRPr/>
            </a:lvl1pPr>
          </a:lstStyle>
          <a:p>
            <a:pPr>
              <a:defRPr/>
            </a:pPr>
            <a:fld id="{0388A7F4-47DB-4DDE-8A10-2434B18359CF}" type="slidenum">
              <a:rPr lang="en-US" altLang="en-US"/>
              <a:pPr>
                <a:defRPr/>
              </a:pPr>
              <a:t>‹#›</a:t>
            </a:fld>
            <a:endParaRPr lang="en-US" altLang="en-US"/>
          </a:p>
        </p:txBody>
      </p:sp>
    </p:spTree>
    <p:extLst>
      <p:ext uri="{BB962C8B-B14F-4D97-AF65-F5344CB8AC3E}">
        <p14:creationId xmlns:p14="http://schemas.microsoft.com/office/powerpoint/2010/main" val="409990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27721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307558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28881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86134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70D3E6-EF16-4488-94A4-211508FE4682}" type="datetime1">
              <a:rPr lang="en-US" smtClean="0"/>
              <a:pPr/>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50448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7885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345582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49499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B99C93-F56F-46AB-9EB8-53614A95B15F}" type="datetime1">
              <a:rPr lang="en-US" smtClean="0"/>
              <a:pPr/>
              <a:t>1/30/2018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A84A37A-AFC2-4A01-80A1-FC20F2C0D5BB}" type="slidenum">
              <a:rPr lang="en-US" smtClean="0"/>
              <a:pPr/>
              <a:t>‹#›</a:t>
            </a:fld>
            <a:endParaRPr lang="en-US" dirty="0"/>
          </a:p>
        </p:txBody>
      </p:sp>
    </p:spTree>
    <p:extLst>
      <p:ext uri="{BB962C8B-B14F-4D97-AF65-F5344CB8AC3E}">
        <p14:creationId xmlns:p14="http://schemas.microsoft.com/office/powerpoint/2010/main" val="194456960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audio" Target="../media/audio4.bin"/><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cancerquest.org/index.cfm?page=2463"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1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86.jpeg"/></Relationships>
</file>

<file path=ppt/slides/_rels/slide1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hyperlink" Target="http://www.cancerquest.org/index.cfm?page=262" TargetMode="External"/><Relationship Id="rId2" Type="http://schemas.openxmlformats.org/officeDocument/2006/relationships/notesSlide" Target="../notesSlides/notesSlide47.xml"/><Relationship Id="rId1" Type="http://schemas.openxmlformats.org/officeDocument/2006/relationships/slideLayout" Target="../slideLayouts/slideLayout17.xml"/><Relationship Id="rId4" Type="http://schemas.openxmlformats.org/officeDocument/2006/relationships/image" Target="../media/image88.png"/></Relationships>
</file>

<file path=ppt/slides/_rels/slide123.xml.rels><?xml version="1.0" encoding="UTF-8" standalone="yes"?>
<Relationships xmlns="http://schemas.openxmlformats.org/package/2006/relationships"><Relationship Id="rId3" Type="http://schemas.openxmlformats.org/officeDocument/2006/relationships/hyperlink" Target="http://www.cancerquest.org/index.cfm?page=2463"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89.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audio" Target="../media/audio3.bin"/><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youtube.com/watch?v=pOsAbTi9tH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9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hromosome">
            <a:extLst>
              <a:ext uri="{FF2B5EF4-FFF2-40B4-BE49-F238E27FC236}">
                <a16:creationId xmlns:a16="http://schemas.microsoft.com/office/drawing/2014/main" id="{35026D37-A6E7-46EC-8F92-7A67765B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02692">
            <a:off x="4022588" y="1406090"/>
            <a:ext cx="49911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B12384-F3FC-41A0-AC16-BF1470A0FFC7}"/>
              </a:ext>
            </a:extLst>
          </p:cNvPr>
          <p:cNvSpPr>
            <a:spLocks noGrp="1"/>
          </p:cNvSpPr>
          <p:nvPr>
            <p:ph type="title"/>
          </p:nvPr>
        </p:nvSpPr>
        <p:spPr/>
        <p:txBody>
          <a:bodyPr/>
          <a:lstStyle/>
          <a:p>
            <a:r>
              <a:rPr lang="en-US" dirty="0"/>
              <a:t>Unit 5: Cell Cycle &amp; Division</a:t>
            </a:r>
          </a:p>
        </p:txBody>
      </p:sp>
      <p:sp>
        <p:nvSpPr>
          <p:cNvPr id="3" name="Content Placeholder 2">
            <a:extLst>
              <a:ext uri="{FF2B5EF4-FFF2-40B4-BE49-F238E27FC236}">
                <a16:creationId xmlns:a16="http://schemas.microsoft.com/office/drawing/2014/main" id="{C94DE062-3C6B-40E6-977E-1059EAE496E6}"/>
              </a:ext>
            </a:extLst>
          </p:cNvPr>
          <p:cNvSpPr>
            <a:spLocks noGrp="1"/>
          </p:cNvSpPr>
          <p:nvPr>
            <p:ph idx="1"/>
          </p:nvPr>
        </p:nvSpPr>
        <p:spPr>
          <a:xfrm>
            <a:off x="187568" y="1488613"/>
            <a:ext cx="4384432" cy="5164857"/>
          </a:xfrm>
        </p:spPr>
        <p:txBody>
          <a:bodyPr/>
          <a:lstStyle/>
          <a:p>
            <a:pPr marL="0" indent="0">
              <a:buNone/>
            </a:pPr>
            <a:r>
              <a:rPr lang="en-US" sz="2400" b="1" dirty="0"/>
              <a:t>Topic 1: DNA Organization</a:t>
            </a:r>
          </a:p>
          <a:p>
            <a:r>
              <a:rPr lang="en-US" dirty="0"/>
              <a:t>By the end of this topic, you should be able to…</a:t>
            </a:r>
          </a:p>
          <a:p>
            <a:pPr lvl="1"/>
            <a:r>
              <a:rPr lang="en-US" i="1" dirty="0"/>
              <a:t>Identify parts of a chromosome</a:t>
            </a:r>
            <a:endParaRPr lang="en-US" sz="2600" i="1" dirty="0"/>
          </a:p>
          <a:p>
            <a:pPr lvl="1"/>
            <a:r>
              <a:rPr lang="en-US" i="1" dirty="0"/>
              <a:t>Explain why DNA has to copy and coil before cell division</a:t>
            </a:r>
            <a:endParaRPr lang="en-US" sz="2600" i="1" dirty="0"/>
          </a:p>
          <a:p>
            <a:pPr lvl="1"/>
            <a:r>
              <a:rPr lang="en-US" i="1" dirty="0"/>
              <a:t>Explain why cells cannot continue to grow forever</a:t>
            </a:r>
            <a:endParaRPr lang="en-US" sz="2600" i="1" dirty="0"/>
          </a:p>
          <a:p>
            <a:pPr lvl="1"/>
            <a:endParaRPr lang="en-US" dirty="0"/>
          </a:p>
        </p:txBody>
      </p:sp>
    </p:spTree>
    <p:extLst>
      <p:ext uri="{BB962C8B-B14F-4D97-AF65-F5344CB8AC3E}">
        <p14:creationId xmlns:p14="http://schemas.microsoft.com/office/powerpoint/2010/main" val="3518058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39700" y="495300"/>
            <a:ext cx="9004300" cy="1143000"/>
          </a:xfrm>
        </p:spPr>
        <p:txBody>
          <a:bodyPr>
            <a:normAutofit/>
          </a:bodyPr>
          <a:lstStyle/>
          <a:p>
            <a:pPr eaLnBrk="1" hangingPunct="1"/>
            <a:r>
              <a:rPr lang="en-US" dirty="0">
                <a:latin typeface="Times New Roman" charset="0"/>
                <a:ea typeface="ヒラギノ角ゴ Pro W3" charset="0"/>
              </a:rPr>
              <a:t>Organization of Genetic Material</a:t>
            </a:r>
          </a:p>
        </p:txBody>
      </p:sp>
      <p:sp>
        <p:nvSpPr>
          <p:cNvPr id="16387" name="Rectangle 3"/>
          <p:cNvSpPr>
            <a:spLocks noGrp="1" noChangeArrowheads="1"/>
          </p:cNvSpPr>
          <p:nvPr>
            <p:ph idx="1"/>
          </p:nvPr>
        </p:nvSpPr>
        <p:spPr>
          <a:xfrm>
            <a:off x="533400" y="1147483"/>
            <a:ext cx="8534400" cy="5100918"/>
          </a:xfrm>
        </p:spPr>
        <p:txBody>
          <a:bodyPr>
            <a:normAutofit/>
          </a:bodyPr>
          <a:lstStyle/>
          <a:p>
            <a:pPr eaLnBrk="1" hangingPunct="1"/>
            <a:r>
              <a:rPr lang="en-US" sz="2400" dirty="0">
                <a:latin typeface="Arial" charset="0"/>
                <a:ea typeface="ヒラギノ角ゴ Pro W3" charset="0"/>
              </a:rPr>
              <a:t>All the DNA in a cell constitutes the cell</a:t>
            </a:r>
            <a:r>
              <a:rPr lang="ja-JP" altLang="en-US" sz="2400" dirty="0">
                <a:latin typeface="Arial" charset="0"/>
                <a:ea typeface="ヒラギノ角ゴ Pro W3" charset="0"/>
              </a:rPr>
              <a:t>’</a:t>
            </a:r>
            <a:r>
              <a:rPr lang="en-US" sz="2400" dirty="0">
                <a:latin typeface="Arial" charset="0"/>
                <a:ea typeface="ヒラギノ角ゴ Pro W3" charset="0"/>
              </a:rPr>
              <a:t>s </a:t>
            </a:r>
            <a:r>
              <a:rPr lang="en-US" sz="2400" b="1" dirty="0">
                <a:latin typeface="Arial" charset="0"/>
                <a:ea typeface="ヒラギノ角ゴ Pro W3" charset="0"/>
              </a:rPr>
              <a:t>genome</a:t>
            </a:r>
            <a:br>
              <a:rPr lang="en-US" sz="2400" b="1" dirty="0">
                <a:latin typeface="Arial" charset="0"/>
                <a:ea typeface="ヒラギノ角ゴ Pro W3" charset="0"/>
              </a:rPr>
            </a:br>
            <a:endParaRPr lang="en-US" sz="2400" b="1" dirty="0">
              <a:latin typeface="Arial" charset="0"/>
              <a:ea typeface="ヒラギノ角ゴ Pro W3" charset="0"/>
            </a:endParaRPr>
          </a:p>
          <a:p>
            <a:pPr eaLnBrk="1" hangingPunct="1"/>
            <a:r>
              <a:rPr lang="en-US" sz="2400" dirty="0">
                <a:latin typeface="Arial" charset="0"/>
                <a:ea typeface="ヒラギノ角ゴ Pro W3" charset="0"/>
              </a:rPr>
              <a:t>A genome can consist of a number of DNA molecules </a:t>
            </a:r>
            <a:br>
              <a:rPr lang="en-US" sz="2400" dirty="0">
                <a:latin typeface="Arial" charset="0"/>
                <a:ea typeface="ヒラギノ角ゴ Pro W3" charset="0"/>
              </a:rPr>
            </a:br>
            <a:endParaRPr lang="en-US" sz="2400" dirty="0">
              <a:latin typeface="Arial" charset="0"/>
              <a:ea typeface="ヒラギノ角ゴ Pro W3" charset="0"/>
            </a:endParaRPr>
          </a:p>
          <a:p>
            <a:pPr eaLnBrk="1" hangingPunct="1"/>
            <a:r>
              <a:rPr lang="en-US" sz="2400" dirty="0">
                <a:latin typeface="Arial" charset="0"/>
                <a:ea typeface="ヒラギノ角ゴ Pro W3" charset="0"/>
              </a:rPr>
              <a:t>DNA molecules in a cell are packaged into </a:t>
            </a:r>
            <a:r>
              <a:rPr lang="en-US" sz="2400" b="1" dirty="0">
                <a:latin typeface="Arial" charset="0"/>
                <a:ea typeface="ヒラギノ角ゴ Pro W3" charset="0"/>
              </a:rPr>
              <a:t>chromosomes</a:t>
            </a:r>
          </a:p>
        </p:txBody>
      </p:sp>
      <p:pic>
        <p:nvPicPr>
          <p:cNvPr id="2050" name="Picture 2" descr="http://micro.magnet.fsu.edu/cells/nucleus/images/chromatinstructure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78" y="3715913"/>
            <a:ext cx="6563843" cy="318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763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3"/>
          <p:cNvSpPr>
            <a:spLocks noChangeArrowheads="1" noChangeShapeType="1" noTextEdit="1"/>
          </p:cNvSpPr>
          <p:nvPr/>
        </p:nvSpPr>
        <p:spPr bwMode="auto">
          <a:xfrm>
            <a:off x="381000" y="457200"/>
            <a:ext cx="8382000" cy="1139825"/>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2"/>
                </a:solidFill>
                <a:latin typeface="CG Times"/>
              </a:rPr>
              <a:t>Stages of Meiosis</a:t>
            </a:r>
          </a:p>
        </p:txBody>
      </p:sp>
      <p:sp>
        <p:nvSpPr>
          <p:cNvPr id="16387" name="WordArt 4"/>
          <p:cNvSpPr>
            <a:spLocks noChangeArrowheads="1" noChangeShapeType="1" noTextEdit="1"/>
          </p:cNvSpPr>
          <p:nvPr/>
        </p:nvSpPr>
        <p:spPr bwMode="auto">
          <a:xfrm>
            <a:off x="1985963" y="2565400"/>
            <a:ext cx="5176837" cy="8636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2"/>
                </a:solidFill>
                <a:latin typeface="CG Times"/>
              </a:rPr>
              <a:t>Meiosis I</a:t>
            </a:r>
          </a:p>
        </p:txBody>
      </p:sp>
      <p:sp>
        <p:nvSpPr>
          <p:cNvPr id="16388" name="WordArt 5"/>
          <p:cNvSpPr>
            <a:spLocks noChangeArrowheads="1" noChangeShapeType="1" noTextEdit="1"/>
          </p:cNvSpPr>
          <p:nvPr/>
        </p:nvSpPr>
        <p:spPr bwMode="auto">
          <a:xfrm>
            <a:off x="533400" y="3886200"/>
            <a:ext cx="8093075" cy="784225"/>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2"/>
                </a:solidFill>
                <a:latin typeface="CG Times"/>
              </a:rPr>
              <a:t> chromosome reduction occurs </a:t>
            </a:r>
          </a:p>
        </p:txBody>
      </p:sp>
      <p:sp>
        <p:nvSpPr>
          <p:cNvPr id="16389" name="Line 6"/>
          <p:cNvSpPr>
            <a:spLocks noChangeShapeType="1"/>
          </p:cNvSpPr>
          <p:nvPr/>
        </p:nvSpPr>
        <p:spPr bwMode="auto">
          <a:xfrm>
            <a:off x="762000" y="1981200"/>
            <a:ext cx="754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0" name="Line 7"/>
          <p:cNvSpPr>
            <a:spLocks noChangeShapeType="1"/>
          </p:cNvSpPr>
          <p:nvPr/>
        </p:nvSpPr>
        <p:spPr bwMode="auto">
          <a:xfrm>
            <a:off x="762000" y="5486400"/>
            <a:ext cx="754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 name="Line 8"/>
          <p:cNvSpPr>
            <a:spLocks noChangeShapeType="1"/>
          </p:cNvSpPr>
          <p:nvPr/>
        </p:nvSpPr>
        <p:spPr bwMode="auto">
          <a:xfrm>
            <a:off x="5334000" y="1447800"/>
            <a:ext cx="34655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9"/>
          <p:cNvSpPr>
            <a:spLocks noChangeShapeType="1"/>
          </p:cNvSpPr>
          <p:nvPr/>
        </p:nvSpPr>
        <p:spPr bwMode="auto">
          <a:xfrm>
            <a:off x="4270375" y="4827588"/>
            <a:ext cx="251301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363054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eiosis diagram.jpg                                            00037C76&#10;GREG SCHUBERT                  BD9D31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88" y="749300"/>
            <a:ext cx="461962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12"/>
          <p:cNvSpPr>
            <a:spLocks noChangeArrowheads="1" noChangeShapeType="1" noTextEdit="1"/>
          </p:cNvSpPr>
          <p:nvPr/>
        </p:nvSpPr>
        <p:spPr bwMode="auto">
          <a:xfrm>
            <a:off x="0" y="152400"/>
            <a:ext cx="3508375" cy="1565275"/>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Prophase I </a:t>
            </a:r>
          </a:p>
        </p:txBody>
      </p:sp>
      <p:sp>
        <p:nvSpPr>
          <p:cNvPr id="18436" name="WordArt 13"/>
          <p:cNvSpPr>
            <a:spLocks noChangeArrowheads="1" noChangeShapeType="1" noTextEdit="1"/>
          </p:cNvSpPr>
          <p:nvPr/>
        </p:nvSpPr>
        <p:spPr bwMode="auto">
          <a:xfrm>
            <a:off x="533400" y="4914900"/>
            <a:ext cx="3678238" cy="647700"/>
          </a:xfrm>
          <a:prstGeom prst="rect">
            <a:avLst/>
          </a:prstGeom>
        </p:spPr>
        <p:txBody>
          <a:bodyPr wrap="none" fromWordArt="1">
            <a:prstTxWarp prst="textPlain">
              <a:avLst>
                <a:gd name="adj" fmla="val 50000"/>
              </a:avLst>
            </a:prstTxWarp>
          </a:bodyPr>
          <a:lstStyle/>
          <a:p>
            <a:pPr algn="ctr"/>
            <a:r>
              <a:rPr lang="en-US" sz="3600" b="1" kern="10">
                <a:ln w="9525">
                  <a:solidFill>
                    <a:srgbClr val="008040"/>
                  </a:solidFill>
                  <a:round/>
                  <a:headEnd/>
                  <a:tailEnd/>
                </a:ln>
                <a:solidFill>
                  <a:srgbClr val="008040"/>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homologous</a:t>
            </a:r>
          </a:p>
        </p:txBody>
      </p:sp>
      <p:sp>
        <p:nvSpPr>
          <p:cNvPr id="18437" name="Line 14"/>
          <p:cNvSpPr>
            <a:spLocks noChangeShapeType="1"/>
          </p:cNvSpPr>
          <p:nvPr/>
        </p:nvSpPr>
        <p:spPr bwMode="auto">
          <a:xfrm flipV="1">
            <a:off x="4294188" y="3994150"/>
            <a:ext cx="511175" cy="993775"/>
          </a:xfrm>
          <a:prstGeom prst="line">
            <a:avLst/>
          </a:prstGeom>
          <a:noFill/>
          <a:ln w="7620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15"/>
          <p:cNvSpPr>
            <a:spLocks noChangeShapeType="1"/>
          </p:cNvSpPr>
          <p:nvPr/>
        </p:nvSpPr>
        <p:spPr bwMode="auto">
          <a:xfrm flipV="1">
            <a:off x="4289425" y="4159250"/>
            <a:ext cx="852488" cy="811213"/>
          </a:xfrm>
          <a:prstGeom prst="line">
            <a:avLst/>
          </a:prstGeom>
          <a:noFill/>
          <a:ln w="7620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9" name="WordArt 16"/>
          <p:cNvSpPr>
            <a:spLocks noChangeArrowheads="1" noChangeShapeType="1" noTextEdit="1"/>
          </p:cNvSpPr>
          <p:nvPr/>
        </p:nvSpPr>
        <p:spPr bwMode="auto">
          <a:xfrm>
            <a:off x="457200" y="5524500"/>
            <a:ext cx="3678238" cy="530225"/>
          </a:xfrm>
          <a:prstGeom prst="rect">
            <a:avLst/>
          </a:prstGeom>
        </p:spPr>
        <p:txBody>
          <a:bodyPr wrap="none" fromWordArt="1">
            <a:prstTxWarp prst="textPlain">
              <a:avLst>
                <a:gd name="adj" fmla="val 50000"/>
              </a:avLst>
            </a:prstTxWarp>
          </a:bodyPr>
          <a:lstStyle/>
          <a:p>
            <a:pPr algn="ctr"/>
            <a:r>
              <a:rPr lang="en-US" sz="3600" b="1" kern="10">
                <a:ln w="9525">
                  <a:solidFill>
                    <a:srgbClr val="008040"/>
                  </a:solidFill>
                  <a:round/>
                  <a:headEnd/>
                  <a:tailEnd/>
                </a:ln>
                <a:solidFill>
                  <a:srgbClr val="008040"/>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chromosomes </a:t>
            </a:r>
          </a:p>
        </p:txBody>
      </p:sp>
      <p:grpSp>
        <p:nvGrpSpPr>
          <p:cNvPr id="8217" name="Group 25"/>
          <p:cNvGrpSpPr>
            <a:grpSpLocks/>
          </p:cNvGrpSpPr>
          <p:nvPr/>
        </p:nvGrpSpPr>
        <p:grpSpPr bwMode="auto">
          <a:xfrm>
            <a:off x="4684713" y="2652713"/>
            <a:ext cx="4025900" cy="2149475"/>
            <a:chOff x="2951" y="1671"/>
            <a:chExt cx="2536" cy="1354"/>
          </a:xfrm>
        </p:grpSpPr>
        <p:sp>
          <p:nvSpPr>
            <p:cNvPr id="18441" name="Oval 19"/>
            <p:cNvSpPr>
              <a:spLocks noChangeArrowheads="1"/>
            </p:cNvSpPr>
            <p:nvPr/>
          </p:nvSpPr>
          <p:spPr bwMode="auto">
            <a:xfrm>
              <a:off x="2977" y="1716"/>
              <a:ext cx="842" cy="925"/>
            </a:xfrm>
            <a:prstGeom prst="ellipse">
              <a:avLst/>
            </a:pr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grpSp>
          <p:nvGrpSpPr>
            <p:cNvPr id="18442" name="Group 24"/>
            <p:cNvGrpSpPr>
              <a:grpSpLocks/>
            </p:cNvGrpSpPr>
            <p:nvPr/>
          </p:nvGrpSpPr>
          <p:grpSpPr bwMode="auto">
            <a:xfrm>
              <a:off x="2951" y="1671"/>
              <a:ext cx="2536" cy="1354"/>
              <a:chOff x="2951" y="1671"/>
              <a:chExt cx="2536" cy="1354"/>
            </a:xfrm>
          </p:grpSpPr>
          <p:sp>
            <p:nvSpPr>
              <p:cNvPr id="18443" name="Oval 21"/>
              <p:cNvSpPr>
                <a:spLocks noChangeArrowheads="1"/>
              </p:cNvSpPr>
              <p:nvPr/>
            </p:nvSpPr>
            <p:spPr bwMode="auto">
              <a:xfrm>
                <a:off x="3000" y="1728"/>
                <a:ext cx="792" cy="884"/>
              </a:xfrm>
              <a:prstGeom prst="ellipse">
                <a:avLst/>
              </a:prstGeom>
              <a:noFill/>
              <a:ln w="28575">
                <a:solidFill>
                  <a:srgbClr val="4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grpSp>
            <p:nvGrpSpPr>
              <p:cNvPr id="18444" name="Group 23"/>
              <p:cNvGrpSpPr>
                <a:grpSpLocks/>
              </p:cNvGrpSpPr>
              <p:nvPr/>
            </p:nvGrpSpPr>
            <p:grpSpPr bwMode="auto">
              <a:xfrm>
                <a:off x="2951" y="1671"/>
                <a:ext cx="2536" cy="1354"/>
                <a:chOff x="2951" y="1671"/>
                <a:chExt cx="2536" cy="1354"/>
              </a:xfrm>
            </p:grpSpPr>
            <p:sp>
              <p:nvSpPr>
                <p:cNvPr id="18445" name="WordArt 17"/>
                <p:cNvSpPr>
                  <a:spLocks noChangeArrowheads="1" noChangeShapeType="1" noTextEdit="1"/>
                </p:cNvSpPr>
                <p:nvPr/>
              </p:nvSpPr>
              <p:spPr bwMode="auto">
                <a:xfrm>
                  <a:off x="4398" y="2748"/>
                  <a:ext cx="1089" cy="277"/>
                </a:xfrm>
                <a:prstGeom prst="rect">
                  <a:avLst/>
                </a:prstGeom>
              </p:spPr>
              <p:txBody>
                <a:bodyPr wrap="none" fromWordArt="1">
                  <a:prstTxWarp prst="textPlain">
                    <a:avLst>
                      <a:gd name="adj" fmla="val 50000"/>
                    </a:avLst>
                  </a:prstTxWarp>
                </a:bodyPr>
                <a:lstStyle/>
                <a:p>
                  <a:pPr algn="ctr"/>
                  <a:r>
                    <a:rPr lang="en-US" sz="3600" b="1" kern="10">
                      <a:ln w="9525">
                        <a:solidFill>
                          <a:srgbClr val="400080"/>
                        </a:solidFill>
                        <a:round/>
                        <a:headEnd/>
                        <a:tailEnd/>
                      </a:ln>
                      <a:solidFill>
                        <a:schemeClr val="folHlink"/>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tetrad</a:t>
                  </a:r>
                </a:p>
              </p:txBody>
            </p:sp>
            <p:sp>
              <p:nvSpPr>
                <p:cNvPr id="18446" name="Oval 22"/>
                <p:cNvSpPr>
                  <a:spLocks noChangeArrowheads="1"/>
                </p:cNvSpPr>
                <p:nvPr/>
              </p:nvSpPr>
              <p:spPr bwMode="auto">
                <a:xfrm>
                  <a:off x="2951" y="1671"/>
                  <a:ext cx="883" cy="999"/>
                </a:xfrm>
                <a:prstGeom prst="ellipse">
                  <a:avLst/>
                </a:prstGeom>
                <a:noFill/>
                <a:ln w="28575">
                  <a:solidFill>
                    <a:srgbClr val="4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8447" name="AutoShape 20"/>
                <p:cNvSpPr>
                  <a:spLocks noChangeArrowheads="1"/>
                </p:cNvSpPr>
                <p:nvPr/>
              </p:nvSpPr>
              <p:spPr bwMode="auto">
                <a:xfrm rot="-9705427">
                  <a:off x="3720" y="2400"/>
                  <a:ext cx="868" cy="217"/>
                </a:xfrm>
                <a:prstGeom prst="rightArrow">
                  <a:avLst>
                    <a:gd name="adj1" fmla="val 30287"/>
                    <a:gd name="adj2" fmla="val 93481"/>
                  </a:avLst>
                </a:prstGeom>
                <a:solidFill>
                  <a:schemeClr val="folHlink"/>
                </a:solidFill>
                <a:ln w="9525">
                  <a:solidFill>
                    <a:srgbClr val="400080"/>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grpSp>
        </p:grpSp>
      </p:grpSp>
    </p:spTree>
    <p:extLst>
      <p:ext uri="{BB962C8B-B14F-4D97-AF65-F5344CB8AC3E}">
        <p14:creationId xmlns:p14="http://schemas.microsoft.com/office/powerpoint/2010/main" val="2191449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217"/>
                                        </p:tgtEl>
                                        <p:attrNameLst>
                                          <p:attrName>style.visibility</p:attrName>
                                        </p:attrNameLst>
                                      </p:cBhvr>
                                      <p:to>
                                        <p:strVal val="visible"/>
                                      </p:to>
                                    </p:set>
                                    <p:animEffect transition="in" filter="box(out)">
                                      <p:cBhvr>
                                        <p:cTn id="7" dur="500"/>
                                        <p:tgtEl>
                                          <p:spTgt spid="821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l="17233" t="36667" r="65353" b="50485"/>
          <a:stretch>
            <a:fillRect/>
          </a:stretch>
        </p:blipFill>
        <p:spPr bwMode="auto">
          <a:xfrm>
            <a:off x="3079750" y="1246188"/>
            <a:ext cx="4983163"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WordArt 4"/>
          <p:cNvSpPr>
            <a:spLocks noChangeArrowheads="1" noChangeShapeType="1" noTextEdit="1"/>
          </p:cNvSpPr>
          <p:nvPr/>
        </p:nvSpPr>
        <p:spPr bwMode="auto">
          <a:xfrm>
            <a:off x="4495800" y="5961063"/>
            <a:ext cx="3913188" cy="820737"/>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Metaphase I </a:t>
            </a:r>
          </a:p>
        </p:txBody>
      </p:sp>
      <p:grpSp>
        <p:nvGrpSpPr>
          <p:cNvPr id="11271" name="Group 7"/>
          <p:cNvGrpSpPr>
            <a:grpSpLocks/>
          </p:cNvGrpSpPr>
          <p:nvPr/>
        </p:nvGrpSpPr>
        <p:grpSpPr bwMode="auto">
          <a:xfrm>
            <a:off x="2286000" y="152400"/>
            <a:ext cx="5408613" cy="1327150"/>
            <a:chOff x="658" y="96"/>
            <a:chExt cx="3407" cy="836"/>
          </a:xfrm>
        </p:grpSpPr>
        <p:sp>
          <p:nvSpPr>
            <p:cNvPr id="19465" name="WordArt 5"/>
            <p:cNvSpPr>
              <a:spLocks noChangeArrowheads="1" noChangeShapeType="1" noTextEdit="1"/>
            </p:cNvSpPr>
            <p:nvPr/>
          </p:nvSpPr>
          <p:spPr bwMode="auto">
            <a:xfrm>
              <a:off x="658" y="96"/>
              <a:ext cx="3407" cy="640"/>
            </a:xfrm>
            <a:prstGeom prst="rect">
              <a:avLst/>
            </a:prstGeom>
          </p:spPr>
          <p:txBody>
            <a:bodyPr wrap="none" fromWordArt="1">
              <a:prstTxWarp prst="textCanDown">
                <a:avLst>
                  <a:gd name="adj" fmla="val 0"/>
                </a:avLst>
              </a:prstTxWarp>
            </a:bodyPr>
            <a:lstStyle/>
            <a:p>
              <a:pPr algn="ctr"/>
              <a:r>
                <a:rPr lang="en-US" sz="3600" kern="10">
                  <a:ln w="9525">
                    <a:solidFill>
                      <a:srgbClr val="000000"/>
                    </a:solidFill>
                    <a:round/>
                    <a:headEnd/>
                    <a:tailEnd/>
                  </a:ln>
                  <a:solidFill>
                    <a:schemeClr val="accent2"/>
                  </a:solidFill>
                  <a:latin typeface="Times New Roman" panose="02020603050405020304" pitchFamily="18" charset="0"/>
                  <a:cs typeface="Times New Roman" panose="02020603050405020304" pitchFamily="18" charset="0"/>
                </a:rPr>
                <a:t>equator</a:t>
              </a:r>
            </a:p>
            <a:p>
              <a:pPr algn="ctr"/>
              <a:r>
                <a:rPr lang="en-US" sz="3600" kern="10">
                  <a:ln w="9525">
                    <a:solidFill>
                      <a:srgbClr val="000000"/>
                    </a:solidFill>
                    <a:round/>
                    <a:headEnd/>
                    <a:tailEnd/>
                  </a:ln>
                  <a:solidFill>
                    <a:schemeClr val="accent2"/>
                  </a:solidFill>
                  <a:latin typeface="Times New Roman" panose="02020603050405020304" pitchFamily="18" charset="0"/>
                  <a:cs typeface="Times New Roman" panose="02020603050405020304" pitchFamily="18" charset="0"/>
                </a:rPr>
                <a:t>(midline)</a:t>
              </a:r>
            </a:p>
          </p:txBody>
        </p:sp>
        <p:sp>
          <p:nvSpPr>
            <p:cNvPr id="19466" name="AutoShape 6"/>
            <p:cNvSpPr>
              <a:spLocks noChangeArrowheads="1"/>
            </p:cNvSpPr>
            <p:nvPr/>
          </p:nvSpPr>
          <p:spPr bwMode="auto">
            <a:xfrm>
              <a:off x="2453" y="192"/>
              <a:ext cx="331" cy="740"/>
            </a:xfrm>
            <a:prstGeom prst="downArrow">
              <a:avLst>
                <a:gd name="adj1" fmla="val 50000"/>
                <a:gd name="adj2" fmla="val 55891"/>
              </a:avLst>
            </a:prstGeom>
            <a:solidFill>
              <a:schemeClr val="accent2"/>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grpSp>
      <p:sp>
        <p:nvSpPr>
          <p:cNvPr id="19461" name="WordArt 9"/>
          <p:cNvSpPr>
            <a:spLocks noChangeArrowheads="1" noChangeShapeType="1" noTextEdit="1"/>
          </p:cNvSpPr>
          <p:nvPr/>
        </p:nvSpPr>
        <p:spPr bwMode="auto">
          <a:xfrm>
            <a:off x="457200" y="1295400"/>
            <a:ext cx="5410200" cy="1320800"/>
          </a:xfrm>
          <a:prstGeom prst="rect">
            <a:avLst/>
          </a:prstGeom>
        </p:spPr>
        <p:txBody>
          <a:bodyPr wrap="none" fromWordArt="1">
            <a:prstTxWarp prst="textCanDown">
              <a:avLst>
                <a:gd name="adj" fmla="val 0"/>
              </a:avLst>
            </a:prstTxWarp>
          </a:bodyPr>
          <a:lstStyle/>
          <a:p>
            <a:pPr algn="ctr"/>
            <a:r>
              <a:rPr lang="en-US" sz="3600"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spindle </a:t>
            </a:r>
          </a:p>
          <a:p>
            <a:pPr algn="ctr"/>
            <a:r>
              <a:rPr lang="en-US" sz="3600" kern="1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 fibers </a:t>
            </a:r>
          </a:p>
        </p:txBody>
      </p:sp>
      <p:sp>
        <p:nvSpPr>
          <p:cNvPr id="19462" name="Line 11"/>
          <p:cNvSpPr>
            <a:spLocks noChangeShapeType="1"/>
          </p:cNvSpPr>
          <p:nvPr/>
        </p:nvSpPr>
        <p:spPr bwMode="auto">
          <a:xfrm>
            <a:off x="3378200" y="1846263"/>
            <a:ext cx="1347788" cy="746125"/>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3" name="WordArt 12"/>
          <p:cNvSpPr>
            <a:spLocks noChangeArrowheads="1" noChangeShapeType="1" noTextEdit="1"/>
          </p:cNvSpPr>
          <p:nvPr/>
        </p:nvSpPr>
        <p:spPr bwMode="auto">
          <a:xfrm>
            <a:off x="228600" y="5692775"/>
            <a:ext cx="7848600" cy="479425"/>
          </a:xfrm>
          <a:prstGeom prst="rect">
            <a:avLst/>
          </a:prstGeom>
        </p:spPr>
        <p:txBody>
          <a:bodyPr wrap="none" fromWordArt="1">
            <a:prstTxWarp prst="textCanDown">
              <a:avLst>
                <a:gd name="adj" fmla="val 0"/>
              </a:avLst>
            </a:prstTxWarp>
          </a:bodyPr>
          <a:lstStyle/>
          <a:p>
            <a:pPr algn="ctr"/>
            <a:r>
              <a:rPr lang="en-US" sz="3600" kern="10">
                <a:ln w="9525">
                  <a:solidFill>
                    <a:srgbClr val="000000"/>
                  </a:solidFill>
                  <a:round/>
                  <a:headEnd/>
                  <a:tailEnd/>
                </a:ln>
                <a:solidFill>
                  <a:srgbClr val="008040"/>
                </a:solidFill>
                <a:latin typeface="Times New Roman" panose="02020603050405020304" pitchFamily="18" charset="0"/>
                <a:cs typeface="Times New Roman" panose="02020603050405020304" pitchFamily="18" charset="0"/>
              </a:rPr>
              <a:t> centromeres </a:t>
            </a:r>
          </a:p>
        </p:txBody>
      </p:sp>
      <p:sp>
        <p:nvSpPr>
          <p:cNvPr id="19464" name="Line 13"/>
          <p:cNvSpPr>
            <a:spLocks noChangeShapeType="1"/>
          </p:cNvSpPr>
          <p:nvPr/>
        </p:nvSpPr>
        <p:spPr bwMode="auto">
          <a:xfrm flipV="1">
            <a:off x="3052763" y="4510088"/>
            <a:ext cx="2603500" cy="1019175"/>
          </a:xfrm>
          <a:prstGeom prst="line">
            <a:avLst/>
          </a:prstGeom>
          <a:noFill/>
          <a:ln w="7620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66352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eiosis diagram.jpg                                            00037C76&#10;GREG SCHUBERT                  BD9D31F3:"/>
          <p:cNvPicPr>
            <a:picLocks noChangeAspect="1" noChangeArrowheads="1"/>
          </p:cNvPicPr>
          <p:nvPr/>
        </p:nvPicPr>
        <p:blipFill>
          <a:blip r:embed="rId2">
            <a:extLst>
              <a:ext uri="{28A0092B-C50C-407E-A947-70E740481C1C}">
                <a14:useLocalDpi xmlns:a14="http://schemas.microsoft.com/office/drawing/2010/main" val="0"/>
              </a:ext>
            </a:extLst>
          </a:blip>
          <a:srcRect l="38977" t="37778" r="42256" b="52222"/>
          <a:stretch>
            <a:fillRect/>
          </a:stretch>
        </p:blipFill>
        <p:spPr bwMode="auto">
          <a:xfrm>
            <a:off x="990600" y="906463"/>
            <a:ext cx="71628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4"/>
          <p:cNvSpPr>
            <a:spLocks noChangeArrowheads="1" noChangeShapeType="1" noTextEdit="1"/>
          </p:cNvSpPr>
          <p:nvPr/>
        </p:nvSpPr>
        <p:spPr bwMode="auto">
          <a:xfrm>
            <a:off x="5054600" y="5794375"/>
            <a:ext cx="3913188" cy="82073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Anaphase I </a:t>
            </a:r>
          </a:p>
        </p:txBody>
      </p:sp>
      <p:sp>
        <p:nvSpPr>
          <p:cNvPr id="20484" name="WordArt 6"/>
          <p:cNvSpPr>
            <a:spLocks noChangeArrowheads="1" noChangeShapeType="1" noTextEdit="1"/>
          </p:cNvSpPr>
          <p:nvPr/>
        </p:nvSpPr>
        <p:spPr bwMode="auto">
          <a:xfrm>
            <a:off x="76200" y="298450"/>
            <a:ext cx="15621000" cy="661988"/>
          </a:xfrm>
          <a:prstGeom prst="rect">
            <a:avLst/>
          </a:prstGeom>
        </p:spPr>
        <p:txBody>
          <a:bodyPr wrap="none" fromWordArt="1">
            <a:prstTxWarp prst="textCanDown">
              <a:avLst>
                <a:gd name="adj" fmla="val 0"/>
              </a:avLst>
            </a:prstTxWarp>
          </a:bodyPr>
          <a:lstStyle/>
          <a:p>
            <a:pPr algn="ctr"/>
            <a:r>
              <a:rPr lang="en-US" sz="3600" b="1" kern="10">
                <a:ln w="9525">
                  <a:solidFill>
                    <a:srgbClr val="000000"/>
                  </a:solidFill>
                  <a:round/>
                  <a:headEnd/>
                  <a:tailEnd/>
                </a:ln>
                <a:solidFill>
                  <a:srgbClr val="008040"/>
                </a:solidFill>
                <a:latin typeface="Times New Roman" panose="02020603050405020304" pitchFamily="18" charset="0"/>
                <a:cs typeface="Times New Roman" panose="02020603050405020304" pitchFamily="18" charset="0"/>
              </a:rPr>
              <a:t> homologous chromosomes </a:t>
            </a:r>
          </a:p>
        </p:txBody>
      </p:sp>
      <p:sp>
        <p:nvSpPr>
          <p:cNvPr id="20485" name="Line 7"/>
          <p:cNvSpPr>
            <a:spLocks noChangeShapeType="1"/>
          </p:cNvSpPr>
          <p:nvPr/>
        </p:nvSpPr>
        <p:spPr bwMode="auto">
          <a:xfrm flipH="1">
            <a:off x="4071938" y="930275"/>
            <a:ext cx="392112" cy="876300"/>
          </a:xfrm>
          <a:prstGeom prst="line">
            <a:avLst/>
          </a:prstGeom>
          <a:noFill/>
          <a:ln w="7620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6" name="Line 8"/>
          <p:cNvSpPr>
            <a:spLocks noChangeShapeType="1"/>
          </p:cNvSpPr>
          <p:nvPr/>
        </p:nvSpPr>
        <p:spPr bwMode="auto">
          <a:xfrm>
            <a:off x="4508500" y="938213"/>
            <a:ext cx="711200" cy="915987"/>
          </a:xfrm>
          <a:prstGeom prst="line">
            <a:avLst/>
          </a:prstGeom>
          <a:noFill/>
          <a:ln w="7620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722396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iosis diagram.jpg                                            00037C76&#10;GREG SCHUBERT                  BD9D31F3:"/>
          <p:cNvPicPr>
            <a:picLocks noChangeAspect="1" noChangeArrowheads="1"/>
          </p:cNvPicPr>
          <p:nvPr/>
        </p:nvPicPr>
        <p:blipFill>
          <a:blip r:embed="rId2">
            <a:lum contrast="12000"/>
            <a:extLst>
              <a:ext uri="{28A0092B-C50C-407E-A947-70E740481C1C}">
                <a14:useLocalDpi xmlns:a14="http://schemas.microsoft.com/office/drawing/2010/main" val="0"/>
              </a:ext>
            </a:extLst>
          </a:blip>
          <a:srcRect l="62315" t="37469" r="12662" b="52638"/>
          <a:stretch>
            <a:fillRect/>
          </a:stretch>
        </p:blipFill>
        <p:spPr bwMode="auto">
          <a:xfrm>
            <a:off x="533400" y="8382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WordArt 4"/>
          <p:cNvSpPr>
            <a:spLocks noChangeArrowheads="1" noChangeShapeType="1" noTextEdit="1"/>
          </p:cNvSpPr>
          <p:nvPr/>
        </p:nvSpPr>
        <p:spPr bwMode="auto">
          <a:xfrm>
            <a:off x="5054600" y="5794375"/>
            <a:ext cx="3913188" cy="82073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Telophase I </a:t>
            </a:r>
          </a:p>
        </p:txBody>
      </p:sp>
      <p:sp>
        <p:nvSpPr>
          <p:cNvPr id="21508" name="WordArt 5"/>
          <p:cNvSpPr>
            <a:spLocks noChangeArrowheads="1" noChangeShapeType="1" noTextEdit="1"/>
          </p:cNvSpPr>
          <p:nvPr/>
        </p:nvSpPr>
        <p:spPr bwMode="auto">
          <a:xfrm>
            <a:off x="649288" y="5946775"/>
            <a:ext cx="4608512" cy="606425"/>
          </a:xfrm>
          <a:prstGeom prst="rect">
            <a:avLst/>
          </a:prstGeom>
        </p:spPr>
        <p:txBody>
          <a:bodyPr wrap="none" fromWordArt="1">
            <a:prstTxWarp prst="textCanDown">
              <a:avLst>
                <a:gd name="adj" fmla="val 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n = 23 </a:t>
            </a:r>
          </a:p>
        </p:txBody>
      </p:sp>
      <p:sp>
        <p:nvSpPr>
          <p:cNvPr id="21509" name="WordArt 6"/>
          <p:cNvSpPr>
            <a:spLocks noChangeArrowheads="1" noChangeShapeType="1" noTextEdit="1"/>
          </p:cNvSpPr>
          <p:nvPr/>
        </p:nvSpPr>
        <p:spPr bwMode="auto">
          <a:xfrm>
            <a:off x="447675" y="5248275"/>
            <a:ext cx="4886325" cy="631825"/>
          </a:xfrm>
          <a:prstGeom prst="rect">
            <a:avLst/>
          </a:prstGeom>
        </p:spPr>
        <p:txBody>
          <a:bodyPr wrap="none" fromWordArt="1">
            <a:prstTxWarp prst="textCanDown">
              <a:avLst>
                <a:gd name="adj" fmla="val 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haploid </a:t>
            </a:r>
          </a:p>
        </p:txBody>
      </p:sp>
      <p:sp>
        <p:nvSpPr>
          <p:cNvPr id="21510" name="WordArt 8"/>
          <p:cNvSpPr>
            <a:spLocks noChangeArrowheads="1" noChangeShapeType="1" noTextEdit="1"/>
          </p:cNvSpPr>
          <p:nvPr/>
        </p:nvSpPr>
        <p:spPr bwMode="auto">
          <a:xfrm>
            <a:off x="2092325" y="282575"/>
            <a:ext cx="8804275" cy="708025"/>
          </a:xfrm>
          <a:prstGeom prst="rect">
            <a:avLst/>
          </a:prstGeom>
        </p:spPr>
        <p:txBody>
          <a:bodyPr wrap="none" fromWordArt="1">
            <a:prstTxWarp prst="textCanDown">
              <a:avLst>
                <a:gd name="adj" fmla="val 0"/>
              </a:avLst>
            </a:prstTxWarp>
          </a:bodyPr>
          <a:lstStyle/>
          <a:p>
            <a:pPr algn="ctr"/>
            <a:r>
              <a:rPr lang="en-US" sz="3600" b="1" kern="10">
                <a:ln w="9525">
                  <a:solidFill>
                    <a:schemeClr val="accent2"/>
                  </a:solidFill>
                  <a:round/>
                  <a:headEnd/>
                  <a:tailEnd/>
                </a:ln>
                <a:solidFill>
                  <a:schemeClr val="accent2"/>
                </a:solidFill>
                <a:latin typeface="Times New Roman" panose="02020603050405020304" pitchFamily="18" charset="0"/>
                <a:cs typeface="Times New Roman" panose="02020603050405020304" pitchFamily="18" charset="0"/>
              </a:rPr>
              <a:t> daughter cells </a:t>
            </a:r>
          </a:p>
        </p:txBody>
      </p:sp>
      <p:sp>
        <p:nvSpPr>
          <p:cNvPr id="21511" name="Line 10"/>
          <p:cNvSpPr>
            <a:spLocks noChangeShapeType="1"/>
          </p:cNvSpPr>
          <p:nvPr/>
        </p:nvSpPr>
        <p:spPr bwMode="auto">
          <a:xfrm flipH="1">
            <a:off x="4084638" y="890588"/>
            <a:ext cx="628650" cy="1138237"/>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11"/>
          <p:cNvSpPr>
            <a:spLocks noChangeShapeType="1"/>
          </p:cNvSpPr>
          <p:nvPr/>
        </p:nvSpPr>
        <p:spPr bwMode="auto">
          <a:xfrm>
            <a:off x="4681538" y="885825"/>
            <a:ext cx="668337" cy="11239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976725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2209800" y="152400"/>
            <a:ext cx="4402138" cy="5334000"/>
            <a:chOff x="1824" y="768"/>
            <a:chExt cx="2341" cy="2784"/>
          </a:xfrm>
        </p:grpSpPr>
        <p:pic>
          <p:nvPicPr>
            <p:cNvPr id="22536" name="Picture 2"/>
            <p:cNvPicPr>
              <a:picLocks noChangeAspect="1" noChangeArrowheads="1"/>
            </p:cNvPicPr>
            <p:nvPr/>
          </p:nvPicPr>
          <p:blipFill>
            <a:blip r:embed="rId2">
              <a:lum contrast="12000"/>
              <a:extLst>
                <a:ext uri="{28A0092B-C50C-407E-A947-70E740481C1C}">
                  <a14:useLocalDpi xmlns:a14="http://schemas.microsoft.com/office/drawing/2010/main" val="0"/>
                </a:ext>
              </a:extLst>
            </a:blip>
            <a:srcRect l="80843" t="16762" r="13383" b="77606"/>
            <a:stretch>
              <a:fillRect/>
            </a:stretch>
          </p:blipFill>
          <p:spPr bwMode="auto">
            <a:xfrm>
              <a:off x="1968" y="768"/>
              <a:ext cx="2197"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3"/>
            <p:cNvSpPr>
              <a:spLocks noChangeArrowheads="1"/>
            </p:cNvSpPr>
            <p:nvPr/>
          </p:nvSpPr>
          <p:spPr bwMode="auto">
            <a:xfrm>
              <a:off x="1824" y="2160"/>
              <a:ext cx="384"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2538" name="Rectangle 4"/>
            <p:cNvSpPr>
              <a:spLocks noChangeArrowheads="1"/>
            </p:cNvSpPr>
            <p:nvPr/>
          </p:nvSpPr>
          <p:spPr bwMode="auto">
            <a:xfrm>
              <a:off x="2208" y="2448"/>
              <a:ext cx="425"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grpSp>
      <p:sp>
        <p:nvSpPr>
          <p:cNvPr id="22531" name="WordArt 6"/>
          <p:cNvSpPr>
            <a:spLocks noChangeArrowheads="1" noChangeShapeType="1" noTextEdit="1"/>
          </p:cNvSpPr>
          <p:nvPr/>
        </p:nvSpPr>
        <p:spPr bwMode="auto">
          <a:xfrm>
            <a:off x="1201738" y="5378450"/>
            <a:ext cx="6680200" cy="6477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chemeClr val="hlink">
                    <a:alpha val="50195"/>
                  </a:schemeClr>
                </a:solidFill>
                <a:effectLst>
                  <a:outerShdw dist="45791" dir="2021404" algn="ctr" rotWithShape="0">
                    <a:srgbClr val="9999FF">
                      <a:alpha val="74997"/>
                    </a:srgbClr>
                  </a:outerShdw>
                </a:effectLst>
                <a:latin typeface="Arial Black" panose="020B0A04020102020204" pitchFamily="34" charset="0"/>
              </a:rPr>
              <a:t>homologous chromosomes</a:t>
            </a:r>
          </a:p>
        </p:txBody>
      </p:sp>
      <p:grpSp>
        <p:nvGrpSpPr>
          <p:cNvPr id="22532" name="Group 9"/>
          <p:cNvGrpSpPr>
            <a:grpSpLocks/>
          </p:cNvGrpSpPr>
          <p:nvPr/>
        </p:nvGrpSpPr>
        <p:grpSpPr bwMode="auto">
          <a:xfrm>
            <a:off x="3467100" y="2514600"/>
            <a:ext cx="5305425" cy="1676400"/>
            <a:chOff x="2184" y="1968"/>
            <a:chExt cx="3342" cy="1056"/>
          </a:xfrm>
        </p:grpSpPr>
        <p:sp>
          <p:nvSpPr>
            <p:cNvPr id="22534" name="Oval 7"/>
            <p:cNvSpPr>
              <a:spLocks noChangeArrowheads="1"/>
            </p:cNvSpPr>
            <p:nvPr/>
          </p:nvSpPr>
          <p:spPr bwMode="auto">
            <a:xfrm>
              <a:off x="2184" y="1968"/>
              <a:ext cx="1056" cy="1056"/>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2535" name="WordArt 8"/>
            <p:cNvSpPr>
              <a:spLocks noChangeArrowheads="1" noChangeShapeType="1" noTextEdit="1"/>
            </p:cNvSpPr>
            <p:nvPr/>
          </p:nvSpPr>
          <p:spPr bwMode="auto">
            <a:xfrm>
              <a:off x="3398" y="2575"/>
              <a:ext cx="2128" cy="40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effectLst>
                    <a:outerShdw dist="35921" dir="2700000" algn="ctr" rotWithShape="0">
                      <a:srgbClr val="808080">
                        <a:alpha val="74997"/>
                      </a:srgbClr>
                    </a:outerShdw>
                  </a:effectLst>
                  <a:latin typeface="Arial Black" panose="020B0A04020102020204" pitchFamily="34" charset="0"/>
                </a:rPr>
                <a:t>crossing over</a:t>
              </a:r>
            </a:p>
          </p:txBody>
        </p:sp>
      </p:grpSp>
      <p:sp>
        <p:nvSpPr>
          <p:cNvPr id="22533" name="Text Box 10"/>
          <p:cNvSpPr txBox="1">
            <a:spLocks noChangeArrowheads="1"/>
          </p:cNvSpPr>
          <p:nvPr/>
        </p:nvSpPr>
        <p:spPr bwMode="auto">
          <a:xfrm>
            <a:off x="609600" y="298450"/>
            <a:ext cx="8031163" cy="15557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4800" b="1">
                <a:solidFill>
                  <a:schemeClr val="bg1"/>
                </a:solidFill>
              </a:rPr>
              <a:t>crossing over helps to shuffle the genes</a:t>
            </a:r>
            <a:endParaRPr lang="en-US" altLang="en-US" b="1">
              <a:solidFill>
                <a:schemeClr val="bg1"/>
              </a:solidFill>
            </a:endParaRPr>
          </a:p>
        </p:txBody>
      </p:sp>
    </p:spTree>
    <p:extLst>
      <p:ext uri="{BB962C8B-B14F-4D97-AF65-F5344CB8AC3E}">
        <p14:creationId xmlns:p14="http://schemas.microsoft.com/office/powerpoint/2010/main" val="9137483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1026"/>
          <p:cNvSpPr>
            <a:spLocks noChangeArrowheads="1" noChangeShapeType="1" noTextEdit="1"/>
          </p:cNvSpPr>
          <p:nvPr/>
        </p:nvSpPr>
        <p:spPr bwMode="auto">
          <a:xfrm>
            <a:off x="381000" y="457200"/>
            <a:ext cx="8382000" cy="1139825"/>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2"/>
                </a:solidFill>
                <a:latin typeface="CG Times"/>
              </a:rPr>
              <a:t>Stages of Meiosis</a:t>
            </a:r>
          </a:p>
        </p:txBody>
      </p:sp>
      <p:sp>
        <p:nvSpPr>
          <p:cNvPr id="23555" name="WordArt 1027"/>
          <p:cNvSpPr>
            <a:spLocks noChangeArrowheads="1" noChangeShapeType="1" noTextEdit="1"/>
          </p:cNvSpPr>
          <p:nvPr/>
        </p:nvSpPr>
        <p:spPr bwMode="auto">
          <a:xfrm>
            <a:off x="1985963" y="2565400"/>
            <a:ext cx="5176837" cy="8636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2"/>
                </a:solidFill>
                <a:latin typeface="CG Times"/>
              </a:rPr>
              <a:t>Meiosis II</a:t>
            </a:r>
          </a:p>
        </p:txBody>
      </p:sp>
      <p:sp>
        <p:nvSpPr>
          <p:cNvPr id="23556" name="WordArt 1028"/>
          <p:cNvSpPr>
            <a:spLocks noChangeArrowheads="1" noChangeShapeType="1" noTextEdit="1"/>
          </p:cNvSpPr>
          <p:nvPr/>
        </p:nvSpPr>
        <p:spPr bwMode="auto">
          <a:xfrm>
            <a:off x="457200" y="3886200"/>
            <a:ext cx="8118475" cy="1465263"/>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chemeClr val="tx2"/>
                </a:solidFill>
                <a:latin typeface="CG Times"/>
              </a:rPr>
              <a:t> chromosomes separate </a:t>
            </a:r>
          </a:p>
          <a:p>
            <a:pPr algn="ctr"/>
            <a:r>
              <a:rPr lang="en-US" sz="3600" kern="10">
                <a:ln w="9525">
                  <a:solidFill>
                    <a:schemeClr val="tx1"/>
                  </a:solidFill>
                  <a:round/>
                  <a:headEnd/>
                  <a:tailEnd/>
                </a:ln>
                <a:solidFill>
                  <a:schemeClr val="tx2"/>
                </a:solidFill>
                <a:latin typeface="CG Times"/>
              </a:rPr>
              <a:t> as they do in mitosis </a:t>
            </a:r>
          </a:p>
        </p:txBody>
      </p:sp>
      <p:sp>
        <p:nvSpPr>
          <p:cNvPr id="23557" name="Line 1029"/>
          <p:cNvSpPr>
            <a:spLocks noChangeShapeType="1"/>
          </p:cNvSpPr>
          <p:nvPr/>
        </p:nvSpPr>
        <p:spPr bwMode="auto">
          <a:xfrm>
            <a:off x="762000" y="1981200"/>
            <a:ext cx="754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1030"/>
          <p:cNvSpPr>
            <a:spLocks noChangeShapeType="1"/>
          </p:cNvSpPr>
          <p:nvPr/>
        </p:nvSpPr>
        <p:spPr bwMode="auto">
          <a:xfrm>
            <a:off x="762000" y="5486400"/>
            <a:ext cx="754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731696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eiosis diagram.jpg                                            00037C76&#10;GREG SCHUBERT                  BD9D31F3:"/>
          <p:cNvPicPr>
            <a:picLocks noChangeAspect="1" noChangeArrowheads="1"/>
          </p:cNvPicPr>
          <p:nvPr/>
        </p:nvPicPr>
        <p:blipFill>
          <a:blip r:embed="rId2">
            <a:lum contrast="18000"/>
            <a:extLst>
              <a:ext uri="{28A0092B-C50C-407E-A947-70E740481C1C}">
                <a14:useLocalDpi xmlns:a14="http://schemas.microsoft.com/office/drawing/2010/main" val="0"/>
              </a:ext>
            </a:extLst>
          </a:blip>
          <a:srcRect l="12901" t="57445" r="61865" b="30995"/>
          <a:stretch>
            <a:fillRect/>
          </a:stretch>
        </p:blipFill>
        <p:spPr bwMode="auto">
          <a:xfrm>
            <a:off x="1143000" y="457200"/>
            <a:ext cx="7267575"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WordArt 4"/>
          <p:cNvSpPr>
            <a:spLocks noChangeArrowheads="1" noChangeShapeType="1" noTextEdit="1"/>
          </p:cNvSpPr>
          <p:nvPr/>
        </p:nvSpPr>
        <p:spPr bwMode="auto">
          <a:xfrm>
            <a:off x="4343400" y="4970463"/>
            <a:ext cx="3913188" cy="820737"/>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Prophase II  </a:t>
            </a:r>
          </a:p>
        </p:txBody>
      </p:sp>
      <p:sp>
        <p:nvSpPr>
          <p:cNvPr id="24580" name="WordArt 5"/>
          <p:cNvSpPr>
            <a:spLocks noChangeArrowheads="1" noChangeShapeType="1" noTextEdit="1"/>
          </p:cNvSpPr>
          <p:nvPr/>
        </p:nvSpPr>
        <p:spPr bwMode="auto">
          <a:xfrm>
            <a:off x="4206875" y="533400"/>
            <a:ext cx="3575050" cy="600075"/>
          </a:xfrm>
          <a:prstGeom prst="rect">
            <a:avLst/>
          </a:prstGeom>
        </p:spPr>
        <p:txBody>
          <a:bodyPr wrap="none" fromWordArt="1">
            <a:prstTxWarp prst="textCanDown">
              <a:avLst>
                <a:gd name="adj" fmla="val 0"/>
              </a:avLst>
            </a:prstTxWarp>
          </a:bodyPr>
          <a:lstStyle/>
          <a:p>
            <a:pPr algn="ctr"/>
            <a:r>
              <a:rPr lang="en-US" sz="3600" b="1" kern="10">
                <a:ln w="9525">
                  <a:solidFill>
                    <a:schemeClr val="accent2"/>
                  </a:solidFill>
                  <a:round/>
                  <a:headEnd/>
                  <a:tailEnd/>
                </a:ln>
                <a:solidFill>
                  <a:schemeClr val="accent2"/>
                </a:solidFill>
                <a:latin typeface="Times New Roman" panose="02020603050405020304" pitchFamily="18" charset="0"/>
                <a:cs typeface="Times New Roman" panose="02020603050405020304" pitchFamily="18" charset="0"/>
              </a:rPr>
              <a:t> spindle </a:t>
            </a:r>
          </a:p>
        </p:txBody>
      </p:sp>
      <p:sp>
        <p:nvSpPr>
          <p:cNvPr id="24581" name="Line 6"/>
          <p:cNvSpPr>
            <a:spLocks noChangeShapeType="1"/>
          </p:cNvSpPr>
          <p:nvPr/>
        </p:nvSpPr>
        <p:spPr bwMode="auto">
          <a:xfrm flipH="1">
            <a:off x="3105150" y="1109663"/>
            <a:ext cx="1177925" cy="65405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2" name="Rectangle 7"/>
          <p:cNvSpPr>
            <a:spLocks noChangeArrowheads="1"/>
          </p:cNvSpPr>
          <p:nvPr/>
        </p:nvSpPr>
        <p:spPr bwMode="auto">
          <a:xfrm>
            <a:off x="1066800" y="381000"/>
            <a:ext cx="533400"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83" name="Rectangle 8"/>
          <p:cNvSpPr>
            <a:spLocks noChangeArrowheads="1"/>
          </p:cNvSpPr>
          <p:nvPr/>
        </p:nvSpPr>
        <p:spPr bwMode="auto">
          <a:xfrm>
            <a:off x="7924800" y="381000"/>
            <a:ext cx="533400"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84" name="Rectangle 9"/>
          <p:cNvSpPr>
            <a:spLocks noChangeArrowheads="1"/>
          </p:cNvSpPr>
          <p:nvPr/>
        </p:nvSpPr>
        <p:spPr bwMode="auto">
          <a:xfrm>
            <a:off x="1054100" y="4383088"/>
            <a:ext cx="533400"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4585" name="WordArt 10"/>
          <p:cNvSpPr>
            <a:spLocks noChangeArrowheads="1" noChangeShapeType="1" noTextEdit="1"/>
          </p:cNvSpPr>
          <p:nvPr/>
        </p:nvSpPr>
        <p:spPr bwMode="auto">
          <a:xfrm rot="-5400000">
            <a:off x="-3629025" y="1419225"/>
            <a:ext cx="8686800" cy="666750"/>
          </a:xfrm>
          <a:prstGeom prst="rect">
            <a:avLst/>
          </a:prstGeom>
        </p:spPr>
        <p:txBody>
          <a:bodyPr wrap="none" fromWordArt="1">
            <a:prstTxWarp prst="textCanDown">
              <a:avLst>
                <a:gd name="adj" fmla="val 0"/>
              </a:avLst>
            </a:prstTxWarp>
          </a:bodyPr>
          <a:lstStyle/>
          <a:p>
            <a:pPr algn="ctr"/>
            <a:r>
              <a:rPr lang="en-US" sz="3600" b="1" kern="10">
                <a:ln w="9525">
                  <a:solidFill>
                    <a:schemeClr val="accent2"/>
                  </a:solidFill>
                  <a:round/>
                  <a:headEnd/>
                  <a:tailEnd/>
                </a:ln>
                <a:solidFill>
                  <a:schemeClr val="hlink"/>
                </a:solidFill>
                <a:latin typeface="Times New Roman" panose="02020603050405020304" pitchFamily="18" charset="0"/>
                <a:cs typeface="Times New Roman" panose="02020603050405020304" pitchFamily="18" charset="0"/>
              </a:rPr>
              <a:t> nuclear membrane</a:t>
            </a:r>
          </a:p>
        </p:txBody>
      </p:sp>
      <p:sp>
        <p:nvSpPr>
          <p:cNvPr id="24586" name="Line 11"/>
          <p:cNvSpPr>
            <a:spLocks noChangeShapeType="1"/>
          </p:cNvSpPr>
          <p:nvPr/>
        </p:nvSpPr>
        <p:spPr bwMode="auto">
          <a:xfrm flipV="1">
            <a:off x="1220788" y="3348038"/>
            <a:ext cx="1035050" cy="59055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0312331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iosis diagram.jpg                                            00037C76&#10;GREG SCHUBERT                  BD9D31F3:"/>
          <p:cNvPicPr>
            <a:picLocks noChangeAspect="1" noChangeArrowheads="1"/>
          </p:cNvPicPr>
          <p:nvPr/>
        </p:nvPicPr>
        <p:blipFill>
          <a:blip r:embed="rId2" cstate="email">
            <a:lum contrast="18000"/>
            <a:extLst>
              <a:ext uri="{28A0092B-C50C-407E-A947-70E740481C1C}">
                <a14:useLocalDpi xmlns:a14="http://schemas.microsoft.com/office/drawing/2010/main" val="0"/>
              </a:ext>
            </a:extLst>
          </a:blip>
          <a:srcRect l="53955" t="56921" r="11128" b="31783"/>
          <a:stretch>
            <a:fillRect/>
          </a:stretch>
        </p:blipFill>
        <p:spPr bwMode="auto">
          <a:xfrm>
            <a:off x="869950" y="1720850"/>
            <a:ext cx="7569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4"/>
          <p:cNvSpPr>
            <a:spLocks noChangeArrowheads="1" noChangeShapeType="1" noTextEdit="1"/>
          </p:cNvSpPr>
          <p:nvPr/>
        </p:nvSpPr>
        <p:spPr bwMode="auto">
          <a:xfrm>
            <a:off x="5029200" y="5476875"/>
            <a:ext cx="3913188" cy="82073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Metaphase II  </a:t>
            </a:r>
          </a:p>
        </p:txBody>
      </p:sp>
      <p:sp>
        <p:nvSpPr>
          <p:cNvPr id="25604" name="WordArt 5"/>
          <p:cNvSpPr>
            <a:spLocks noChangeArrowheads="1" noChangeShapeType="1" noTextEdit="1"/>
          </p:cNvSpPr>
          <p:nvPr/>
        </p:nvSpPr>
        <p:spPr bwMode="auto">
          <a:xfrm>
            <a:off x="152400" y="1538288"/>
            <a:ext cx="4800600" cy="509587"/>
          </a:xfrm>
          <a:prstGeom prst="rect">
            <a:avLst/>
          </a:prstGeom>
        </p:spPr>
        <p:txBody>
          <a:bodyPr wrap="none" fromWordArt="1">
            <a:prstTxWarp prst="textCanDown">
              <a:avLst>
                <a:gd name="adj" fmla="val 0"/>
              </a:avLst>
            </a:prstTxWarp>
          </a:bodyPr>
          <a:lstStyle/>
          <a:p>
            <a:pPr algn="ctr"/>
            <a:r>
              <a:rPr lang="en-US" sz="3600" b="1" kern="10">
                <a:ln w="9525">
                  <a:solidFill>
                    <a:schemeClr val="accent2"/>
                  </a:solidFill>
                  <a:round/>
                  <a:headEnd/>
                  <a:tailEnd/>
                </a:ln>
                <a:solidFill>
                  <a:schemeClr val="accent2"/>
                </a:solidFill>
                <a:latin typeface="Times New Roman" panose="02020603050405020304" pitchFamily="18" charset="0"/>
                <a:cs typeface="Times New Roman" panose="02020603050405020304" pitchFamily="18" charset="0"/>
              </a:rPr>
              <a:t> centromere</a:t>
            </a:r>
          </a:p>
        </p:txBody>
      </p:sp>
      <p:sp>
        <p:nvSpPr>
          <p:cNvPr id="25605" name="WordArt 6"/>
          <p:cNvSpPr>
            <a:spLocks noChangeArrowheads="1" noChangeShapeType="1" noTextEdit="1"/>
          </p:cNvSpPr>
          <p:nvPr/>
        </p:nvSpPr>
        <p:spPr bwMode="auto">
          <a:xfrm>
            <a:off x="5334000" y="1560513"/>
            <a:ext cx="3352800" cy="549275"/>
          </a:xfrm>
          <a:prstGeom prst="rect">
            <a:avLst/>
          </a:prstGeom>
        </p:spPr>
        <p:txBody>
          <a:bodyPr wrap="none" fromWordArt="1">
            <a:prstTxWarp prst="textCanDown">
              <a:avLst>
                <a:gd name="adj" fmla="val 0"/>
              </a:avLst>
            </a:prstTxWarp>
          </a:bodyPr>
          <a:lstStyle/>
          <a:p>
            <a:pPr algn="ctr"/>
            <a:r>
              <a:rPr lang="en-US" sz="3600" b="1" kern="10">
                <a:ln w="9525">
                  <a:solidFill>
                    <a:schemeClr val="accent2"/>
                  </a:solidFill>
                  <a:round/>
                  <a:headEnd/>
                  <a:tailEnd/>
                </a:ln>
                <a:solidFill>
                  <a:srgbClr val="008040"/>
                </a:solidFill>
                <a:latin typeface="Times New Roman" panose="02020603050405020304" pitchFamily="18" charset="0"/>
                <a:cs typeface="Times New Roman" panose="02020603050405020304" pitchFamily="18" charset="0"/>
              </a:rPr>
              <a:t> equator </a:t>
            </a:r>
          </a:p>
        </p:txBody>
      </p:sp>
    </p:spTree>
    <p:extLst>
      <p:ext uri="{BB962C8B-B14F-4D97-AF65-F5344CB8AC3E}">
        <p14:creationId xmlns:p14="http://schemas.microsoft.com/office/powerpoint/2010/main" val="21535521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eiosis diagram.jpg                                            00037C76&#10;GREG SCHUBERT                  BD9D31F3:"/>
          <p:cNvPicPr>
            <a:picLocks noChangeAspect="1" noChangeArrowheads="1"/>
          </p:cNvPicPr>
          <p:nvPr/>
        </p:nvPicPr>
        <p:blipFill>
          <a:blip r:embed="rId2" cstate="email">
            <a:lum contrast="12000"/>
            <a:extLst>
              <a:ext uri="{28A0092B-C50C-407E-A947-70E740481C1C}">
                <a14:useLocalDpi xmlns:a14="http://schemas.microsoft.com/office/drawing/2010/main" val="0"/>
              </a:ext>
            </a:extLst>
          </a:blip>
          <a:srcRect l="9648" t="78995" r="56721" b="11545"/>
          <a:stretch>
            <a:fillRect/>
          </a:stretch>
        </p:blipFill>
        <p:spPr bwMode="auto">
          <a:xfrm>
            <a:off x="914400" y="2209800"/>
            <a:ext cx="731837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4"/>
          <p:cNvSpPr>
            <a:spLocks noChangeArrowheads="1" noChangeShapeType="1" noTextEdit="1"/>
          </p:cNvSpPr>
          <p:nvPr/>
        </p:nvSpPr>
        <p:spPr bwMode="auto">
          <a:xfrm>
            <a:off x="4572000" y="5257800"/>
            <a:ext cx="4070350" cy="82073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Anaphase II  </a:t>
            </a:r>
          </a:p>
        </p:txBody>
      </p:sp>
      <p:sp>
        <p:nvSpPr>
          <p:cNvPr id="26628" name="WordArt 5"/>
          <p:cNvSpPr>
            <a:spLocks noChangeArrowheads="1" noChangeShapeType="1" noTextEdit="1"/>
          </p:cNvSpPr>
          <p:nvPr/>
        </p:nvSpPr>
        <p:spPr bwMode="auto">
          <a:xfrm>
            <a:off x="766763" y="838200"/>
            <a:ext cx="5786437" cy="1204913"/>
          </a:xfrm>
          <a:prstGeom prst="rect">
            <a:avLst/>
          </a:prstGeom>
        </p:spPr>
        <p:txBody>
          <a:bodyPr wrap="none" fromWordArt="1">
            <a:prstTxWarp prst="textCanDown">
              <a:avLst>
                <a:gd name="adj" fmla="val 0"/>
              </a:avLst>
            </a:prstTxWarp>
          </a:bodyPr>
          <a:lstStyle/>
          <a:p>
            <a:pPr algn="ctr"/>
            <a:r>
              <a:rPr lang="en-US" sz="3600" b="1" kern="10">
                <a:ln w="9525">
                  <a:solidFill>
                    <a:schemeClr val="accent2"/>
                  </a:solidFill>
                  <a:round/>
                  <a:headEnd/>
                  <a:tailEnd/>
                </a:ln>
                <a:solidFill>
                  <a:schemeClr val="accent2"/>
                </a:solidFill>
                <a:latin typeface="Times New Roman" panose="02020603050405020304" pitchFamily="18" charset="0"/>
                <a:cs typeface="Times New Roman" panose="02020603050405020304" pitchFamily="18" charset="0"/>
              </a:rPr>
              <a:t> sister</a:t>
            </a:r>
          </a:p>
          <a:p>
            <a:pPr algn="ctr"/>
            <a:r>
              <a:rPr lang="en-US" sz="3600" b="1" kern="10">
                <a:ln w="9525">
                  <a:solidFill>
                    <a:schemeClr val="accent2"/>
                  </a:solidFill>
                  <a:round/>
                  <a:headEnd/>
                  <a:tailEnd/>
                </a:ln>
                <a:solidFill>
                  <a:schemeClr val="accent2"/>
                </a:solidFill>
                <a:latin typeface="Times New Roman" panose="02020603050405020304" pitchFamily="18" charset="0"/>
                <a:cs typeface="Times New Roman" panose="02020603050405020304" pitchFamily="18" charset="0"/>
              </a:rPr>
              <a:t> chromatids</a:t>
            </a:r>
          </a:p>
        </p:txBody>
      </p:sp>
    </p:spTree>
    <p:extLst>
      <p:ext uri="{BB962C8B-B14F-4D97-AF65-F5344CB8AC3E}">
        <p14:creationId xmlns:p14="http://schemas.microsoft.com/office/powerpoint/2010/main" val="4105961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8" y="149884"/>
            <a:ext cx="6347713" cy="1320800"/>
          </a:xfrm>
        </p:spPr>
        <p:txBody>
          <a:bodyPr/>
          <a:lstStyle/>
          <a:p>
            <a:r>
              <a:rPr lang="en-US" dirty="0"/>
              <a:t>Organization Continued…</a:t>
            </a:r>
          </a:p>
        </p:txBody>
      </p:sp>
      <p:sp>
        <p:nvSpPr>
          <p:cNvPr id="18434" name="Rectangle 2"/>
          <p:cNvSpPr>
            <a:spLocks noGrp="1" noChangeArrowheads="1"/>
          </p:cNvSpPr>
          <p:nvPr>
            <p:ph idx="1"/>
          </p:nvPr>
        </p:nvSpPr>
        <p:spPr>
          <a:xfrm>
            <a:off x="609598" y="968189"/>
            <a:ext cx="8337177" cy="4401198"/>
          </a:xfrm>
        </p:spPr>
        <p:txBody>
          <a:bodyPr>
            <a:normAutofit/>
          </a:bodyPr>
          <a:lstStyle/>
          <a:p>
            <a:pPr eaLnBrk="1" hangingPunct="1"/>
            <a:r>
              <a:rPr lang="en-US" sz="2400" dirty="0">
                <a:latin typeface="Arial" charset="0"/>
                <a:ea typeface="ヒラギノ角ゴ Pro W3" charset="0"/>
              </a:rPr>
              <a:t>Eukaryotic chromosomes consist of </a:t>
            </a:r>
            <a:r>
              <a:rPr lang="en-US" sz="2400" b="1" dirty="0">
                <a:latin typeface="Arial" charset="0"/>
                <a:ea typeface="ヒラギノ角ゴ Pro W3" charset="0"/>
              </a:rPr>
              <a:t>chromatin</a:t>
            </a:r>
            <a:r>
              <a:rPr lang="en-US" sz="2400" dirty="0">
                <a:latin typeface="Arial" charset="0"/>
                <a:ea typeface="ヒラギノ角ゴ Pro W3" charset="0"/>
              </a:rPr>
              <a:t>, a complex of DNA and protein that </a:t>
            </a:r>
            <a:r>
              <a:rPr lang="en-US" sz="2400" b="1" dirty="0">
                <a:latin typeface="Arial" charset="0"/>
                <a:ea typeface="ヒラギノ角ゴ Pro W3" charset="0"/>
              </a:rPr>
              <a:t>condenses during cell division</a:t>
            </a:r>
            <a:r>
              <a:rPr lang="en-US" sz="2400" dirty="0">
                <a:latin typeface="Arial" charset="0"/>
                <a:ea typeface="ヒラギノ角ゴ Pro W3" charset="0"/>
              </a:rPr>
              <a:t/>
            </a:r>
            <a:br>
              <a:rPr lang="en-US" sz="2400" dirty="0">
                <a:latin typeface="Arial" charset="0"/>
                <a:ea typeface="ヒラギノ角ゴ Pro W3" charset="0"/>
              </a:rPr>
            </a:br>
            <a:endParaRPr lang="en-US" sz="1000" dirty="0">
              <a:latin typeface="Arial" charset="0"/>
              <a:ea typeface="ヒラギノ角ゴ Pro W3" charset="0"/>
            </a:endParaRPr>
          </a:p>
          <a:p>
            <a:pPr eaLnBrk="1" hangingPunct="1"/>
            <a:r>
              <a:rPr lang="en-US" sz="2400" dirty="0">
                <a:latin typeface="Arial" charset="0"/>
                <a:ea typeface="ヒラギノ角ゴ Pro W3" charset="0"/>
              </a:rPr>
              <a:t>Every eukaryotic species has a characteristic number of chromosomes in each cell nucleus</a:t>
            </a:r>
            <a:br>
              <a:rPr lang="en-US" sz="2400" dirty="0">
                <a:latin typeface="Arial" charset="0"/>
                <a:ea typeface="ヒラギノ角ゴ Pro W3" charset="0"/>
              </a:rPr>
            </a:br>
            <a:endParaRPr lang="en-US" sz="1000" dirty="0">
              <a:latin typeface="Arial" charset="0"/>
              <a:ea typeface="ヒラギノ角ゴ Pro W3" charset="0"/>
            </a:endParaRPr>
          </a:p>
          <a:p>
            <a:pPr eaLnBrk="1" hangingPunct="1"/>
            <a:r>
              <a:rPr lang="en-US" sz="2400" dirty="0">
                <a:latin typeface="Arial" charset="0"/>
                <a:ea typeface="ヒラギノ角ゴ Pro W3" charset="0"/>
              </a:rPr>
              <a:t>Non-reproductive cells have </a:t>
            </a:r>
            <a:r>
              <a:rPr lang="en-US" sz="2400" b="1" dirty="0">
                <a:latin typeface="Arial" charset="0"/>
                <a:ea typeface="ヒラギノ角ゴ Pro W3" charset="0"/>
              </a:rPr>
              <a:t>two sets </a:t>
            </a:r>
            <a:r>
              <a:rPr lang="en-US" sz="2400" dirty="0">
                <a:latin typeface="Arial" charset="0"/>
                <a:ea typeface="ヒラギノ角ゴ Pro W3" charset="0"/>
              </a:rPr>
              <a:t>of chromosomes</a:t>
            </a:r>
          </a:p>
        </p:txBody>
      </p:sp>
      <p:pic>
        <p:nvPicPr>
          <p:cNvPr id="3076" name="Picture 4" descr="https://o.quizlet.com/CuwYJxvO4DuYxcDgQr48Aw_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671" y="4067381"/>
            <a:ext cx="3916657" cy="27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091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eiosis diagram.jpg                                            00037C76&#10;GREG SCHUBERT                  BD9D31F3:"/>
          <p:cNvPicPr>
            <a:picLocks noChangeAspect="1" noChangeArrowheads="1"/>
          </p:cNvPicPr>
          <p:nvPr/>
        </p:nvPicPr>
        <p:blipFill>
          <a:blip r:embed="rId2" cstate="email">
            <a:lum contrast="12000"/>
            <a:extLst>
              <a:ext uri="{28A0092B-C50C-407E-A947-70E740481C1C}">
                <a14:useLocalDpi xmlns:a14="http://schemas.microsoft.com/office/drawing/2010/main" val="0"/>
              </a:ext>
            </a:extLst>
          </a:blip>
          <a:srcRect l="48224" t="79428" r="12416" b="13264"/>
          <a:stretch>
            <a:fillRect/>
          </a:stretch>
        </p:blipFill>
        <p:spPr bwMode="auto">
          <a:xfrm>
            <a:off x="609600" y="2133600"/>
            <a:ext cx="77851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4"/>
          <p:cNvSpPr>
            <a:spLocks noChangeArrowheads="1" noChangeShapeType="1" noTextEdit="1"/>
          </p:cNvSpPr>
          <p:nvPr/>
        </p:nvSpPr>
        <p:spPr bwMode="auto">
          <a:xfrm>
            <a:off x="4876800" y="5562600"/>
            <a:ext cx="3913188" cy="82073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C60852"/>
                </a:solidFill>
                <a:effectLst>
                  <a:outerShdw dist="35921" dir="2700000" algn="ctr" rotWithShape="0">
                    <a:srgbClr val="808080">
                      <a:alpha val="74997"/>
                    </a:srgbClr>
                  </a:outerShdw>
                </a:effectLst>
                <a:latin typeface="Times New Roman" panose="02020603050405020304" pitchFamily="18" charset="0"/>
                <a:cs typeface="Times New Roman" panose="02020603050405020304" pitchFamily="18" charset="0"/>
              </a:rPr>
              <a:t> Telophase II  </a:t>
            </a:r>
          </a:p>
        </p:txBody>
      </p:sp>
      <p:sp>
        <p:nvSpPr>
          <p:cNvPr id="27652" name="Text Box 5"/>
          <p:cNvSpPr txBox="1">
            <a:spLocks noChangeArrowheads="1"/>
          </p:cNvSpPr>
          <p:nvPr/>
        </p:nvSpPr>
        <p:spPr bwMode="auto">
          <a:xfrm>
            <a:off x="6699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27653" name="WordArt 6"/>
          <p:cNvSpPr>
            <a:spLocks noChangeArrowheads="1" noChangeShapeType="1" noTextEdit="1"/>
          </p:cNvSpPr>
          <p:nvPr/>
        </p:nvSpPr>
        <p:spPr bwMode="auto">
          <a:xfrm>
            <a:off x="1079500" y="5499100"/>
            <a:ext cx="4406900" cy="606425"/>
          </a:xfrm>
          <a:prstGeom prst="rect">
            <a:avLst/>
          </a:prstGeom>
        </p:spPr>
        <p:txBody>
          <a:bodyPr wrap="none" fromWordArt="1">
            <a:prstTxWarp prst="textCanDown">
              <a:avLst>
                <a:gd name="adj" fmla="val 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n = 23 </a:t>
            </a:r>
          </a:p>
        </p:txBody>
      </p:sp>
      <p:sp>
        <p:nvSpPr>
          <p:cNvPr id="27654" name="WordArt 7"/>
          <p:cNvSpPr>
            <a:spLocks noChangeArrowheads="1" noChangeShapeType="1" noTextEdit="1"/>
          </p:cNvSpPr>
          <p:nvPr/>
        </p:nvSpPr>
        <p:spPr bwMode="auto">
          <a:xfrm>
            <a:off x="877888" y="4800600"/>
            <a:ext cx="4913312" cy="631825"/>
          </a:xfrm>
          <a:prstGeom prst="rect">
            <a:avLst/>
          </a:prstGeom>
        </p:spPr>
        <p:txBody>
          <a:bodyPr wrap="none" fromWordArt="1">
            <a:prstTxWarp prst="textCanDown">
              <a:avLst>
                <a:gd name="adj" fmla="val 0"/>
              </a:avLst>
            </a:prstTxWarp>
          </a:bodyPr>
          <a:lstStyle/>
          <a:p>
            <a:pPr algn="ctr"/>
            <a:r>
              <a:rPr lang="en-US"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 haploid </a:t>
            </a:r>
          </a:p>
        </p:txBody>
      </p:sp>
    </p:spTree>
    <p:extLst>
      <p:ext uri="{BB962C8B-B14F-4D97-AF65-F5344CB8AC3E}">
        <p14:creationId xmlns:p14="http://schemas.microsoft.com/office/powerpoint/2010/main" val="23141608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5E81-4856-4B99-8B15-B4AD1A91D5A1}"/>
              </a:ext>
            </a:extLst>
          </p:cNvPr>
          <p:cNvSpPr>
            <a:spLocks noGrp="1"/>
          </p:cNvSpPr>
          <p:nvPr>
            <p:ph type="title"/>
          </p:nvPr>
        </p:nvSpPr>
        <p:spPr/>
        <p:txBody>
          <a:bodyPr/>
          <a:lstStyle/>
          <a:p>
            <a:r>
              <a:rPr lang="en-US" dirty="0"/>
              <a:t>Topic 4: Cell Cycle Regulation</a:t>
            </a:r>
          </a:p>
        </p:txBody>
      </p:sp>
      <p:sp>
        <p:nvSpPr>
          <p:cNvPr id="3" name="Content Placeholder 2">
            <a:extLst>
              <a:ext uri="{FF2B5EF4-FFF2-40B4-BE49-F238E27FC236}">
                <a16:creationId xmlns:a16="http://schemas.microsoft.com/office/drawing/2014/main" id="{C982D2F4-FB62-41BB-AACA-CCDC3026BC4F}"/>
              </a:ext>
            </a:extLst>
          </p:cNvPr>
          <p:cNvSpPr>
            <a:spLocks noGrp="1"/>
          </p:cNvSpPr>
          <p:nvPr>
            <p:ph idx="1"/>
          </p:nvPr>
        </p:nvSpPr>
        <p:spPr/>
        <p:txBody>
          <a:bodyPr/>
          <a:lstStyle/>
          <a:p>
            <a:r>
              <a:rPr lang="en-US" dirty="0"/>
              <a:t>By the end of this topic, you should be able to…</a:t>
            </a:r>
          </a:p>
          <a:p>
            <a:pPr lvl="1"/>
            <a:r>
              <a:rPr lang="en-US" i="1" dirty="0"/>
              <a:t>Explain the role of cell regulation checkpoints</a:t>
            </a:r>
          </a:p>
          <a:p>
            <a:pPr lvl="1"/>
            <a:r>
              <a:rPr lang="en-US" i="1" dirty="0"/>
              <a:t>Explain what happens when the cell cycle control fails</a:t>
            </a:r>
          </a:p>
        </p:txBody>
      </p:sp>
    </p:spTree>
    <p:extLst>
      <p:ext uri="{BB962C8B-B14F-4D97-AF65-F5344CB8AC3E}">
        <p14:creationId xmlns:p14="http://schemas.microsoft.com/office/powerpoint/2010/main" val="28644872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ECC171F-AF4D-4AEA-893C-6CACF41E3524}"/>
              </a:ext>
            </a:extLst>
          </p:cNvPr>
          <p:cNvSpPr>
            <a:spLocks noGrp="1"/>
          </p:cNvSpPr>
          <p:nvPr>
            <p:ph type="title"/>
          </p:nvPr>
        </p:nvSpPr>
        <p:spPr>
          <a:xfrm>
            <a:off x="183777" y="304800"/>
            <a:ext cx="7772400" cy="1143000"/>
          </a:xfrm>
        </p:spPr>
        <p:txBody>
          <a:bodyPr>
            <a:normAutofit/>
          </a:bodyPr>
          <a:lstStyle/>
          <a:p>
            <a:r>
              <a:rPr lang="en-US" altLang="en-US" sz="4500" b="1" dirty="0">
                <a:latin typeface="Arial" panose="020B0604020202020204" pitchFamily="34" charset="0"/>
              </a:rPr>
              <a:t>Regulation of Cell Cycle</a:t>
            </a:r>
          </a:p>
        </p:txBody>
      </p:sp>
      <p:sp>
        <p:nvSpPr>
          <p:cNvPr id="3" name="Content Placeholder 2">
            <a:extLst>
              <a:ext uri="{FF2B5EF4-FFF2-40B4-BE49-F238E27FC236}">
                <a16:creationId xmlns:a16="http://schemas.microsoft.com/office/drawing/2014/main" id="{ACF2871D-1013-468B-9F56-B90912E7011F}"/>
              </a:ext>
            </a:extLst>
          </p:cNvPr>
          <p:cNvSpPr>
            <a:spLocks noGrp="1"/>
          </p:cNvSpPr>
          <p:nvPr>
            <p:ph idx="1"/>
          </p:nvPr>
        </p:nvSpPr>
        <p:spPr>
          <a:xfrm>
            <a:off x="533400" y="1447800"/>
            <a:ext cx="7772400" cy="4114800"/>
          </a:xfrm>
        </p:spPr>
        <p:txBody>
          <a:bodyPr>
            <a:normAutofit fontScale="92500" lnSpcReduction="10000"/>
          </a:bodyPr>
          <a:lstStyle/>
          <a:p>
            <a:pPr>
              <a:buFont typeface="Wingdings" pitchFamily="2" charset="2"/>
              <a:buChar char="§"/>
              <a:defRPr/>
            </a:pPr>
            <a:r>
              <a:rPr lang="en-US" sz="3200" b="1" dirty="0">
                <a:cs typeface="+mn-cs"/>
              </a:rPr>
              <a:t>G1/S checkpoint</a:t>
            </a:r>
          </a:p>
          <a:p>
            <a:pPr>
              <a:buFont typeface="Wingdings" pitchFamily="2" charset="2"/>
              <a:buChar char="§"/>
              <a:defRPr/>
            </a:pPr>
            <a:endParaRPr lang="en-US" sz="3200" b="1" dirty="0">
              <a:cs typeface="+mn-cs"/>
            </a:endParaRPr>
          </a:p>
          <a:p>
            <a:pPr>
              <a:buFont typeface="Wingdings" pitchFamily="2" charset="2"/>
              <a:buChar char="§"/>
              <a:defRPr/>
            </a:pPr>
            <a:r>
              <a:rPr lang="en-US" sz="3200" b="1" dirty="0">
                <a:cs typeface="+mn-cs"/>
              </a:rPr>
              <a:t>G2/M checkpoint</a:t>
            </a:r>
          </a:p>
          <a:p>
            <a:pPr>
              <a:buFont typeface="Wingdings" pitchFamily="2" charset="2"/>
              <a:buChar char="§"/>
              <a:defRPr/>
            </a:pPr>
            <a:endParaRPr lang="en-US" sz="3200" b="1" dirty="0">
              <a:cs typeface="+mn-cs"/>
            </a:endParaRPr>
          </a:p>
          <a:p>
            <a:pPr>
              <a:buFont typeface="Wingdings" pitchFamily="2" charset="2"/>
              <a:buChar char="§"/>
              <a:defRPr/>
            </a:pPr>
            <a:r>
              <a:rPr lang="en-US" sz="3200" dirty="0">
                <a:cs typeface="+mn-cs"/>
              </a:rPr>
              <a:t>Tumor suppressor genes can control these checkpoints</a:t>
            </a:r>
          </a:p>
          <a:p>
            <a:pPr lvl="1">
              <a:buFont typeface="Times" pitchFamily="1" charset="0"/>
              <a:buChar char="•"/>
              <a:defRPr/>
            </a:pPr>
            <a:r>
              <a:rPr lang="en-US" sz="3200" dirty="0"/>
              <a:t>T</a:t>
            </a:r>
            <a:r>
              <a:rPr lang="en-US" sz="3200" dirty="0">
                <a:cs typeface="+mn-cs"/>
              </a:rPr>
              <a:t>umor suppressor genes turn off or decrease rate of cell division </a:t>
            </a:r>
          </a:p>
        </p:txBody>
      </p:sp>
    </p:spTree>
    <p:extLst>
      <p:ext uri="{BB962C8B-B14F-4D97-AF65-F5344CB8AC3E}">
        <p14:creationId xmlns:p14="http://schemas.microsoft.com/office/powerpoint/2010/main" val="4103519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12_15MechAnalogyCellCyc-U">
            <a:extLst>
              <a:ext uri="{FF2B5EF4-FFF2-40B4-BE49-F238E27FC236}">
                <a16:creationId xmlns:a16="http://schemas.microsoft.com/office/drawing/2014/main" id="{B2759F19-5262-433B-989C-7A8724D4D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36525"/>
            <a:ext cx="7724775"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5">
            <a:extLst>
              <a:ext uri="{FF2B5EF4-FFF2-40B4-BE49-F238E27FC236}">
                <a16:creationId xmlns:a16="http://schemas.microsoft.com/office/drawing/2014/main" id="{300C858D-367F-4D1D-B1B6-2ED1D9B167CB}"/>
              </a:ext>
            </a:extLst>
          </p:cNvPr>
          <p:cNvSpPr txBox="1">
            <a:spLocks noChangeArrowheads="1"/>
          </p:cNvSpPr>
          <p:nvPr/>
        </p:nvSpPr>
        <p:spPr bwMode="auto">
          <a:xfrm>
            <a:off x="3765550" y="147638"/>
            <a:ext cx="2152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dirty="0">
                <a:latin typeface="Arial" panose="020B0604020202020204" pitchFamily="34" charset="0"/>
                <a:ea typeface="ヒラギノ角ゴ Pro W3"/>
                <a:cs typeface="ヒラギノ角ゴ Pro W3"/>
              </a:rPr>
              <a:t>G</a:t>
            </a:r>
            <a:r>
              <a:rPr lang="en-US" altLang="en-US" sz="2400" b="1" baseline="-25000" dirty="0">
                <a:latin typeface="Arial" panose="020B0604020202020204" pitchFamily="34" charset="0"/>
                <a:ea typeface="ヒラギノ角ゴ Pro W3"/>
                <a:cs typeface="ヒラギノ角ゴ Pro W3"/>
              </a:rPr>
              <a:t>1</a:t>
            </a:r>
            <a:r>
              <a:rPr lang="en-US" altLang="en-US" sz="2400" b="1" dirty="0">
                <a:latin typeface="Arial" panose="020B0604020202020204" pitchFamily="34" charset="0"/>
                <a:ea typeface="ヒラギノ角ゴ Pro W3"/>
                <a:cs typeface="ヒラギノ角ゴ Pro W3"/>
              </a:rPr>
              <a:t> checkpoint</a:t>
            </a:r>
          </a:p>
        </p:txBody>
      </p:sp>
      <p:sp>
        <p:nvSpPr>
          <p:cNvPr id="61444" name="Text Box 6">
            <a:extLst>
              <a:ext uri="{FF2B5EF4-FFF2-40B4-BE49-F238E27FC236}">
                <a16:creationId xmlns:a16="http://schemas.microsoft.com/office/drawing/2014/main" id="{F328BF06-1D8F-45B6-80D3-109FC48133F4}"/>
              </a:ext>
            </a:extLst>
          </p:cNvPr>
          <p:cNvSpPr txBox="1">
            <a:spLocks noChangeArrowheads="1"/>
          </p:cNvSpPr>
          <p:nvPr/>
        </p:nvSpPr>
        <p:spPr bwMode="auto">
          <a:xfrm>
            <a:off x="2884488" y="2746375"/>
            <a:ext cx="4460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G</a:t>
            </a:r>
            <a:r>
              <a:rPr lang="en-US" altLang="en-US" sz="2400" b="1" baseline="-25000">
                <a:latin typeface="Arial" panose="020B0604020202020204" pitchFamily="34" charset="0"/>
                <a:ea typeface="ヒラギノ角ゴ Pro W3"/>
                <a:cs typeface="ヒラギノ角ゴ Pro W3"/>
              </a:rPr>
              <a:t>1</a:t>
            </a:r>
            <a:endParaRPr lang="en-US" altLang="en-US" sz="2400" b="1">
              <a:latin typeface="Arial" panose="020B0604020202020204" pitchFamily="34" charset="0"/>
              <a:ea typeface="ヒラギノ角ゴ Pro W3"/>
              <a:cs typeface="ヒラギノ角ゴ Pro W3"/>
            </a:endParaRPr>
          </a:p>
        </p:txBody>
      </p:sp>
      <p:sp>
        <p:nvSpPr>
          <p:cNvPr id="61445" name="Text Box 7">
            <a:extLst>
              <a:ext uri="{FF2B5EF4-FFF2-40B4-BE49-F238E27FC236}">
                <a16:creationId xmlns:a16="http://schemas.microsoft.com/office/drawing/2014/main" id="{46A97156-AFBD-47BA-B150-DEF4B45DE5AD}"/>
              </a:ext>
            </a:extLst>
          </p:cNvPr>
          <p:cNvSpPr txBox="1">
            <a:spLocks noChangeArrowheads="1"/>
          </p:cNvSpPr>
          <p:nvPr/>
        </p:nvSpPr>
        <p:spPr bwMode="auto">
          <a:xfrm>
            <a:off x="4887913" y="3917950"/>
            <a:ext cx="4460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G</a:t>
            </a:r>
            <a:r>
              <a:rPr lang="en-US" altLang="en-US" sz="2400" b="1" baseline="-25000">
                <a:latin typeface="Arial" panose="020B0604020202020204" pitchFamily="34" charset="0"/>
                <a:ea typeface="ヒラギノ角ゴ Pro W3"/>
                <a:cs typeface="ヒラギノ角ゴ Pro W3"/>
              </a:rPr>
              <a:t>2</a:t>
            </a:r>
            <a:endParaRPr lang="en-US" altLang="en-US" sz="2400" b="1">
              <a:latin typeface="Arial" panose="020B0604020202020204" pitchFamily="34" charset="0"/>
              <a:ea typeface="ヒラギノ角ゴ Pro W3"/>
              <a:cs typeface="ヒラギノ角ゴ Pro W3"/>
            </a:endParaRPr>
          </a:p>
        </p:txBody>
      </p:sp>
      <p:sp>
        <p:nvSpPr>
          <p:cNvPr id="61446" name="Text Box 8">
            <a:extLst>
              <a:ext uri="{FF2B5EF4-FFF2-40B4-BE49-F238E27FC236}">
                <a16:creationId xmlns:a16="http://schemas.microsoft.com/office/drawing/2014/main" id="{0E9DADEE-CF73-49C1-840C-778666A5ADB1}"/>
              </a:ext>
            </a:extLst>
          </p:cNvPr>
          <p:cNvSpPr txBox="1">
            <a:spLocks noChangeArrowheads="1"/>
          </p:cNvSpPr>
          <p:nvPr/>
        </p:nvSpPr>
        <p:spPr bwMode="auto">
          <a:xfrm>
            <a:off x="3268663" y="6159500"/>
            <a:ext cx="2152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G</a:t>
            </a:r>
            <a:r>
              <a:rPr lang="en-US" altLang="en-US" sz="2400" b="1" baseline="-25000">
                <a:latin typeface="Arial" panose="020B0604020202020204" pitchFamily="34" charset="0"/>
                <a:ea typeface="ヒラギノ角ゴ Pro W3"/>
                <a:cs typeface="ヒラギノ角ゴ Pro W3"/>
              </a:rPr>
              <a:t>2</a:t>
            </a:r>
            <a:r>
              <a:rPr lang="en-US" altLang="en-US" sz="2400" b="1">
                <a:latin typeface="Arial" panose="020B0604020202020204" pitchFamily="34" charset="0"/>
                <a:ea typeface="ヒラギノ角ゴ Pro W3"/>
                <a:cs typeface="ヒラギノ角ゴ Pro W3"/>
              </a:rPr>
              <a:t> checkpoint</a:t>
            </a:r>
          </a:p>
        </p:txBody>
      </p:sp>
      <p:sp>
        <p:nvSpPr>
          <p:cNvPr id="61447" name="Text Box 9">
            <a:extLst>
              <a:ext uri="{FF2B5EF4-FFF2-40B4-BE49-F238E27FC236}">
                <a16:creationId xmlns:a16="http://schemas.microsoft.com/office/drawing/2014/main" id="{0116BD69-3369-4A6D-85C0-C719E2560D95}"/>
              </a:ext>
            </a:extLst>
          </p:cNvPr>
          <p:cNvSpPr txBox="1">
            <a:spLocks noChangeArrowheads="1"/>
          </p:cNvSpPr>
          <p:nvPr/>
        </p:nvSpPr>
        <p:spPr bwMode="auto">
          <a:xfrm>
            <a:off x="728663" y="5816600"/>
            <a:ext cx="2152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M checkpoint</a:t>
            </a:r>
          </a:p>
        </p:txBody>
      </p:sp>
      <p:sp>
        <p:nvSpPr>
          <p:cNvPr id="61448" name="Text Box 10">
            <a:extLst>
              <a:ext uri="{FF2B5EF4-FFF2-40B4-BE49-F238E27FC236}">
                <a16:creationId xmlns:a16="http://schemas.microsoft.com/office/drawing/2014/main" id="{2FD1A1FF-6C6A-4335-AB46-318F70D5D3B2}"/>
              </a:ext>
            </a:extLst>
          </p:cNvPr>
          <p:cNvSpPr txBox="1">
            <a:spLocks noChangeArrowheads="1"/>
          </p:cNvSpPr>
          <p:nvPr/>
        </p:nvSpPr>
        <p:spPr bwMode="auto">
          <a:xfrm>
            <a:off x="3592513" y="4022725"/>
            <a:ext cx="3397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M</a:t>
            </a:r>
          </a:p>
        </p:txBody>
      </p:sp>
      <p:sp>
        <p:nvSpPr>
          <p:cNvPr id="61449" name="Text Box 11">
            <a:extLst>
              <a:ext uri="{FF2B5EF4-FFF2-40B4-BE49-F238E27FC236}">
                <a16:creationId xmlns:a16="http://schemas.microsoft.com/office/drawing/2014/main" id="{A6EDDDAE-8840-4CD5-9D52-D6B3C9D6B599}"/>
              </a:ext>
            </a:extLst>
          </p:cNvPr>
          <p:cNvSpPr txBox="1">
            <a:spLocks noChangeArrowheads="1"/>
          </p:cNvSpPr>
          <p:nvPr/>
        </p:nvSpPr>
        <p:spPr bwMode="auto">
          <a:xfrm>
            <a:off x="6030913" y="2547938"/>
            <a:ext cx="3397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S</a:t>
            </a:r>
          </a:p>
        </p:txBody>
      </p:sp>
      <p:sp>
        <p:nvSpPr>
          <p:cNvPr id="61450" name="Text Box 12">
            <a:extLst>
              <a:ext uri="{FF2B5EF4-FFF2-40B4-BE49-F238E27FC236}">
                <a16:creationId xmlns:a16="http://schemas.microsoft.com/office/drawing/2014/main" id="{913BE452-5752-4AE8-AE26-FA175AF3BBF1}"/>
              </a:ext>
            </a:extLst>
          </p:cNvPr>
          <p:cNvSpPr txBox="1">
            <a:spLocks noChangeArrowheads="1"/>
          </p:cNvSpPr>
          <p:nvPr/>
        </p:nvSpPr>
        <p:spPr bwMode="auto">
          <a:xfrm>
            <a:off x="4114800" y="2282825"/>
            <a:ext cx="11604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Control</a:t>
            </a:r>
            <a:br>
              <a:rPr lang="en-US" altLang="en-US" sz="2400" b="1">
                <a:latin typeface="Arial" panose="020B0604020202020204" pitchFamily="34" charset="0"/>
                <a:ea typeface="ヒラギノ角ゴ Pro W3"/>
                <a:cs typeface="ヒラギノ角ゴ Pro W3"/>
              </a:rPr>
            </a:br>
            <a:r>
              <a:rPr lang="en-US" altLang="en-US" sz="2400" b="1">
                <a:latin typeface="Arial" panose="020B0604020202020204" pitchFamily="34" charset="0"/>
                <a:ea typeface="ヒラギノ角ゴ Pro W3"/>
                <a:cs typeface="ヒラギノ角ゴ Pro W3"/>
              </a:rPr>
              <a:t>system</a:t>
            </a:r>
          </a:p>
        </p:txBody>
      </p:sp>
      <p:sp>
        <p:nvSpPr>
          <p:cNvPr id="61451" name="Line 13">
            <a:extLst>
              <a:ext uri="{FF2B5EF4-FFF2-40B4-BE49-F238E27FC236}">
                <a16:creationId xmlns:a16="http://schemas.microsoft.com/office/drawing/2014/main" id="{D96960FA-BAB4-4F21-BB7C-CAB2E27FF2CC}"/>
              </a:ext>
            </a:extLst>
          </p:cNvPr>
          <p:cNvSpPr>
            <a:spLocks noChangeShapeType="1"/>
          </p:cNvSpPr>
          <p:nvPr/>
        </p:nvSpPr>
        <p:spPr bwMode="auto">
          <a:xfrm flipH="1">
            <a:off x="3254375" y="290513"/>
            <a:ext cx="449263"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14">
            <a:extLst>
              <a:ext uri="{FF2B5EF4-FFF2-40B4-BE49-F238E27FC236}">
                <a16:creationId xmlns:a16="http://schemas.microsoft.com/office/drawing/2014/main" id="{14CF2DB1-3C1B-4286-B632-F8425D6CCEE4}"/>
              </a:ext>
            </a:extLst>
          </p:cNvPr>
          <p:cNvSpPr>
            <a:spLocks noChangeShapeType="1"/>
          </p:cNvSpPr>
          <p:nvPr/>
        </p:nvSpPr>
        <p:spPr bwMode="auto">
          <a:xfrm flipH="1">
            <a:off x="2051050" y="5172075"/>
            <a:ext cx="422275" cy="636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5">
            <a:extLst>
              <a:ext uri="{FF2B5EF4-FFF2-40B4-BE49-F238E27FC236}">
                <a16:creationId xmlns:a16="http://schemas.microsoft.com/office/drawing/2014/main" id="{29423DA8-7C54-4327-879A-A2669F0995C8}"/>
              </a:ext>
            </a:extLst>
          </p:cNvPr>
          <p:cNvSpPr>
            <a:spLocks noChangeShapeType="1"/>
          </p:cNvSpPr>
          <p:nvPr/>
        </p:nvSpPr>
        <p:spPr bwMode="auto">
          <a:xfrm>
            <a:off x="3201988" y="5410200"/>
            <a:ext cx="303212" cy="741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4" name="Rectangle 2">
            <a:extLst>
              <a:ext uri="{FF2B5EF4-FFF2-40B4-BE49-F238E27FC236}">
                <a16:creationId xmlns:a16="http://schemas.microsoft.com/office/drawing/2014/main" id="{BDC31CC0-CC2B-4AEA-B23B-E8F968F9575F}"/>
              </a:ext>
            </a:extLst>
          </p:cNvPr>
          <p:cNvSpPr>
            <a:spLocks noGrp="1" noChangeArrowheads="1"/>
          </p:cNvSpPr>
          <p:nvPr>
            <p:ph type="title"/>
          </p:nvPr>
        </p:nvSpPr>
        <p:spPr>
          <a:xfrm>
            <a:off x="152400" y="0"/>
            <a:ext cx="1905000" cy="304800"/>
          </a:xfrm>
        </p:spPr>
        <p:txBody>
          <a:bodyPr/>
          <a:lstStyle/>
          <a:p>
            <a:pPr eaLnBrk="1" hangingPunct="1"/>
            <a:r>
              <a:rPr lang="en-US" altLang="en-US" sz="1200">
                <a:solidFill>
                  <a:schemeClr val="tx1"/>
                </a:solidFill>
                <a:latin typeface="Arial" panose="020B0604020202020204" pitchFamily="34" charset="0"/>
                <a:ea typeface="ヒラギノ角ゴ Pro W3"/>
                <a:cs typeface="ヒラギノ角ゴ Pro W3"/>
              </a:rPr>
              <a:t>Figure 12.15</a:t>
            </a:r>
          </a:p>
        </p:txBody>
      </p:sp>
      <p:sp>
        <p:nvSpPr>
          <p:cNvPr id="61455" name="Rectangle 3">
            <a:extLst>
              <a:ext uri="{FF2B5EF4-FFF2-40B4-BE49-F238E27FC236}">
                <a16:creationId xmlns:a16="http://schemas.microsoft.com/office/drawing/2014/main" id="{AE380BEC-F3C5-47C2-88B5-F2816E4B3896}"/>
              </a:ext>
            </a:extLst>
          </p:cNvPr>
          <p:cNvSpPr>
            <a:spLocks noChangeArrowheads="1"/>
          </p:cNvSpPr>
          <p:nvPr/>
        </p:nvSpPr>
        <p:spPr bwMode="auto">
          <a:xfrm>
            <a:off x="1393825" y="-193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endParaRPr lang="en-US" altLang="en-US" sz="2400">
              <a:latin typeface="Times" panose="02020603050405020304" pitchFamily="18" charset="0"/>
            </a:endParaRPr>
          </a:p>
        </p:txBody>
      </p:sp>
    </p:spTree>
    <p:extLst>
      <p:ext uri="{BB962C8B-B14F-4D97-AF65-F5344CB8AC3E}">
        <p14:creationId xmlns:p14="http://schemas.microsoft.com/office/powerpoint/2010/main" val="17211528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181C793-0A66-4294-8C4B-0F98D99B46AD}"/>
              </a:ext>
            </a:extLst>
          </p:cNvPr>
          <p:cNvSpPr>
            <a:spLocks noGrp="1" noChangeArrowheads="1"/>
          </p:cNvSpPr>
          <p:nvPr>
            <p:ph idx="1"/>
          </p:nvPr>
        </p:nvSpPr>
        <p:spPr>
          <a:xfrm>
            <a:off x="141753" y="322729"/>
            <a:ext cx="8715375" cy="5670085"/>
          </a:xfrm>
        </p:spPr>
        <p:txBody>
          <a:bodyPr>
            <a:noAutofit/>
          </a:bodyPr>
          <a:lstStyle/>
          <a:p>
            <a:pPr eaLnBrk="1" hangingPunct="1">
              <a:defRPr/>
            </a:pPr>
            <a:r>
              <a:rPr lang="en-US" sz="3000" dirty="0">
                <a:latin typeface="Arial" charset="0"/>
                <a:ea typeface="ヒラギノ角ゴ Pro W3" charset="0"/>
              </a:rPr>
              <a:t>For many cells, the G</a:t>
            </a:r>
            <a:r>
              <a:rPr lang="en-US" sz="3000" baseline="-25000" dirty="0">
                <a:latin typeface="Arial" charset="0"/>
                <a:ea typeface="ヒラギノ角ゴ Pro W3" charset="0"/>
              </a:rPr>
              <a:t>1</a:t>
            </a:r>
            <a:r>
              <a:rPr lang="en-US" sz="3000" dirty="0">
                <a:latin typeface="Arial" charset="0"/>
                <a:ea typeface="ヒラギノ角ゴ Pro W3" charset="0"/>
              </a:rPr>
              <a:t> checkpoint seems to be the most important </a:t>
            </a:r>
          </a:p>
          <a:p>
            <a:pPr marL="0" indent="0" eaLnBrk="1" hangingPunct="1">
              <a:buFontTx/>
              <a:buNone/>
              <a:defRPr/>
            </a:pPr>
            <a:endParaRPr lang="en-US" sz="1000" dirty="0">
              <a:latin typeface="Arial" charset="0"/>
              <a:ea typeface="ヒラギノ角ゴ Pro W3" charset="0"/>
            </a:endParaRPr>
          </a:p>
          <a:p>
            <a:pPr eaLnBrk="1" hangingPunct="1">
              <a:defRPr/>
            </a:pPr>
            <a:r>
              <a:rPr lang="en-US" sz="3000" dirty="0">
                <a:latin typeface="Arial" charset="0"/>
                <a:ea typeface="ヒラギノ角ゴ Pro W3" charset="0"/>
              </a:rPr>
              <a:t>If a cell receives a go-ahead signal at the G</a:t>
            </a:r>
            <a:r>
              <a:rPr lang="en-US" sz="3000" baseline="-25000" dirty="0">
                <a:latin typeface="Arial" charset="0"/>
                <a:ea typeface="ヒラギノ角ゴ Pro W3" charset="0"/>
              </a:rPr>
              <a:t>1</a:t>
            </a:r>
            <a:r>
              <a:rPr lang="en-US" sz="3000" dirty="0">
                <a:latin typeface="Arial" charset="0"/>
                <a:ea typeface="ヒラギノ角ゴ Pro W3" charset="0"/>
              </a:rPr>
              <a:t> checkpoint, it will usually divide</a:t>
            </a:r>
          </a:p>
          <a:p>
            <a:pPr eaLnBrk="1" hangingPunct="1">
              <a:defRPr/>
            </a:pPr>
            <a:endParaRPr lang="en-US" sz="1000" dirty="0">
              <a:latin typeface="Arial" charset="0"/>
              <a:ea typeface="ヒラギノ角ゴ Pro W3" charset="0"/>
            </a:endParaRPr>
          </a:p>
          <a:p>
            <a:pPr eaLnBrk="1" hangingPunct="1">
              <a:defRPr/>
            </a:pPr>
            <a:r>
              <a:rPr lang="en-US" sz="3000" dirty="0">
                <a:latin typeface="Arial" charset="0"/>
                <a:ea typeface="ヒラギノ角ゴ Pro W3" charset="0"/>
              </a:rPr>
              <a:t>If the cell does not receive the go-ahead signal, it will exit the cycle, switching into a </a:t>
            </a:r>
            <a:r>
              <a:rPr lang="en-US" sz="3000" dirty="0" smtClean="0">
                <a:latin typeface="Arial" charset="0"/>
                <a:ea typeface="ヒラギノ角ゴ Pro W3" charset="0"/>
              </a:rPr>
              <a:t>non-dividing </a:t>
            </a:r>
            <a:r>
              <a:rPr lang="en-US" sz="3000" dirty="0">
                <a:latin typeface="Arial" charset="0"/>
                <a:ea typeface="ヒラギノ角ゴ Pro W3" charset="0"/>
              </a:rPr>
              <a:t>state called the </a:t>
            </a:r>
            <a:r>
              <a:rPr lang="en-US" sz="3000" b="1" dirty="0">
                <a:latin typeface="Arial" charset="0"/>
                <a:ea typeface="ヒラギノ角ゴ Pro W3" charset="0"/>
              </a:rPr>
              <a:t>G</a:t>
            </a:r>
            <a:r>
              <a:rPr lang="en-US" sz="3000" b="1" baseline="-25000" dirty="0">
                <a:latin typeface="Arial" charset="0"/>
                <a:ea typeface="ヒラギノ角ゴ Pro W3" charset="0"/>
              </a:rPr>
              <a:t>0</a:t>
            </a:r>
            <a:r>
              <a:rPr lang="en-US" sz="3000" b="1" dirty="0">
                <a:latin typeface="Arial" charset="0"/>
                <a:ea typeface="ヒラギノ角ゴ Pro W3" charset="0"/>
              </a:rPr>
              <a:t> phase</a:t>
            </a:r>
          </a:p>
        </p:txBody>
      </p:sp>
      <p:pic>
        <p:nvPicPr>
          <p:cNvPr id="3" name="Picture 4" descr="12_15MechAnalogyCellCyc-U">
            <a:extLst>
              <a:ext uri="{FF2B5EF4-FFF2-40B4-BE49-F238E27FC236}">
                <a16:creationId xmlns:a16="http://schemas.microsoft.com/office/drawing/2014/main" id="{B2759F19-5262-433B-989C-7A8724D4D2D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6605" y="4006865"/>
            <a:ext cx="2947988" cy="251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9">
            <a:extLst>
              <a:ext uri="{FF2B5EF4-FFF2-40B4-BE49-F238E27FC236}">
                <a16:creationId xmlns:a16="http://schemas.microsoft.com/office/drawing/2014/main" id="{0116BD69-3369-4A6D-85C0-C719E2560D95}"/>
              </a:ext>
            </a:extLst>
          </p:cNvPr>
          <p:cNvSpPr txBox="1">
            <a:spLocks noChangeArrowheads="1"/>
          </p:cNvSpPr>
          <p:nvPr/>
        </p:nvSpPr>
        <p:spPr bwMode="auto">
          <a:xfrm>
            <a:off x="2803432" y="6319045"/>
            <a:ext cx="2152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dirty="0">
                <a:latin typeface="Arial" panose="020B0604020202020204" pitchFamily="34" charset="0"/>
                <a:ea typeface="ヒラギノ角ゴ Pro W3"/>
                <a:cs typeface="ヒラギノ角ゴ Pro W3"/>
              </a:rPr>
              <a:t>M checkpoint</a:t>
            </a:r>
          </a:p>
        </p:txBody>
      </p:sp>
      <p:sp>
        <p:nvSpPr>
          <p:cNvPr id="5" name="Line 14">
            <a:extLst>
              <a:ext uri="{FF2B5EF4-FFF2-40B4-BE49-F238E27FC236}">
                <a16:creationId xmlns:a16="http://schemas.microsoft.com/office/drawing/2014/main" id="{14CF2DB1-3C1B-4286-B632-F8425D6CCEE4}"/>
              </a:ext>
            </a:extLst>
          </p:cNvPr>
          <p:cNvSpPr>
            <a:spLocks noChangeShapeType="1"/>
          </p:cNvSpPr>
          <p:nvPr/>
        </p:nvSpPr>
        <p:spPr bwMode="auto">
          <a:xfrm flipH="1">
            <a:off x="4662929" y="5844988"/>
            <a:ext cx="1558576" cy="4661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8">
            <a:extLst>
              <a:ext uri="{FF2B5EF4-FFF2-40B4-BE49-F238E27FC236}">
                <a16:creationId xmlns:a16="http://schemas.microsoft.com/office/drawing/2014/main" id="{0E9DADEE-CF73-49C1-840C-778666A5ADB1}"/>
              </a:ext>
            </a:extLst>
          </p:cNvPr>
          <p:cNvSpPr txBox="1">
            <a:spLocks noChangeArrowheads="1"/>
          </p:cNvSpPr>
          <p:nvPr/>
        </p:nvSpPr>
        <p:spPr bwMode="auto">
          <a:xfrm>
            <a:off x="6902028" y="6319045"/>
            <a:ext cx="2152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2400" b="1">
                <a:latin typeface="Arial" panose="020B0604020202020204" pitchFamily="34" charset="0"/>
                <a:ea typeface="ヒラギノ角ゴ Pro W3"/>
                <a:cs typeface="ヒラギノ角ゴ Pro W3"/>
              </a:rPr>
              <a:t>G</a:t>
            </a:r>
            <a:r>
              <a:rPr lang="en-US" altLang="en-US" sz="2400" b="1" baseline="-25000">
                <a:latin typeface="Arial" panose="020B0604020202020204" pitchFamily="34" charset="0"/>
                <a:ea typeface="ヒラギノ角ゴ Pro W3"/>
                <a:cs typeface="ヒラギノ角ゴ Pro W3"/>
              </a:rPr>
              <a:t>2</a:t>
            </a:r>
            <a:r>
              <a:rPr lang="en-US" altLang="en-US" sz="2400" b="1">
                <a:latin typeface="Arial" panose="020B0604020202020204" pitchFamily="34" charset="0"/>
                <a:ea typeface="ヒラギノ角ゴ Pro W3"/>
                <a:cs typeface="ヒラギノ角ゴ Pro W3"/>
              </a:rPr>
              <a:t> checkpoint</a:t>
            </a:r>
          </a:p>
        </p:txBody>
      </p:sp>
      <p:sp>
        <p:nvSpPr>
          <p:cNvPr id="7" name="Line 15">
            <a:extLst>
              <a:ext uri="{FF2B5EF4-FFF2-40B4-BE49-F238E27FC236}">
                <a16:creationId xmlns:a16="http://schemas.microsoft.com/office/drawing/2014/main" id="{29423DA8-7C54-4327-879A-A2669F0995C8}"/>
              </a:ext>
            </a:extLst>
          </p:cNvPr>
          <p:cNvSpPr>
            <a:spLocks noChangeShapeType="1"/>
          </p:cNvSpPr>
          <p:nvPr/>
        </p:nvSpPr>
        <p:spPr bwMode="auto">
          <a:xfrm>
            <a:off x="6669741" y="5992814"/>
            <a:ext cx="468824" cy="3182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5">
            <a:extLst>
              <a:ext uri="{FF2B5EF4-FFF2-40B4-BE49-F238E27FC236}">
                <a16:creationId xmlns:a16="http://schemas.microsoft.com/office/drawing/2014/main" id="{300C858D-367F-4D1D-B1B6-2ED1D9B167CB}"/>
              </a:ext>
            </a:extLst>
          </p:cNvPr>
          <p:cNvSpPr txBox="1">
            <a:spLocks noChangeArrowheads="1"/>
          </p:cNvSpPr>
          <p:nvPr/>
        </p:nvSpPr>
        <p:spPr bwMode="auto">
          <a:xfrm>
            <a:off x="2155309" y="4857960"/>
            <a:ext cx="2458151"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nSpc>
                <a:spcPct val="90000"/>
              </a:lnSpc>
              <a:spcBef>
                <a:spcPct val="0"/>
              </a:spcBef>
              <a:buFontTx/>
              <a:buNone/>
            </a:pPr>
            <a:r>
              <a:rPr lang="en-US" altLang="en-US" sz="3000" b="1" dirty="0">
                <a:latin typeface="Arial" panose="020B0604020202020204" pitchFamily="34" charset="0"/>
                <a:ea typeface="ヒラギノ角ゴ Pro W3"/>
                <a:cs typeface="ヒラギノ角ゴ Pro W3"/>
              </a:rPr>
              <a:t>G</a:t>
            </a:r>
            <a:r>
              <a:rPr lang="en-US" altLang="en-US" sz="3000" b="1" baseline="-25000" dirty="0">
                <a:latin typeface="Arial" panose="020B0604020202020204" pitchFamily="34" charset="0"/>
                <a:ea typeface="ヒラギノ角ゴ Pro W3"/>
                <a:cs typeface="ヒラギノ角ゴ Pro W3"/>
              </a:rPr>
              <a:t>1</a:t>
            </a:r>
            <a:r>
              <a:rPr lang="en-US" altLang="en-US" sz="3000" b="1" dirty="0">
                <a:latin typeface="Arial" panose="020B0604020202020204" pitchFamily="34" charset="0"/>
                <a:ea typeface="ヒラギノ角ゴ Pro W3"/>
                <a:cs typeface="ヒラギノ角ゴ Pro W3"/>
              </a:rPr>
              <a:t> checkpoint</a:t>
            </a:r>
          </a:p>
        </p:txBody>
      </p:sp>
      <p:sp>
        <p:nvSpPr>
          <p:cNvPr id="9" name="Line 13">
            <a:extLst>
              <a:ext uri="{FF2B5EF4-FFF2-40B4-BE49-F238E27FC236}">
                <a16:creationId xmlns:a16="http://schemas.microsoft.com/office/drawing/2014/main" id="{D96960FA-BAB4-4F21-BB7C-CAB2E27FF2CC}"/>
              </a:ext>
            </a:extLst>
          </p:cNvPr>
          <p:cNvSpPr>
            <a:spLocks noChangeShapeType="1"/>
          </p:cNvSpPr>
          <p:nvPr/>
        </p:nvSpPr>
        <p:spPr bwMode="auto">
          <a:xfrm flipH="1">
            <a:off x="4727666" y="4392706"/>
            <a:ext cx="1691062" cy="608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6808632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65F31829-B119-47B2-A750-0CE53B47A287}"/>
              </a:ext>
            </a:extLst>
          </p:cNvPr>
          <p:cNvSpPr>
            <a:spLocks noGrp="1" noChangeArrowheads="1"/>
          </p:cNvSpPr>
          <p:nvPr>
            <p:ph type="title"/>
          </p:nvPr>
        </p:nvSpPr>
        <p:spPr>
          <a:xfrm>
            <a:off x="361950" y="846138"/>
            <a:ext cx="8229600" cy="1143000"/>
          </a:xfrm>
        </p:spPr>
        <p:txBody>
          <a:bodyPr>
            <a:noAutofit/>
          </a:bodyPr>
          <a:lstStyle/>
          <a:p>
            <a:pPr algn="ctr"/>
            <a:r>
              <a:rPr lang="en-US" altLang="en-US" sz="3800" dirty="0">
                <a:solidFill>
                  <a:schemeClr val="tx1"/>
                </a:solidFill>
              </a:rPr>
              <a:t>Neighboring cells communicate with dividing cells to regulate their growth also.</a:t>
            </a:r>
          </a:p>
        </p:txBody>
      </p:sp>
      <p:sp>
        <p:nvSpPr>
          <p:cNvPr id="65539" name="Rectangle 5">
            <a:extLst>
              <a:ext uri="{FF2B5EF4-FFF2-40B4-BE49-F238E27FC236}">
                <a16:creationId xmlns:a16="http://schemas.microsoft.com/office/drawing/2014/main" id="{5C9E8617-C9A5-469C-BF63-4268F4ECD6DD}"/>
              </a:ext>
            </a:extLst>
          </p:cNvPr>
          <p:cNvSpPr>
            <a:spLocks noGrp="1" noChangeArrowheads="1"/>
          </p:cNvSpPr>
          <p:nvPr>
            <p:ph type="body" sz="half" idx="1"/>
          </p:nvPr>
        </p:nvSpPr>
        <p:spPr/>
        <p:txBody>
          <a:bodyPr/>
          <a:lstStyle/>
          <a:p>
            <a:endParaRPr lang="en-US" altLang="en-US" sz="2800"/>
          </a:p>
          <a:p>
            <a:endParaRPr lang="en-US" altLang="en-US" sz="2800"/>
          </a:p>
        </p:txBody>
      </p:sp>
      <p:pic>
        <p:nvPicPr>
          <p:cNvPr id="15367" name="Picture 7">
            <a:hlinkClick r:id="rId3"/>
            <a:extLst>
              <a:ext uri="{FF2B5EF4-FFF2-40B4-BE49-F238E27FC236}">
                <a16:creationId xmlns:a16="http://schemas.microsoft.com/office/drawing/2014/main" id="{F334B34F-56B0-48F5-9AC0-7D19DE26319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048000" y="2967317"/>
            <a:ext cx="2857500" cy="2686050"/>
          </a:xfrm>
        </p:spPr>
      </p:pic>
    </p:spTree>
    <p:extLst>
      <p:ext uri="{BB962C8B-B14F-4D97-AF65-F5344CB8AC3E}">
        <p14:creationId xmlns:p14="http://schemas.microsoft.com/office/powerpoint/2010/main" val="179501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10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dissolve">
                                      <p:cBhvr>
                                        <p:cTn id="12"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EC0D09E-35C9-41E8-9266-7AE016990863}"/>
              </a:ext>
            </a:extLst>
          </p:cNvPr>
          <p:cNvSpPr>
            <a:spLocks noGrp="1"/>
          </p:cNvSpPr>
          <p:nvPr>
            <p:ph type="title"/>
          </p:nvPr>
        </p:nvSpPr>
        <p:spPr>
          <a:xfrm>
            <a:off x="173038" y="274638"/>
            <a:ext cx="8686800" cy="1143000"/>
          </a:xfrm>
        </p:spPr>
        <p:txBody>
          <a:bodyPr>
            <a:noAutofit/>
          </a:bodyPr>
          <a:lstStyle/>
          <a:p>
            <a:pPr algn="ctr"/>
            <a:r>
              <a:rPr lang="en-US" altLang="en-US" b="1" dirty="0">
                <a:solidFill>
                  <a:schemeClr val="tx1"/>
                </a:solidFill>
              </a:rPr>
              <a:t>Some of the genes that control cell division are called Proto-oncogenes.</a:t>
            </a:r>
            <a:r>
              <a:rPr lang="en-US" altLang="en-US" dirty="0">
                <a:solidFill>
                  <a:schemeClr val="tx1"/>
                </a:solidFill>
              </a:rPr>
              <a:t> </a:t>
            </a:r>
          </a:p>
        </p:txBody>
      </p:sp>
      <p:sp>
        <p:nvSpPr>
          <p:cNvPr id="3" name="Content Placeholder 2">
            <a:extLst>
              <a:ext uri="{FF2B5EF4-FFF2-40B4-BE49-F238E27FC236}">
                <a16:creationId xmlns:a16="http://schemas.microsoft.com/office/drawing/2014/main" id="{6D030AA3-3B7D-4E6B-BEB7-CC07A48D1431}"/>
              </a:ext>
            </a:extLst>
          </p:cNvPr>
          <p:cNvSpPr>
            <a:spLocks noGrp="1"/>
          </p:cNvSpPr>
          <p:nvPr>
            <p:ph idx="1"/>
          </p:nvPr>
        </p:nvSpPr>
        <p:spPr>
          <a:xfrm>
            <a:off x="173038" y="1844675"/>
            <a:ext cx="4343400" cy="4430713"/>
          </a:xfrm>
        </p:spPr>
        <p:txBody>
          <a:bodyPr>
            <a:noAutofit/>
          </a:bodyPr>
          <a:lstStyle/>
          <a:p>
            <a:pPr>
              <a:defRPr/>
            </a:pPr>
            <a:r>
              <a:rPr lang="en-US" sz="2600" dirty="0"/>
              <a:t>Proto-oncogenes encode proteins that function to stimulate cell division</a:t>
            </a:r>
          </a:p>
          <a:p>
            <a:pPr>
              <a:defRPr/>
            </a:pPr>
            <a:endParaRPr lang="en-US" sz="1500" dirty="0"/>
          </a:p>
          <a:p>
            <a:pPr>
              <a:defRPr/>
            </a:pPr>
            <a:r>
              <a:rPr lang="en-US" sz="2600" dirty="0"/>
              <a:t>Important for normal human development and for the maintenance of tissues and organs. </a:t>
            </a:r>
          </a:p>
        </p:txBody>
      </p:sp>
      <p:pic>
        <p:nvPicPr>
          <p:cNvPr id="67588" name="Picture 3">
            <a:extLst>
              <a:ext uri="{FF2B5EF4-FFF2-40B4-BE49-F238E27FC236}">
                <a16:creationId xmlns:a16="http://schemas.microsoft.com/office/drawing/2014/main" id="{1159959A-3A2C-4454-ABD2-9413C7407C3A}"/>
              </a:ext>
            </a:extLst>
          </p:cNvPr>
          <p:cNvPicPr>
            <a:picLocks noChangeAspect="1" noChangeArrowheads="1"/>
          </p:cNvPicPr>
          <p:nvPr/>
        </p:nvPicPr>
        <p:blipFill>
          <a:blip r:embed="rId2" cstate="email">
            <a:lum bright="-16000" contrast="22000"/>
            <a:extLst>
              <a:ext uri="{28A0092B-C50C-407E-A947-70E740481C1C}">
                <a14:useLocalDpi xmlns:a14="http://schemas.microsoft.com/office/drawing/2010/main" val="0"/>
              </a:ext>
            </a:extLst>
          </a:blip>
          <a:srcRect/>
          <a:stretch>
            <a:fillRect/>
          </a:stretch>
        </p:blipFill>
        <p:spPr bwMode="auto">
          <a:xfrm>
            <a:off x="4516438" y="1844675"/>
            <a:ext cx="38862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9583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52C4361-F063-47A6-8578-5F092ED75C22}"/>
              </a:ext>
            </a:extLst>
          </p:cNvPr>
          <p:cNvSpPr>
            <a:spLocks noGrp="1"/>
          </p:cNvSpPr>
          <p:nvPr>
            <p:ph type="title"/>
          </p:nvPr>
        </p:nvSpPr>
        <p:spPr>
          <a:xfrm>
            <a:off x="215151" y="394447"/>
            <a:ext cx="8050307" cy="1320800"/>
          </a:xfrm>
        </p:spPr>
        <p:txBody>
          <a:bodyPr>
            <a:noAutofit/>
          </a:bodyPr>
          <a:lstStyle/>
          <a:p>
            <a:r>
              <a:rPr lang="en-US" altLang="en-US" sz="4200" b="1" dirty="0">
                <a:solidFill>
                  <a:schemeClr val="tx1"/>
                </a:solidFill>
              </a:rPr>
              <a:t>Oncogenes and Cancer Cells</a:t>
            </a:r>
          </a:p>
        </p:txBody>
      </p:sp>
      <p:sp>
        <p:nvSpPr>
          <p:cNvPr id="69635" name="Content Placeholder 2">
            <a:extLst>
              <a:ext uri="{FF2B5EF4-FFF2-40B4-BE49-F238E27FC236}">
                <a16:creationId xmlns:a16="http://schemas.microsoft.com/office/drawing/2014/main" id="{1E3CBA16-1AD1-48B4-9E05-2E5403E7EBA5}"/>
              </a:ext>
            </a:extLst>
          </p:cNvPr>
          <p:cNvSpPr>
            <a:spLocks noGrp="1"/>
          </p:cNvSpPr>
          <p:nvPr>
            <p:ph idx="1"/>
          </p:nvPr>
        </p:nvSpPr>
        <p:spPr>
          <a:xfrm>
            <a:off x="215152" y="1488141"/>
            <a:ext cx="7566214" cy="4607859"/>
          </a:xfrm>
        </p:spPr>
        <p:txBody>
          <a:bodyPr/>
          <a:lstStyle/>
          <a:p>
            <a:r>
              <a:rPr lang="en-US" altLang="en-US" sz="3200" dirty="0">
                <a:solidFill>
                  <a:schemeClr val="tx2">
                    <a:lumMod val="75000"/>
                  </a:schemeClr>
                </a:solidFill>
                <a:latin typeface="Times New Roman" panose="02020603050405020304" pitchFamily="18" charset="0"/>
                <a:cs typeface="Times New Roman" panose="02020603050405020304" pitchFamily="18" charset="0"/>
              </a:rPr>
              <a:t>When </a:t>
            </a:r>
            <a:r>
              <a:rPr lang="en-US" altLang="en-US" sz="3200" dirty="0" smtClean="0">
                <a:solidFill>
                  <a:schemeClr val="tx2">
                    <a:lumMod val="75000"/>
                  </a:schemeClr>
                </a:solidFill>
                <a:latin typeface="Times New Roman" panose="02020603050405020304" pitchFamily="18" charset="0"/>
                <a:cs typeface="Times New Roman" panose="02020603050405020304" pitchFamily="18" charset="0"/>
              </a:rPr>
              <a:t>mutated, an </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oncogene </a:t>
            </a:r>
            <a:r>
              <a:rPr lang="en-US" altLang="en-US" sz="3200" dirty="0" smtClean="0">
                <a:solidFill>
                  <a:schemeClr val="tx2">
                    <a:lumMod val="75000"/>
                  </a:schemeClr>
                </a:solidFill>
                <a:latin typeface="Times New Roman" panose="02020603050405020304" pitchFamily="18" charset="0"/>
                <a:cs typeface="Times New Roman" panose="02020603050405020304" pitchFamily="18" charset="0"/>
              </a:rPr>
              <a:t>may </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produce a large amount of these growth proteins, resulting in </a:t>
            </a:r>
            <a:r>
              <a:rPr lang="en-US" altLang="en-US" sz="3200" b="1" dirty="0">
                <a:solidFill>
                  <a:schemeClr val="tx2">
                    <a:lumMod val="75000"/>
                  </a:schemeClr>
                </a:solidFill>
                <a:latin typeface="Times New Roman" panose="02020603050405020304" pitchFamily="18" charset="0"/>
                <a:cs typeface="Times New Roman" panose="02020603050405020304" pitchFamily="18" charset="0"/>
              </a:rPr>
              <a:t>excessive</a:t>
            </a:r>
            <a:r>
              <a:rPr lang="en-US" altLang="en-US" sz="3200" dirty="0">
                <a:solidFill>
                  <a:schemeClr val="tx2">
                    <a:lumMod val="75000"/>
                  </a:schemeClr>
                </a:solidFill>
                <a:latin typeface="Times New Roman" panose="02020603050405020304" pitchFamily="18" charset="0"/>
                <a:cs typeface="Times New Roman" panose="02020603050405020304" pitchFamily="18" charset="0"/>
              </a:rPr>
              <a:t> cell division.</a:t>
            </a:r>
          </a:p>
          <a:p>
            <a:endParaRPr lang="en-US" altLang="en-US" sz="1500" dirty="0">
              <a:solidFill>
                <a:schemeClr val="tx2">
                  <a:lumMod val="75000"/>
                </a:schemeClr>
              </a:solidFill>
              <a:latin typeface="Times New Roman" panose="02020603050405020304" pitchFamily="18" charset="0"/>
              <a:cs typeface="Times New Roman" panose="02020603050405020304" pitchFamily="18" charset="0"/>
            </a:endParaRPr>
          </a:p>
          <a:p>
            <a:r>
              <a:rPr lang="en-US" altLang="en-US" sz="3200" dirty="0">
                <a:solidFill>
                  <a:schemeClr val="tx2">
                    <a:lumMod val="75000"/>
                  </a:schemeClr>
                </a:solidFill>
                <a:latin typeface="Times New Roman" panose="02020603050405020304" pitchFamily="18" charset="0"/>
                <a:cs typeface="Times New Roman" panose="02020603050405020304" pitchFamily="18" charset="0"/>
              </a:rPr>
              <a:t>When a cell can no longer regulate its rate of cell division it becomes a Cancer Cell. </a:t>
            </a:r>
          </a:p>
          <a:p>
            <a:endParaRPr lang="en-US" altLang="en-US" sz="3200" dirty="0">
              <a:solidFill>
                <a:schemeClr val="tx2">
                  <a:lumMod val="75000"/>
                </a:schemeClr>
              </a:solidFill>
            </a:endParaRPr>
          </a:p>
        </p:txBody>
      </p:sp>
    </p:spTree>
    <p:extLst>
      <p:ext uri="{BB962C8B-B14F-4D97-AF65-F5344CB8AC3E}">
        <p14:creationId xmlns:p14="http://schemas.microsoft.com/office/powerpoint/2010/main" val="294618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7BB85017-4044-440C-8A9A-85E38A292AEC}"/>
              </a:ext>
            </a:extLst>
          </p:cNvPr>
          <p:cNvSpPr>
            <a:spLocks noGrp="1"/>
          </p:cNvSpPr>
          <p:nvPr>
            <p:ph type="title"/>
          </p:nvPr>
        </p:nvSpPr>
        <p:spPr>
          <a:xfrm>
            <a:off x="457200" y="371475"/>
            <a:ext cx="8459788" cy="1143000"/>
          </a:xfrm>
        </p:spPr>
        <p:txBody>
          <a:bodyPr>
            <a:noAutofit/>
          </a:bodyPr>
          <a:lstStyle/>
          <a:p>
            <a:pPr algn="ctr"/>
            <a:r>
              <a:rPr lang="en-US" altLang="en-US" dirty="0">
                <a:solidFill>
                  <a:schemeClr val="tx1"/>
                </a:solidFill>
              </a:rPr>
              <a:t>Sometimes a proto-oncogene undergoes a mutation and becomes an </a:t>
            </a:r>
            <a:r>
              <a:rPr lang="en-US" altLang="en-US" b="1" u="sng" dirty="0">
                <a:solidFill>
                  <a:schemeClr val="tx1"/>
                </a:solidFill>
              </a:rPr>
              <a:t>oncogene</a:t>
            </a:r>
            <a:r>
              <a:rPr lang="en-US" altLang="en-US" dirty="0">
                <a:solidFill>
                  <a:schemeClr val="tx1"/>
                </a:solidFill>
              </a:rPr>
              <a:t>.</a:t>
            </a:r>
          </a:p>
        </p:txBody>
      </p:sp>
      <p:pic>
        <p:nvPicPr>
          <p:cNvPr id="68611" name="Picture 4">
            <a:extLst>
              <a:ext uri="{FF2B5EF4-FFF2-40B4-BE49-F238E27FC236}">
                <a16:creationId xmlns:a16="http://schemas.microsoft.com/office/drawing/2014/main" id="{35A56CE7-0BE6-4CAA-BD73-DD638C8EB7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613" y="2285253"/>
            <a:ext cx="8715375"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8402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AAEB03-5397-42C8-99DB-FF873D2D4E5B}"/>
              </a:ext>
            </a:extLst>
          </p:cNvPr>
          <p:cNvSpPr>
            <a:spLocks noGrp="1"/>
          </p:cNvSpPr>
          <p:nvPr>
            <p:ph idx="1"/>
          </p:nvPr>
        </p:nvSpPr>
        <p:spPr>
          <a:xfrm>
            <a:off x="0" y="268941"/>
            <a:ext cx="9144000" cy="6138582"/>
          </a:xfrm>
        </p:spPr>
        <p:txBody>
          <a:bodyPr>
            <a:normAutofit/>
          </a:bodyPr>
          <a:lstStyle/>
          <a:p>
            <a:pPr>
              <a:defRPr/>
            </a:pPr>
            <a:r>
              <a:rPr lang="en-US" sz="3200" dirty="0">
                <a:solidFill>
                  <a:schemeClr val="tx2">
                    <a:lumMod val="75000"/>
                  </a:schemeClr>
                </a:solidFill>
              </a:rPr>
              <a:t>Because there are several genes that act as proto-oncogenes it may take 3-4 mutations to cause harm.</a:t>
            </a:r>
          </a:p>
          <a:p>
            <a:pPr marL="0" indent="0">
              <a:buFontTx/>
              <a:buNone/>
              <a:defRPr/>
            </a:pPr>
            <a:endParaRPr lang="en-US" sz="1000" dirty="0">
              <a:solidFill>
                <a:schemeClr val="tx2">
                  <a:lumMod val="75000"/>
                </a:schemeClr>
              </a:solidFill>
            </a:endParaRPr>
          </a:p>
          <a:p>
            <a:pPr>
              <a:defRPr/>
            </a:pPr>
            <a:r>
              <a:rPr lang="en-US" sz="3200" dirty="0">
                <a:solidFill>
                  <a:schemeClr val="tx2">
                    <a:lumMod val="75000"/>
                  </a:schemeClr>
                </a:solidFill>
              </a:rPr>
              <a:t>Anything that can damage genes can cause these harmful mutations. </a:t>
            </a:r>
          </a:p>
          <a:p>
            <a:pPr lvl="1">
              <a:defRPr/>
            </a:pPr>
            <a:r>
              <a:rPr lang="en-US" sz="3200" dirty="0">
                <a:solidFill>
                  <a:schemeClr val="tx2">
                    <a:lumMod val="75000"/>
                  </a:schemeClr>
                </a:solidFill>
              </a:rPr>
              <a:t> </a:t>
            </a:r>
            <a:r>
              <a:rPr lang="en-US" sz="2800" dirty="0">
                <a:solidFill>
                  <a:schemeClr val="tx2">
                    <a:lumMod val="75000"/>
                  </a:schemeClr>
                </a:solidFill>
              </a:rPr>
              <a:t>These are called </a:t>
            </a:r>
            <a:endParaRPr lang="en-US" sz="2800" dirty="0" smtClean="0">
              <a:solidFill>
                <a:schemeClr val="tx2">
                  <a:lumMod val="75000"/>
                </a:schemeClr>
              </a:solidFill>
            </a:endParaRPr>
          </a:p>
          <a:p>
            <a:pPr marL="914400" lvl="1" indent="0">
              <a:buNone/>
              <a:defRPr/>
            </a:pPr>
            <a:r>
              <a:rPr lang="en-US" sz="2800" i="1" dirty="0" smtClean="0">
                <a:solidFill>
                  <a:schemeClr val="tx2">
                    <a:lumMod val="75000"/>
                  </a:schemeClr>
                </a:solidFill>
              </a:rPr>
              <a:t>carcinogens </a:t>
            </a:r>
            <a:r>
              <a:rPr lang="en-US" sz="2800" i="1" dirty="0">
                <a:solidFill>
                  <a:schemeClr val="tx2">
                    <a:lumMod val="75000"/>
                  </a:schemeClr>
                </a:solidFill>
              </a:rPr>
              <a:t>or </a:t>
            </a:r>
            <a:endParaRPr lang="en-US" sz="2800" i="1" dirty="0" smtClean="0">
              <a:solidFill>
                <a:schemeClr val="tx2">
                  <a:lumMod val="75000"/>
                </a:schemeClr>
              </a:solidFill>
            </a:endParaRPr>
          </a:p>
          <a:p>
            <a:pPr marL="860425" lvl="1" indent="0">
              <a:buNone/>
              <a:defRPr/>
            </a:pPr>
            <a:r>
              <a:rPr lang="en-US" sz="2800" i="1" dirty="0" smtClean="0">
                <a:solidFill>
                  <a:schemeClr val="tx2">
                    <a:lumMod val="75000"/>
                  </a:schemeClr>
                </a:solidFill>
              </a:rPr>
              <a:t>mutagens</a:t>
            </a:r>
            <a:r>
              <a:rPr lang="en-US" sz="2800" i="1" dirty="0">
                <a:solidFill>
                  <a:schemeClr val="tx2">
                    <a:lumMod val="75000"/>
                  </a:schemeClr>
                </a:solidFill>
              </a:rPr>
              <a:t>.</a:t>
            </a:r>
          </a:p>
        </p:txBody>
      </p:sp>
      <p:pic>
        <p:nvPicPr>
          <p:cNvPr id="70659" name="Picture 3">
            <a:extLst>
              <a:ext uri="{FF2B5EF4-FFF2-40B4-BE49-F238E27FC236}">
                <a16:creationId xmlns:a16="http://schemas.microsoft.com/office/drawing/2014/main" id="{0B473CDF-1D21-4308-988D-05C677582926}"/>
              </a:ext>
            </a:extLst>
          </p:cNvPr>
          <p:cNvPicPr>
            <a:picLocks noChangeAspect="1" noChangeArrowheads="1"/>
          </p:cNvPicPr>
          <p:nvPr/>
        </p:nvPicPr>
        <p:blipFill>
          <a:blip r:embed="rId3">
            <a:lum bright="-18000" contrast="10000"/>
            <a:extLst>
              <a:ext uri="{28A0092B-C50C-407E-A947-70E740481C1C}">
                <a14:useLocalDpi xmlns:a14="http://schemas.microsoft.com/office/drawing/2010/main" val="0"/>
              </a:ext>
            </a:extLst>
          </a:blip>
          <a:srcRect/>
          <a:stretch>
            <a:fillRect/>
          </a:stretch>
        </p:blipFill>
        <p:spPr bwMode="auto">
          <a:xfrm>
            <a:off x="5001701" y="2796988"/>
            <a:ext cx="4142299" cy="347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09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image.slidesharecdn.com/chromosomalbasisofheredity-110703091402-phpapp01/95/chromosomal-basis-of-heredity-13-728.jpg?cb=13096846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314060" cy="623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9061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327898-F468-4692-A891-66AA61BB02EB}"/>
              </a:ext>
            </a:extLst>
          </p:cNvPr>
          <p:cNvSpPr>
            <a:spLocks noGrp="1" noChangeArrowheads="1"/>
          </p:cNvSpPr>
          <p:nvPr>
            <p:ph type="title"/>
          </p:nvPr>
        </p:nvSpPr>
        <p:spPr>
          <a:xfrm>
            <a:off x="125506" y="493713"/>
            <a:ext cx="8821270" cy="1143000"/>
          </a:xfrm>
        </p:spPr>
        <p:txBody>
          <a:bodyPr>
            <a:noAutofit/>
          </a:bodyPr>
          <a:lstStyle/>
          <a:p>
            <a:pPr algn="ctr">
              <a:defRPr/>
            </a:pPr>
            <a:r>
              <a:rPr lang="en-US" sz="3000" dirty="0">
                <a:solidFill>
                  <a:schemeClr val="tx1"/>
                </a:solidFill>
              </a:rPr>
              <a:t>Cancer is a disease of the cell cycle.  Some of the body cells divide uncontrollably and tumors form. </a:t>
            </a:r>
          </a:p>
        </p:txBody>
      </p:sp>
      <p:sp>
        <p:nvSpPr>
          <p:cNvPr id="20484" name="Rectangle 4">
            <a:extLst>
              <a:ext uri="{FF2B5EF4-FFF2-40B4-BE49-F238E27FC236}">
                <a16:creationId xmlns:a16="http://schemas.microsoft.com/office/drawing/2014/main" id="{DDBB3A9D-A03A-4CDA-B5FD-62BD05400D4A}"/>
              </a:ext>
            </a:extLst>
          </p:cNvPr>
          <p:cNvSpPr>
            <a:spLocks noGrp="1" noChangeArrowheads="1"/>
          </p:cNvSpPr>
          <p:nvPr>
            <p:ph sz="half" idx="1"/>
          </p:nvPr>
        </p:nvSpPr>
        <p:spPr>
          <a:xfrm>
            <a:off x="951495" y="1909578"/>
            <a:ext cx="3088109" cy="3880772"/>
          </a:xfrm>
        </p:spPr>
        <p:txBody>
          <a:bodyPr/>
          <a:lstStyle/>
          <a:p>
            <a:endParaRPr lang="en-US" altLang="en-US" dirty="0"/>
          </a:p>
          <a:p>
            <a:endParaRPr lang="en-US" altLang="en-US" dirty="0"/>
          </a:p>
          <a:p>
            <a:pPr algn="ctr">
              <a:buFontTx/>
              <a:buNone/>
            </a:pPr>
            <a:r>
              <a:rPr lang="en-US" altLang="en-US" sz="2800" dirty="0"/>
              <a:t>Tumors in Liver</a:t>
            </a:r>
          </a:p>
        </p:txBody>
      </p:sp>
      <p:sp>
        <p:nvSpPr>
          <p:cNvPr id="20485" name="Rectangle 5">
            <a:extLst>
              <a:ext uri="{FF2B5EF4-FFF2-40B4-BE49-F238E27FC236}">
                <a16:creationId xmlns:a16="http://schemas.microsoft.com/office/drawing/2014/main" id="{4934BE7A-E237-4C56-862C-3290E8EB4C31}"/>
              </a:ext>
            </a:extLst>
          </p:cNvPr>
          <p:cNvSpPr>
            <a:spLocks noGrp="1" noChangeArrowheads="1"/>
          </p:cNvSpPr>
          <p:nvPr>
            <p:ph sz="half" idx="2"/>
          </p:nvPr>
        </p:nvSpPr>
        <p:spPr>
          <a:xfrm>
            <a:off x="5179591" y="1909578"/>
            <a:ext cx="3088110" cy="3880773"/>
          </a:xfrm>
        </p:spPr>
        <p:txBody>
          <a:bodyPr>
            <a:normAutofit/>
          </a:bodyPr>
          <a:lstStyle/>
          <a:p>
            <a:pPr algn="ctr">
              <a:buFontTx/>
              <a:buNone/>
            </a:pPr>
            <a:endParaRPr lang="en-US" altLang="en-US" sz="2800" dirty="0"/>
          </a:p>
          <a:p>
            <a:pPr algn="ctr">
              <a:buFontTx/>
              <a:buNone/>
            </a:pPr>
            <a:r>
              <a:rPr lang="en-US" altLang="en-US" sz="2800" dirty="0"/>
              <a:t>Tumor in Colon</a:t>
            </a:r>
          </a:p>
        </p:txBody>
      </p:sp>
      <p:pic>
        <p:nvPicPr>
          <p:cNvPr id="72709" name="Picture 7" descr="Liver_cancer_nodular_hodgkins_metast_liver_cancer">
            <a:extLst>
              <a:ext uri="{FF2B5EF4-FFF2-40B4-BE49-F238E27FC236}">
                <a16:creationId xmlns:a16="http://schemas.microsoft.com/office/drawing/2014/main" id="{AFD03F8E-44CD-478F-A669-BFFA5EE71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14" y="3299012"/>
            <a:ext cx="3329737" cy="29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descr="19222">
            <a:extLst>
              <a:ext uri="{FF2B5EF4-FFF2-40B4-BE49-F238E27FC236}">
                <a16:creationId xmlns:a16="http://schemas.microsoft.com/office/drawing/2014/main" id="{031376D7-1472-44F4-8B6D-0C6B58EC4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830" y="2940424"/>
            <a:ext cx="4134970" cy="3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388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10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484">
                                            <p:txEl>
                                              <p:pRg st="2" end="2"/>
                                            </p:txEl>
                                          </p:spTgt>
                                        </p:tgtEl>
                                        <p:attrNameLst>
                                          <p:attrName>style.visibility</p:attrName>
                                        </p:attrNameLst>
                                      </p:cBhvr>
                                      <p:to>
                                        <p:strVal val="visible"/>
                                      </p:to>
                                    </p:set>
                                    <p:anim calcmode="lin" valueType="num">
                                      <p:cBhvr additive="base">
                                        <p:cTn id="12" dur="1000" fill="hold"/>
                                        <p:tgtEl>
                                          <p:spTgt spid="20484">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04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0485">
                                            <p:txEl>
                                              <p:pRg st="1" end="1"/>
                                            </p:txEl>
                                          </p:spTgt>
                                        </p:tgtEl>
                                        <p:attrNameLst>
                                          <p:attrName>style.visibility</p:attrName>
                                        </p:attrNameLst>
                                      </p:cBhvr>
                                      <p:to>
                                        <p:strVal val="visible"/>
                                      </p:to>
                                    </p:set>
                                    <p:anim calcmode="lin" valueType="num">
                                      <p:cBhvr additive="base">
                                        <p:cTn id="18" dur="1000" fill="hold"/>
                                        <p:tgtEl>
                                          <p:spTgt spid="20485">
                                            <p:txEl>
                                              <p:pRg st="1" end="1"/>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2048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build="p"/>
      <p:bldP spid="2048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41C6A5B-EB29-45CE-84DF-FDCF719719CE}"/>
              </a:ext>
            </a:extLst>
          </p:cNvPr>
          <p:cNvSpPr>
            <a:spLocks noGrp="1" noChangeArrowheads="1"/>
          </p:cNvSpPr>
          <p:nvPr>
            <p:ph type="title"/>
          </p:nvPr>
        </p:nvSpPr>
        <p:spPr>
          <a:xfrm>
            <a:off x="152400" y="206188"/>
            <a:ext cx="8507506" cy="1320800"/>
          </a:xfrm>
        </p:spPr>
        <p:txBody>
          <a:bodyPr>
            <a:normAutofit/>
          </a:bodyPr>
          <a:lstStyle/>
          <a:p>
            <a:r>
              <a:rPr lang="en-US" altLang="en-US" b="1" dirty="0">
                <a:solidFill>
                  <a:schemeClr val="tx1"/>
                </a:solidFill>
              </a:rPr>
              <a:t>DNA mutations disrupt the cell cycle.</a:t>
            </a:r>
          </a:p>
        </p:txBody>
      </p:sp>
      <p:sp>
        <p:nvSpPr>
          <p:cNvPr id="23559" name="Rectangle 7">
            <a:extLst>
              <a:ext uri="{FF2B5EF4-FFF2-40B4-BE49-F238E27FC236}">
                <a16:creationId xmlns:a16="http://schemas.microsoft.com/office/drawing/2014/main" id="{4E0D34F8-B10F-49DB-B8E0-DCA68FC8401A}"/>
              </a:ext>
            </a:extLst>
          </p:cNvPr>
          <p:cNvSpPr>
            <a:spLocks noGrp="1" noChangeArrowheads="1"/>
          </p:cNvSpPr>
          <p:nvPr>
            <p:ph sz="half" idx="1"/>
          </p:nvPr>
        </p:nvSpPr>
        <p:spPr>
          <a:xfrm>
            <a:off x="4953000" y="1214718"/>
            <a:ext cx="4038600" cy="4525963"/>
          </a:xfrm>
        </p:spPr>
        <p:txBody>
          <a:bodyPr>
            <a:noAutofit/>
          </a:bodyPr>
          <a:lstStyle/>
          <a:p>
            <a:pPr>
              <a:lnSpc>
                <a:spcPct val="90000"/>
              </a:lnSpc>
              <a:buFontTx/>
              <a:buNone/>
            </a:pPr>
            <a:r>
              <a:rPr lang="en-US" altLang="en-US" sz="2800" dirty="0">
                <a:solidFill>
                  <a:schemeClr val="tx2">
                    <a:lumMod val="75000"/>
                  </a:schemeClr>
                </a:solidFill>
              </a:rPr>
              <a:t>   </a:t>
            </a:r>
            <a:r>
              <a:rPr lang="en-US" altLang="en-US" sz="3000" dirty="0">
                <a:solidFill>
                  <a:schemeClr val="tx2">
                    <a:lumMod val="75000"/>
                  </a:schemeClr>
                </a:solidFill>
              </a:rPr>
              <a:t>Mutations may be caused by:</a:t>
            </a:r>
          </a:p>
          <a:p>
            <a:pPr>
              <a:lnSpc>
                <a:spcPct val="90000"/>
              </a:lnSpc>
              <a:buFontTx/>
              <a:buNone/>
            </a:pPr>
            <a:endParaRPr lang="en-US" altLang="en-US" sz="3000" dirty="0">
              <a:solidFill>
                <a:schemeClr val="tx2">
                  <a:lumMod val="75000"/>
                </a:schemeClr>
              </a:solidFill>
            </a:endParaRPr>
          </a:p>
          <a:p>
            <a:pPr>
              <a:lnSpc>
                <a:spcPct val="90000"/>
              </a:lnSpc>
              <a:buFontTx/>
              <a:buNone/>
            </a:pPr>
            <a:r>
              <a:rPr lang="en-US" altLang="en-US" sz="3000" dirty="0">
                <a:solidFill>
                  <a:schemeClr val="tx2">
                    <a:lumMod val="75000"/>
                  </a:schemeClr>
                </a:solidFill>
              </a:rPr>
              <a:t>    1. radiation</a:t>
            </a:r>
          </a:p>
          <a:p>
            <a:pPr>
              <a:lnSpc>
                <a:spcPct val="90000"/>
              </a:lnSpc>
              <a:buFontTx/>
              <a:buNone/>
            </a:pPr>
            <a:r>
              <a:rPr lang="en-US" altLang="en-US" sz="3000" dirty="0">
                <a:solidFill>
                  <a:schemeClr val="tx2">
                    <a:lumMod val="75000"/>
                  </a:schemeClr>
                </a:solidFill>
              </a:rPr>
              <a:t>    2. smoking</a:t>
            </a:r>
          </a:p>
          <a:p>
            <a:pPr>
              <a:lnSpc>
                <a:spcPct val="90000"/>
              </a:lnSpc>
              <a:buFontTx/>
              <a:buNone/>
            </a:pPr>
            <a:r>
              <a:rPr lang="en-US" altLang="en-US" sz="3000" dirty="0">
                <a:solidFill>
                  <a:schemeClr val="tx2">
                    <a:lumMod val="75000"/>
                  </a:schemeClr>
                </a:solidFill>
              </a:rPr>
              <a:t>    3. Pollutants</a:t>
            </a:r>
          </a:p>
          <a:p>
            <a:pPr>
              <a:lnSpc>
                <a:spcPct val="90000"/>
              </a:lnSpc>
              <a:buFontTx/>
              <a:buNone/>
            </a:pPr>
            <a:r>
              <a:rPr lang="en-US" altLang="en-US" sz="3000" dirty="0">
                <a:solidFill>
                  <a:schemeClr val="tx2">
                    <a:lumMod val="75000"/>
                  </a:schemeClr>
                </a:solidFill>
              </a:rPr>
              <a:t>    4. chemicals  </a:t>
            </a:r>
          </a:p>
          <a:p>
            <a:pPr>
              <a:lnSpc>
                <a:spcPct val="90000"/>
              </a:lnSpc>
              <a:buFontTx/>
              <a:buNone/>
            </a:pPr>
            <a:r>
              <a:rPr lang="en-US" altLang="en-US" sz="3000" dirty="0">
                <a:solidFill>
                  <a:schemeClr val="tx2">
                    <a:lumMod val="75000"/>
                  </a:schemeClr>
                </a:solidFill>
              </a:rPr>
              <a:t>    5. viruses</a:t>
            </a:r>
          </a:p>
          <a:p>
            <a:pPr>
              <a:lnSpc>
                <a:spcPct val="90000"/>
              </a:lnSpc>
              <a:buFontTx/>
              <a:buNone/>
            </a:pPr>
            <a:r>
              <a:rPr lang="en-US" altLang="en-US" sz="2800" dirty="0">
                <a:solidFill>
                  <a:schemeClr val="tx2">
                    <a:lumMod val="75000"/>
                  </a:schemeClr>
                </a:solidFill>
              </a:rPr>
              <a:t>    </a:t>
            </a:r>
          </a:p>
          <a:p>
            <a:pPr>
              <a:lnSpc>
                <a:spcPct val="90000"/>
              </a:lnSpc>
              <a:buFontTx/>
              <a:buNone/>
            </a:pPr>
            <a:r>
              <a:rPr lang="en-US" altLang="en-US" sz="2800" dirty="0">
                <a:solidFill>
                  <a:schemeClr val="tx2">
                    <a:lumMod val="75000"/>
                  </a:schemeClr>
                </a:solidFill>
              </a:rPr>
              <a:t>     </a:t>
            </a:r>
          </a:p>
          <a:p>
            <a:pPr>
              <a:lnSpc>
                <a:spcPct val="90000"/>
              </a:lnSpc>
              <a:buFontTx/>
              <a:buNone/>
            </a:pPr>
            <a:endParaRPr lang="en-US" altLang="en-US" sz="2800" dirty="0">
              <a:solidFill>
                <a:schemeClr val="tx2">
                  <a:lumMod val="75000"/>
                </a:schemeClr>
              </a:solidFill>
            </a:endParaRPr>
          </a:p>
          <a:p>
            <a:pPr>
              <a:lnSpc>
                <a:spcPct val="90000"/>
              </a:lnSpc>
            </a:pPr>
            <a:endParaRPr lang="en-US" altLang="en-US" sz="2800" dirty="0">
              <a:solidFill>
                <a:schemeClr val="tx2">
                  <a:lumMod val="75000"/>
                </a:schemeClr>
              </a:solidFill>
            </a:endParaRPr>
          </a:p>
        </p:txBody>
      </p:sp>
      <p:pic>
        <p:nvPicPr>
          <p:cNvPr id="23557" name="Picture 5" descr="dna-mutation">
            <a:extLst>
              <a:ext uri="{FF2B5EF4-FFF2-40B4-BE49-F238E27FC236}">
                <a16:creationId xmlns:a16="http://schemas.microsoft.com/office/drawing/2014/main" id="{9E80354F-F804-42D5-8CB0-CAC460F94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495300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446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1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box(out)">
                                      <p:cBhvr>
                                        <p:cTn id="12" dur="20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9">
                                            <p:txEl>
                                              <p:pRg st="0" end="0"/>
                                            </p:txEl>
                                          </p:spTgt>
                                        </p:tgtEl>
                                        <p:attrNameLst>
                                          <p:attrName>style.visibility</p:attrName>
                                        </p:attrNameLst>
                                      </p:cBhvr>
                                      <p:to>
                                        <p:strVal val="visible"/>
                                      </p:to>
                                    </p:set>
                                    <p:animEffect transition="in" filter="box(out)">
                                      <p:cBhvr>
                                        <p:cTn id="17" dur="1000"/>
                                        <p:tgtEl>
                                          <p:spTgt spid="2355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9">
                                            <p:txEl>
                                              <p:pRg st="2" end="2"/>
                                            </p:txEl>
                                          </p:spTgt>
                                        </p:tgtEl>
                                        <p:attrNameLst>
                                          <p:attrName>style.visibility</p:attrName>
                                        </p:attrNameLst>
                                      </p:cBhvr>
                                      <p:to>
                                        <p:strVal val="visible"/>
                                      </p:to>
                                    </p:set>
                                    <p:animEffect transition="in" filter="box(out)">
                                      <p:cBhvr>
                                        <p:cTn id="22" dur="1000"/>
                                        <p:tgtEl>
                                          <p:spTgt spid="235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3559">
                                            <p:txEl>
                                              <p:pRg st="3" end="3"/>
                                            </p:txEl>
                                          </p:spTgt>
                                        </p:tgtEl>
                                        <p:attrNameLst>
                                          <p:attrName>style.visibility</p:attrName>
                                        </p:attrNameLst>
                                      </p:cBhvr>
                                      <p:to>
                                        <p:strVal val="visible"/>
                                      </p:to>
                                    </p:set>
                                    <p:animEffect transition="in" filter="box(out)">
                                      <p:cBhvr>
                                        <p:cTn id="27" dur="1000"/>
                                        <p:tgtEl>
                                          <p:spTgt spid="235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3559">
                                            <p:txEl>
                                              <p:pRg st="4" end="4"/>
                                            </p:txEl>
                                          </p:spTgt>
                                        </p:tgtEl>
                                        <p:attrNameLst>
                                          <p:attrName>style.visibility</p:attrName>
                                        </p:attrNameLst>
                                      </p:cBhvr>
                                      <p:to>
                                        <p:strVal val="visible"/>
                                      </p:to>
                                    </p:set>
                                    <p:animEffect transition="in" filter="box(out)">
                                      <p:cBhvr>
                                        <p:cTn id="32" dur="1000"/>
                                        <p:tgtEl>
                                          <p:spTgt spid="2355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3559">
                                            <p:txEl>
                                              <p:pRg st="5" end="5"/>
                                            </p:txEl>
                                          </p:spTgt>
                                        </p:tgtEl>
                                        <p:attrNameLst>
                                          <p:attrName>style.visibility</p:attrName>
                                        </p:attrNameLst>
                                      </p:cBhvr>
                                      <p:to>
                                        <p:strVal val="visible"/>
                                      </p:to>
                                    </p:set>
                                    <p:animEffect transition="in" filter="box(out)">
                                      <p:cBhvr>
                                        <p:cTn id="37" dur="1000"/>
                                        <p:tgtEl>
                                          <p:spTgt spid="2355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3559">
                                            <p:txEl>
                                              <p:pRg st="6" end="6"/>
                                            </p:txEl>
                                          </p:spTgt>
                                        </p:tgtEl>
                                        <p:attrNameLst>
                                          <p:attrName>style.visibility</p:attrName>
                                        </p:attrNameLst>
                                      </p:cBhvr>
                                      <p:to>
                                        <p:strVal val="visible"/>
                                      </p:to>
                                    </p:set>
                                    <p:animEffect transition="in" filter="box(out)">
                                      <p:cBhvr>
                                        <p:cTn id="42" dur="1000"/>
                                        <p:tgtEl>
                                          <p:spTgt spid="235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9"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E2EC309-8B19-42FA-8910-701E3616C8E4}"/>
              </a:ext>
            </a:extLst>
          </p:cNvPr>
          <p:cNvSpPr>
            <a:spLocks noGrp="1" noChangeArrowheads="1"/>
          </p:cNvSpPr>
          <p:nvPr>
            <p:ph type="title"/>
          </p:nvPr>
        </p:nvSpPr>
        <p:spPr>
          <a:xfrm>
            <a:off x="457200" y="654050"/>
            <a:ext cx="8229600" cy="1143000"/>
          </a:xfrm>
        </p:spPr>
        <p:txBody>
          <a:bodyPr>
            <a:normAutofit fontScale="90000"/>
          </a:bodyPr>
          <a:lstStyle/>
          <a:p>
            <a:pPr algn="l">
              <a:defRPr/>
            </a:pPr>
            <a:r>
              <a:rPr lang="en-US" sz="3200" dirty="0">
                <a:solidFill>
                  <a:schemeClr val="tx1"/>
                </a:solidFill>
              </a:rPr>
              <a:t>Due to DNA mutations, cancer cells ignore the chemical signals that start and stop the cell cycle.</a:t>
            </a:r>
          </a:p>
        </p:txBody>
      </p:sp>
      <p:pic>
        <p:nvPicPr>
          <p:cNvPr id="25605" name="Picture 5">
            <a:hlinkClick r:id="rId3"/>
            <a:extLst>
              <a:ext uri="{FF2B5EF4-FFF2-40B4-BE49-F238E27FC236}">
                <a16:creationId xmlns:a16="http://schemas.microsoft.com/office/drawing/2014/main" id="{92C71716-841E-484A-A38B-911BD9C1B8D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209800" y="2209800"/>
            <a:ext cx="4038600" cy="2719388"/>
          </a:xfrm>
        </p:spPr>
      </p:pic>
    </p:spTree>
    <p:extLst>
      <p:ext uri="{BB962C8B-B14F-4D97-AF65-F5344CB8AC3E}">
        <p14:creationId xmlns:p14="http://schemas.microsoft.com/office/powerpoint/2010/main" val="409731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32" fill="hold" nodeType="clickEffect">
                                  <p:stCondLst>
                                    <p:cond delay="0"/>
                                  </p:stCondLst>
                                  <p:childTnLst>
                                    <p:set>
                                      <p:cBhvr>
                                        <p:cTn id="13" dur="1" fill="hold">
                                          <p:stCondLst>
                                            <p:cond delay="0"/>
                                          </p:stCondLst>
                                        </p:cTn>
                                        <p:tgtEl>
                                          <p:spTgt spid="25605"/>
                                        </p:tgtEl>
                                        <p:attrNameLst>
                                          <p:attrName>style.visibility</p:attrName>
                                        </p:attrNameLst>
                                      </p:cBhvr>
                                      <p:to>
                                        <p:strVal val="visible"/>
                                      </p:to>
                                    </p:set>
                                    <p:animEffect transition="in" filter="box(out)">
                                      <p:cBhvr>
                                        <p:cTn id="14"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6BC714-E86F-41F4-A71C-584AD4DB112E}"/>
              </a:ext>
            </a:extLst>
          </p:cNvPr>
          <p:cNvSpPr>
            <a:spLocks noGrp="1" noChangeArrowheads="1"/>
          </p:cNvSpPr>
          <p:nvPr>
            <p:ph type="title"/>
          </p:nvPr>
        </p:nvSpPr>
        <p:spPr>
          <a:xfrm>
            <a:off x="609599" y="609600"/>
            <a:ext cx="8373035" cy="1320800"/>
          </a:xfrm>
        </p:spPr>
        <p:txBody>
          <a:bodyPr>
            <a:noAutofit/>
          </a:bodyPr>
          <a:lstStyle/>
          <a:p>
            <a:pPr algn="ctr">
              <a:defRPr/>
            </a:pPr>
            <a:r>
              <a:rPr lang="en-US" sz="3000" dirty="0">
                <a:solidFill>
                  <a:schemeClr val="tx2">
                    <a:lumMod val="75000"/>
                  </a:schemeClr>
                </a:solidFill>
              </a:rPr>
              <a:t>Due to DNA mutations, cancer cells cannot communicate with neighboring cells. Cells continue to grow and form tumors.</a:t>
            </a:r>
          </a:p>
        </p:txBody>
      </p:sp>
      <p:sp>
        <p:nvSpPr>
          <p:cNvPr id="78851" name="Rectangle 3">
            <a:extLst>
              <a:ext uri="{FF2B5EF4-FFF2-40B4-BE49-F238E27FC236}">
                <a16:creationId xmlns:a16="http://schemas.microsoft.com/office/drawing/2014/main" id="{7CA317F1-B960-4D90-A44E-AC131593B0D0}"/>
              </a:ext>
            </a:extLst>
          </p:cNvPr>
          <p:cNvSpPr>
            <a:spLocks noGrp="1" noChangeArrowheads="1"/>
          </p:cNvSpPr>
          <p:nvPr>
            <p:ph sz="half" idx="1"/>
          </p:nvPr>
        </p:nvSpPr>
        <p:spPr/>
        <p:txBody>
          <a:bodyPr/>
          <a:lstStyle/>
          <a:p>
            <a:endParaRPr lang="en-US" altLang="en-US" sz="1600">
              <a:solidFill>
                <a:srgbClr val="CC0000"/>
              </a:solidFill>
            </a:endParaRPr>
          </a:p>
          <a:p>
            <a:endParaRPr lang="en-US" altLang="en-US" sz="1600">
              <a:solidFill>
                <a:srgbClr val="CC0000"/>
              </a:solidFill>
            </a:endParaRPr>
          </a:p>
          <a:p>
            <a:endParaRPr lang="en-US" altLang="en-US" sz="1600">
              <a:solidFill>
                <a:srgbClr val="CC0000"/>
              </a:solidFill>
            </a:endParaRPr>
          </a:p>
          <a:p>
            <a:endParaRPr lang="en-US" altLang="en-US" sz="1600">
              <a:solidFill>
                <a:srgbClr val="CC0000"/>
              </a:solidFill>
            </a:endParaRPr>
          </a:p>
          <a:p>
            <a:pPr>
              <a:buFontTx/>
              <a:buNone/>
            </a:pPr>
            <a:endParaRPr lang="en-US" altLang="en-US" sz="1600">
              <a:solidFill>
                <a:srgbClr val="CC0000"/>
              </a:solidFill>
            </a:endParaRPr>
          </a:p>
        </p:txBody>
      </p:sp>
      <p:sp>
        <p:nvSpPr>
          <p:cNvPr id="78852" name="Rectangle 4">
            <a:extLst>
              <a:ext uri="{FF2B5EF4-FFF2-40B4-BE49-F238E27FC236}">
                <a16:creationId xmlns:a16="http://schemas.microsoft.com/office/drawing/2014/main" id="{21F37C04-B7CB-4F0C-9C1C-DBE335F932A6}"/>
              </a:ext>
            </a:extLst>
          </p:cNvPr>
          <p:cNvSpPr>
            <a:spLocks noGrp="1" noChangeArrowheads="1"/>
          </p:cNvSpPr>
          <p:nvPr>
            <p:ph sz="half" idx="2"/>
          </p:nvPr>
        </p:nvSpPr>
        <p:spPr/>
        <p:txBody>
          <a:bodyPr/>
          <a:lstStyle/>
          <a:p>
            <a:endParaRPr lang="en-US" altLang="en-US" sz="2900">
              <a:solidFill>
                <a:srgbClr val="CC0000"/>
              </a:solidFill>
            </a:endParaRPr>
          </a:p>
          <a:p>
            <a:endParaRPr lang="en-US" altLang="en-US" sz="2900">
              <a:solidFill>
                <a:srgbClr val="CC0000"/>
              </a:solidFill>
            </a:endParaRPr>
          </a:p>
          <a:p>
            <a:endParaRPr lang="en-US" altLang="en-US" sz="2900">
              <a:solidFill>
                <a:srgbClr val="CC0000"/>
              </a:solidFill>
            </a:endParaRPr>
          </a:p>
          <a:p>
            <a:endParaRPr lang="en-US" altLang="en-US" sz="2900">
              <a:solidFill>
                <a:srgbClr val="CC0000"/>
              </a:solidFill>
            </a:endParaRPr>
          </a:p>
          <a:p>
            <a:endParaRPr lang="en-US" altLang="en-US" sz="2900">
              <a:solidFill>
                <a:srgbClr val="CC0000"/>
              </a:solidFill>
            </a:endParaRPr>
          </a:p>
          <a:p>
            <a:endParaRPr lang="en-US" altLang="en-US" sz="2900">
              <a:solidFill>
                <a:srgbClr val="CC0000"/>
              </a:solidFill>
            </a:endParaRPr>
          </a:p>
          <a:p>
            <a:pPr>
              <a:buFontTx/>
              <a:buNone/>
            </a:pPr>
            <a:endParaRPr lang="en-US" altLang="en-US" sz="2900">
              <a:solidFill>
                <a:srgbClr val="CC0000"/>
              </a:solidFill>
            </a:endParaRPr>
          </a:p>
        </p:txBody>
      </p:sp>
      <p:pic>
        <p:nvPicPr>
          <p:cNvPr id="31752" name="Picture 8">
            <a:hlinkClick r:id="rId3"/>
            <a:extLst>
              <a:ext uri="{FF2B5EF4-FFF2-40B4-BE49-F238E27FC236}">
                <a16:creationId xmlns:a16="http://schemas.microsoft.com/office/drawing/2014/main" id="{93ECA6B7-7616-4961-82D7-7B09EE804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775" y="2194253"/>
            <a:ext cx="43624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9">
            <a:extLst>
              <a:ext uri="{FF2B5EF4-FFF2-40B4-BE49-F238E27FC236}">
                <a16:creationId xmlns:a16="http://schemas.microsoft.com/office/drawing/2014/main" id="{FFFF6178-BB3C-430C-A267-62E9AD17F85D}"/>
              </a:ext>
            </a:extLst>
          </p:cNvPr>
          <p:cNvSpPr txBox="1">
            <a:spLocks noChangeArrowheads="1"/>
          </p:cNvSpPr>
          <p:nvPr/>
        </p:nvSpPr>
        <p:spPr bwMode="auto">
          <a:xfrm>
            <a:off x="3946525" y="5141913"/>
            <a:ext cx="161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endParaRPr lang="en-GB" altLang="en-US" sz="2400">
              <a:latin typeface="Times" panose="02020603050405020304" pitchFamily="18" charset="0"/>
            </a:endParaRPr>
          </a:p>
        </p:txBody>
      </p:sp>
      <p:sp>
        <p:nvSpPr>
          <p:cNvPr id="31754" name="Text Box 10">
            <a:extLst>
              <a:ext uri="{FF2B5EF4-FFF2-40B4-BE49-F238E27FC236}">
                <a16:creationId xmlns:a16="http://schemas.microsoft.com/office/drawing/2014/main" id="{53FA9E38-3826-4E67-B5E2-5F7924805F40}"/>
              </a:ext>
            </a:extLst>
          </p:cNvPr>
          <p:cNvSpPr txBox="1">
            <a:spLocks noChangeArrowheads="1"/>
          </p:cNvSpPr>
          <p:nvPr/>
        </p:nvSpPr>
        <p:spPr bwMode="auto">
          <a:xfrm>
            <a:off x="3320329" y="5494991"/>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r>
              <a:rPr lang="en-US" altLang="en-US" sz="2400" b="1" dirty="0">
                <a:latin typeface="Times" panose="02020603050405020304" pitchFamily="18" charset="0"/>
              </a:rPr>
              <a:t>   Skin cancer</a:t>
            </a:r>
          </a:p>
        </p:txBody>
      </p:sp>
    </p:spTree>
    <p:extLst>
      <p:ext uri="{BB962C8B-B14F-4D97-AF65-F5344CB8AC3E}">
        <p14:creationId xmlns:p14="http://schemas.microsoft.com/office/powerpoint/2010/main" val="3392073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plus(out)">
                                      <p:cBhvr>
                                        <p:cTn id="7" dur="1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p:cTn id="12" dur="1000" fill="hold"/>
                                        <p:tgtEl>
                                          <p:spTgt spid="31752"/>
                                        </p:tgtEl>
                                        <p:attrNameLst>
                                          <p:attrName>ppt_w</p:attrName>
                                        </p:attrNameLst>
                                      </p:cBhvr>
                                      <p:tavLst>
                                        <p:tav tm="0">
                                          <p:val>
                                            <p:strVal val="#ppt_w*0.70"/>
                                          </p:val>
                                        </p:tav>
                                        <p:tav tm="100000">
                                          <p:val>
                                            <p:strVal val="#ppt_w"/>
                                          </p:val>
                                        </p:tav>
                                      </p:tavLst>
                                    </p:anim>
                                    <p:anim calcmode="lin" valueType="num">
                                      <p:cBhvr>
                                        <p:cTn id="13" dur="1000" fill="hold"/>
                                        <p:tgtEl>
                                          <p:spTgt spid="31752"/>
                                        </p:tgtEl>
                                        <p:attrNameLst>
                                          <p:attrName>ppt_h</p:attrName>
                                        </p:attrNameLst>
                                      </p:cBhvr>
                                      <p:tavLst>
                                        <p:tav tm="0">
                                          <p:val>
                                            <p:strVal val="#ppt_h"/>
                                          </p:val>
                                        </p:tav>
                                        <p:tav tm="100000">
                                          <p:val>
                                            <p:strVal val="#ppt_h"/>
                                          </p:val>
                                        </p:tav>
                                      </p:tavLst>
                                    </p:anim>
                                    <p:animEffect transition="in" filter="fade">
                                      <p:cBhvr>
                                        <p:cTn id="14" dur="1000"/>
                                        <p:tgtEl>
                                          <p:spTgt spid="317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additive="base">
                                        <p:cTn id="19" dur="1000" fill="hold"/>
                                        <p:tgtEl>
                                          <p:spTgt spid="31754"/>
                                        </p:tgtEl>
                                        <p:attrNameLst>
                                          <p:attrName>ppt_x</p:attrName>
                                        </p:attrNameLst>
                                      </p:cBhvr>
                                      <p:tavLst>
                                        <p:tav tm="0">
                                          <p:val>
                                            <p:strVal val="#ppt_x"/>
                                          </p:val>
                                        </p:tav>
                                        <p:tav tm="100000">
                                          <p:val>
                                            <p:strVal val="#ppt_x"/>
                                          </p:val>
                                        </p:tav>
                                      </p:tavLst>
                                    </p:anim>
                                    <p:anim calcmode="lin" valueType="num">
                                      <p:cBhvr additive="base">
                                        <p:cTn id="20" dur="10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5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51BFA702-D6A8-4567-8BAE-BA0406B36681}"/>
              </a:ext>
            </a:extLst>
          </p:cNvPr>
          <p:cNvSpPr>
            <a:spLocks noGrp="1" noChangeArrowheads="1"/>
          </p:cNvSpPr>
          <p:nvPr>
            <p:ph type="title"/>
          </p:nvPr>
        </p:nvSpPr>
        <p:spPr/>
        <p:txBody>
          <a:bodyPr/>
          <a:lstStyle/>
          <a:p>
            <a:pPr algn="ctr"/>
            <a:r>
              <a:rPr lang="en-US" altLang="en-US" b="1" dirty="0">
                <a:solidFill>
                  <a:schemeClr val="tx1"/>
                </a:solidFill>
              </a:rPr>
              <a:t>SUMMARY</a:t>
            </a:r>
          </a:p>
        </p:txBody>
      </p:sp>
      <p:sp>
        <p:nvSpPr>
          <p:cNvPr id="34821" name="Rectangle 5">
            <a:extLst>
              <a:ext uri="{FF2B5EF4-FFF2-40B4-BE49-F238E27FC236}">
                <a16:creationId xmlns:a16="http://schemas.microsoft.com/office/drawing/2014/main" id="{889B8956-1170-4F71-BFFE-DA9994FC5A48}"/>
              </a:ext>
            </a:extLst>
          </p:cNvPr>
          <p:cNvSpPr>
            <a:spLocks noGrp="1" noChangeArrowheads="1"/>
          </p:cNvSpPr>
          <p:nvPr>
            <p:ph sz="half" idx="1"/>
          </p:nvPr>
        </p:nvSpPr>
        <p:spPr>
          <a:xfrm>
            <a:off x="197223" y="1595718"/>
            <a:ext cx="4052048" cy="4445643"/>
          </a:xfrm>
        </p:spPr>
        <p:txBody>
          <a:bodyPr>
            <a:normAutofit/>
          </a:bodyPr>
          <a:lstStyle/>
          <a:p>
            <a:pPr marL="533400" indent="-533400" algn="ctr">
              <a:buFontTx/>
              <a:buNone/>
              <a:defRPr/>
            </a:pPr>
            <a:r>
              <a:rPr lang="en-US" sz="2400" b="1" u="sng" dirty="0">
                <a:solidFill>
                  <a:schemeClr val="tx1"/>
                </a:solidFill>
              </a:rPr>
              <a:t>Normal Cell Division</a:t>
            </a:r>
          </a:p>
          <a:p>
            <a:pPr marL="533400" indent="-533400" algn="ctr">
              <a:buFontTx/>
              <a:buNone/>
              <a:defRPr/>
            </a:pPr>
            <a:endParaRPr lang="en-US" sz="1000" dirty="0">
              <a:solidFill>
                <a:schemeClr val="tx1"/>
              </a:solidFill>
            </a:endParaRPr>
          </a:p>
          <a:p>
            <a:pPr marL="457200" indent="-457200">
              <a:buClr>
                <a:schemeClr val="tx1"/>
              </a:buClr>
              <a:buFont typeface="+mj-lt"/>
              <a:buAutoNum type="arabicPeriod"/>
              <a:defRPr/>
            </a:pPr>
            <a:r>
              <a:rPr lang="en-US" sz="2400" dirty="0">
                <a:solidFill>
                  <a:schemeClr val="tx1"/>
                </a:solidFill>
              </a:rPr>
              <a:t>DNA is replicated properly.</a:t>
            </a:r>
          </a:p>
          <a:p>
            <a:pPr marL="533400" indent="-533400">
              <a:buClr>
                <a:schemeClr val="tx1"/>
              </a:buClr>
              <a:buFont typeface="+mj-lt"/>
              <a:buAutoNum type="arabicPeriod"/>
              <a:defRPr/>
            </a:pPr>
            <a:r>
              <a:rPr lang="en-US" sz="2400" dirty="0">
                <a:solidFill>
                  <a:schemeClr val="tx1"/>
                </a:solidFill>
              </a:rPr>
              <a:t>Chemical signals start and stop the cell cycle.</a:t>
            </a:r>
          </a:p>
          <a:p>
            <a:pPr marL="533400" indent="-533400">
              <a:buClr>
                <a:schemeClr val="tx1"/>
              </a:buClr>
              <a:buFont typeface="+mj-lt"/>
              <a:buAutoNum type="arabicPeriod"/>
              <a:defRPr/>
            </a:pPr>
            <a:r>
              <a:rPr lang="en-US" sz="2400" dirty="0">
                <a:solidFill>
                  <a:schemeClr val="tx1"/>
                </a:solidFill>
              </a:rPr>
              <a:t>Cells communicate with each </a:t>
            </a:r>
            <a:r>
              <a:rPr lang="en-US" sz="2400" dirty="0" smtClean="0">
                <a:solidFill>
                  <a:schemeClr val="tx1"/>
                </a:solidFill>
              </a:rPr>
              <a:t>other to avoid becoming </a:t>
            </a:r>
            <a:r>
              <a:rPr lang="en-US" sz="2400" dirty="0">
                <a:solidFill>
                  <a:schemeClr val="tx1"/>
                </a:solidFill>
              </a:rPr>
              <a:t>overcrowded.</a:t>
            </a:r>
          </a:p>
        </p:txBody>
      </p:sp>
      <p:sp>
        <p:nvSpPr>
          <p:cNvPr id="34822" name="Rectangle 6">
            <a:extLst>
              <a:ext uri="{FF2B5EF4-FFF2-40B4-BE49-F238E27FC236}">
                <a16:creationId xmlns:a16="http://schemas.microsoft.com/office/drawing/2014/main" id="{F0E4F5A5-A197-40CA-B4B7-BA7FB47A7719}"/>
              </a:ext>
            </a:extLst>
          </p:cNvPr>
          <p:cNvSpPr>
            <a:spLocks noGrp="1" noChangeArrowheads="1"/>
          </p:cNvSpPr>
          <p:nvPr>
            <p:ph sz="half" idx="2"/>
          </p:nvPr>
        </p:nvSpPr>
        <p:spPr>
          <a:xfrm>
            <a:off x="4410635" y="1595718"/>
            <a:ext cx="4276165" cy="4500282"/>
          </a:xfrm>
        </p:spPr>
        <p:txBody>
          <a:bodyPr>
            <a:normAutofit/>
          </a:bodyPr>
          <a:lstStyle/>
          <a:p>
            <a:pPr marL="457200" indent="-457200" algn="ctr">
              <a:buFontTx/>
              <a:buNone/>
            </a:pPr>
            <a:r>
              <a:rPr lang="en-US" altLang="en-US" sz="2400" b="1" u="sng" dirty="0">
                <a:solidFill>
                  <a:srgbClr val="FF0000"/>
                </a:solidFill>
              </a:rPr>
              <a:t>Cancer Cells</a:t>
            </a:r>
          </a:p>
          <a:p>
            <a:pPr marL="457200" indent="-457200" algn="ctr">
              <a:buFontTx/>
              <a:buNone/>
            </a:pPr>
            <a:endParaRPr lang="en-US" altLang="en-US" sz="1000" dirty="0">
              <a:solidFill>
                <a:srgbClr val="FF0000"/>
              </a:solidFill>
            </a:endParaRPr>
          </a:p>
          <a:p>
            <a:pPr marL="457200" indent="-457200">
              <a:buClr>
                <a:schemeClr val="tx1"/>
              </a:buClr>
              <a:buFont typeface="Lydian MT" charset="0"/>
              <a:buAutoNum type="arabicPeriod"/>
            </a:pPr>
            <a:r>
              <a:rPr lang="en-US" altLang="en-US" sz="2400" dirty="0">
                <a:solidFill>
                  <a:srgbClr val="FF0000"/>
                </a:solidFill>
              </a:rPr>
              <a:t>Mutations occur in the DNA when it is replicated.</a:t>
            </a:r>
          </a:p>
          <a:p>
            <a:pPr marL="457200" indent="-457200">
              <a:buClr>
                <a:schemeClr val="tx1"/>
              </a:buClr>
              <a:buFont typeface="Lydian MT" charset="0"/>
              <a:buAutoNum type="arabicPeriod"/>
            </a:pPr>
            <a:r>
              <a:rPr lang="en-US" altLang="en-US" sz="2400" dirty="0">
                <a:solidFill>
                  <a:srgbClr val="FF0000"/>
                </a:solidFill>
              </a:rPr>
              <a:t>Chemical signals that start and stop the cell cycle are ignored.</a:t>
            </a:r>
          </a:p>
          <a:p>
            <a:pPr marL="457200" indent="-457200">
              <a:buClr>
                <a:schemeClr val="tx1"/>
              </a:buClr>
              <a:buFont typeface="Lydian MT" charset="0"/>
              <a:buAutoNum type="arabicPeriod"/>
            </a:pPr>
            <a:r>
              <a:rPr lang="en-US" altLang="en-US" sz="2400" dirty="0">
                <a:solidFill>
                  <a:srgbClr val="FF0000"/>
                </a:solidFill>
              </a:rPr>
              <a:t>Cells do not communicate with each other and tumors form.</a:t>
            </a:r>
          </a:p>
        </p:txBody>
      </p:sp>
    </p:spTree>
    <p:extLst>
      <p:ext uri="{BB962C8B-B14F-4D97-AF65-F5344CB8AC3E}">
        <p14:creationId xmlns:p14="http://schemas.microsoft.com/office/powerpoint/2010/main" val="1297191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2000" fill="hold"/>
                                        <p:tgtEl>
                                          <p:spTgt spid="34820"/>
                                        </p:tgtEl>
                                        <p:attrNameLst>
                                          <p:attrName>ppt_x</p:attrName>
                                        </p:attrNameLst>
                                      </p:cBhvr>
                                      <p:tavLst>
                                        <p:tav tm="0">
                                          <p:val>
                                            <p:strVal val="0-#ppt_w/2"/>
                                          </p:val>
                                        </p:tav>
                                        <p:tav tm="100000">
                                          <p:val>
                                            <p:strVal val="#ppt_x"/>
                                          </p:val>
                                        </p:tav>
                                      </p:tavLst>
                                    </p:anim>
                                    <p:anim calcmode="lin" valueType="num">
                                      <p:cBhvr additive="base">
                                        <p:cTn id="8" dur="2000" fill="hold"/>
                                        <p:tgtEl>
                                          <p:spTgt spid="348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8" presetClass="emph" presetSubtype="0" fill="hold" grpId="1" nodeType="afterEffect">
                                  <p:stCondLst>
                                    <p:cond delay="0"/>
                                  </p:stCondLst>
                                  <p:childTnLst>
                                    <p:animRot by="21600000">
                                      <p:cBhvr>
                                        <p:cTn id="11" dur="2000" fill="hold"/>
                                        <p:tgtEl>
                                          <p:spTgt spid="3482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34821">
                                            <p:txEl>
                                              <p:pRg st="0" end="0"/>
                                            </p:txEl>
                                          </p:spTgt>
                                        </p:tgtEl>
                                        <p:attrNameLst>
                                          <p:attrName>style.visibility</p:attrName>
                                        </p:attrNameLst>
                                      </p:cBhvr>
                                      <p:to>
                                        <p:strVal val="visible"/>
                                      </p:to>
                                    </p:set>
                                    <p:anim calcmode="lin" valueType="num">
                                      <p:cBhvr>
                                        <p:cTn id="16" dur="2000" fill="hold"/>
                                        <p:tgtEl>
                                          <p:spTgt spid="34821">
                                            <p:txEl>
                                              <p:pRg st="0" end="0"/>
                                            </p:txEl>
                                          </p:spTgt>
                                        </p:tgtEl>
                                        <p:attrNameLst>
                                          <p:attrName>ppt_w</p:attrName>
                                        </p:attrNameLst>
                                      </p:cBhvr>
                                      <p:tavLst>
                                        <p:tav tm="0">
                                          <p:val>
                                            <p:strVal val="#ppt_w*0.70"/>
                                          </p:val>
                                        </p:tav>
                                        <p:tav tm="100000">
                                          <p:val>
                                            <p:strVal val="#ppt_w"/>
                                          </p:val>
                                        </p:tav>
                                      </p:tavLst>
                                    </p:anim>
                                    <p:anim calcmode="lin" valueType="num">
                                      <p:cBhvr>
                                        <p:cTn id="17" dur="2000" fill="hold"/>
                                        <p:tgtEl>
                                          <p:spTgt spid="34821">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3482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34821">
                                            <p:txEl>
                                              <p:pRg st="2" end="2"/>
                                            </p:txEl>
                                          </p:spTgt>
                                        </p:tgtEl>
                                        <p:attrNameLst>
                                          <p:attrName>style.visibility</p:attrName>
                                        </p:attrNameLst>
                                      </p:cBhvr>
                                      <p:to>
                                        <p:strVal val="visible"/>
                                      </p:to>
                                    </p:set>
                                    <p:anim calcmode="lin" valueType="num">
                                      <p:cBhvr>
                                        <p:cTn id="23" dur="2000" fill="hold"/>
                                        <p:tgtEl>
                                          <p:spTgt spid="34821">
                                            <p:txEl>
                                              <p:pRg st="2" end="2"/>
                                            </p:txEl>
                                          </p:spTgt>
                                        </p:tgtEl>
                                        <p:attrNameLst>
                                          <p:attrName>ppt_w</p:attrName>
                                        </p:attrNameLst>
                                      </p:cBhvr>
                                      <p:tavLst>
                                        <p:tav tm="0">
                                          <p:val>
                                            <p:strVal val="#ppt_w*0.70"/>
                                          </p:val>
                                        </p:tav>
                                        <p:tav tm="100000">
                                          <p:val>
                                            <p:strVal val="#ppt_w"/>
                                          </p:val>
                                        </p:tav>
                                      </p:tavLst>
                                    </p:anim>
                                    <p:anim calcmode="lin" valueType="num">
                                      <p:cBhvr>
                                        <p:cTn id="24" dur="2000" fill="hold"/>
                                        <p:tgtEl>
                                          <p:spTgt spid="34821">
                                            <p:txEl>
                                              <p:pRg st="2" end="2"/>
                                            </p:txEl>
                                          </p:spTgt>
                                        </p:tgtEl>
                                        <p:attrNameLst>
                                          <p:attrName>ppt_h</p:attrName>
                                        </p:attrNameLst>
                                      </p:cBhvr>
                                      <p:tavLst>
                                        <p:tav tm="0">
                                          <p:val>
                                            <p:strVal val="#ppt_h"/>
                                          </p:val>
                                        </p:tav>
                                        <p:tav tm="100000">
                                          <p:val>
                                            <p:strVal val="#ppt_h"/>
                                          </p:val>
                                        </p:tav>
                                      </p:tavLst>
                                    </p:anim>
                                    <p:animEffect transition="in" filter="fade">
                                      <p:cBhvr>
                                        <p:cTn id="25" dur="2000"/>
                                        <p:tgtEl>
                                          <p:spTgt spid="3482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34821">
                                            <p:txEl>
                                              <p:pRg st="3" end="3"/>
                                            </p:txEl>
                                          </p:spTgt>
                                        </p:tgtEl>
                                        <p:attrNameLst>
                                          <p:attrName>style.visibility</p:attrName>
                                        </p:attrNameLst>
                                      </p:cBhvr>
                                      <p:to>
                                        <p:strVal val="visible"/>
                                      </p:to>
                                    </p:set>
                                    <p:anim calcmode="lin" valueType="num">
                                      <p:cBhvr>
                                        <p:cTn id="30" dur="2000" fill="hold"/>
                                        <p:tgtEl>
                                          <p:spTgt spid="34821">
                                            <p:txEl>
                                              <p:pRg st="3" end="3"/>
                                            </p:txEl>
                                          </p:spTgt>
                                        </p:tgtEl>
                                        <p:attrNameLst>
                                          <p:attrName>ppt_w</p:attrName>
                                        </p:attrNameLst>
                                      </p:cBhvr>
                                      <p:tavLst>
                                        <p:tav tm="0">
                                          <p:val>
                                            <p:strVal val="#ppt_w*0.70"/>
                                          </p:val>
                                        </p:tav>
                                        <p:tav tm="100000">
                                          <p:val>
                                            <p:strVal val="#ppt_w"/>
                                          </p:val>
                                        </p:tav>
                                      </p:tavLst>
                                    </p:anim>
                                    <p:anim calcmode="lin" valueType="num">
                                      <p:cBhvr>
                                        <p:cTn id="31" dur="2000" fill="hold"/>
                                        <p:tgtEl>
                                          <p:spTgt spid="34821">
                                            <p:txEl>
                                              <p:pRg st="3" end="3"/>
                                            </p:txEl>
                                          </p:spTgt>
                                        </p:tgtEl>
                                        <p:attrNameLst>
                                          <p:attrName>ppt_h</p:attrName>
                                        </p:attrNameLst>
                                      </p:cBhvr>
                                      <p:tavLst>
                                        <p:tav tm="0">
                                          <p:val>
                                            <p:strVal val="#ppt_h"/>
                                          </p:val>
                                        </p:tav>
                                        <p:tav tm="100000">
                                          <p:val>
                                            <p:strVal val="#ppt_h"/>
                                          </p:val>
                                        </p:tav>
                                      </p:tavLst>
                                    </p:anim>
                                    <p:animEffect transition="in" filter="fade">
                                      <p:cBhvr>
                                        <p:cTn id="32" dur="2000"/>
                                        <p:tgtEl>
                                          <p:spTgt spid="3482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34821">
                                            <p:txEl>
                                              <p:pRg st="4" end="4"/>
                                            </p:txEl>
                                          </p:spTgt>
                                        </p:tgtEl>
                                        <p:attrNameLst>
                                          <p:attrName>style.visibility</p:attrName>
                                        </p:attrNameLst>
                                      </p:cBhvr>
                                      <p:to>
                                        <p:strVal val="visible"/>
                                      </p:to>
                                    </p:set>
                                    <p:anim calcmode="lin" valueType="num">
                                      <p:cBhvr>
                                        <p:cTn id="37" dur="2000" fill="hold"/>
                                        <p:tgtEl>
                                          <p:spTgt spid="34821">
                                            <p:txEl>
                                              <p:pRg st="4" end="4"/>
                                            </p:txEl>
                                          </p:spTgt>
                                        </p:tgtEl>
                                        <p:attrNameLst>
                                          <p:attrName>ppt_w</p:attrName>
                                        </p:attrNameLst>
                                      </p:cBhvr>
                                      <p:tavLst>
                                        <p:tav tm="0">
                                          <p:val>
                                            <p:strVal val="#ppt_w*0.70"/>
                                          </p:val>
                                        </p:tav>
                                        <p:tav tm="100000">
                                          <p:val>
                                            <p:strVal val="#ppt_w"/>
                                          </p:val>
                                        </p:tav>
                                      </p:tavLst>
                                    </p:anim>
                                    <p:anim calcmode="lin" valueType="num">
                                      <p:cBhvr>
                                        <p:cTn id="38" dur="2000" fill="hold"/>
                                        <p:tgtEl>
                                          <p:spTgt spid="34821">
                                            <p:txEl>
                                              <p:pRg st="4" end="4"/>
                                            </p:txEl>
                                          </p:spTgt>
                                        </p:tgtEl>
                                        <p:attrNameLst>
                                          <p:attrName>ppt_h</p:attrName>
                                        </p:attrNameLst>
                                      </p:cBhvr>
                                      <p:tavLst>
                                        <p:tav tm="0">
                                          <p:val>
                                            <p:strVal val="#ppt_h"/>
                                          </p:val>
                                        </p:tav>
                                        <p:tav tm="100000">
                                          <p:val>
                                            <p:strVal val="#ppt_h"/>
                                          </p:val>
                                        </p:tav>
                                      </p:tavLst>
                                    </p:anim>
                                    <p:animEffect transition="in" filter="fade">
                                      <p:cBhvr>
                                        <p:cTn id="39" dur="2000"/>
                                        <p:tgtEl>
                                          <p:spTgt spid="34821">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4822">
                                            <p:txEl>
                                              <p:pRg st="0" end="0"/>
                                            </p:txEl>
                                          </p:spTgt>
                                        </p:tgtEl>
                                        <p:attrNameLst>
                                          <p:attrName>style.visibility</p:attrName>
                                        </p:attrNameLst>
                                      </p:cBhvr>
                                      <p:to>
                                        <p:strVal val="visible"/>
                                      </p:to>
                                    </p:set>
                                    <p:anim calcmode="lin" valueType="num">
                                      <p:cBhvr>
                                        <p:cTn id="44" dur="2000" fill="hold"/>
                                        <p:tgtEl>
                                          <p:spTgt spid="34822">
                                            <p:txEl>
                                              <p:pRg st="0" end="0"/>
                                            </p:txEl>
                                          </p:spTgt>
                                        </p:tgtEl>
                                        <p:attrNameLst>
                                          <p:attrName>ppt_w</p:attrName>
                                        </p:attrNameLst>
                                      </p:cBhvr>
                                      <p:tavLst>
                                        <p:tav tm="0">
                                          <p:val>
                                            <p:strVal val="#ppt_w*0.70"/>
                                          </p:val>
                                        </p:tav>
                                        <p:tav tm="100000">
                                          <p:val>
                                            <p:strVal val="#ppt_w"/>
                                          </p:val>
                                        </p:tav>
                                      </p:tavLst>
                                    </p:anim>
                                    <p:anim calcmode="lin" valueType="num">
                                      <p:cBhvr>
                                        <p:cTn id="45" dur="2000" fill="hold"/>
                                        <p:tgtEl>
                                          <p:spTgt spid="34822">
                                            <p:txEl>
                                              <p:pRg st="0" end="0"/>
                                            </p:txEl>
                                          </p:spTgt>
                                        </p:tgtEl>
                                        <p:attrNameLst>
                                          <p:attrName>ppt_h</p:attrName>
                                        </p:attrNameLst>
                                      </p:cBhvr>
                                      <p:tavLst>
                                        <p:tav tm="0">
                                          <p:val>
                                            <p:strVal val="#ppt_h"/>
                                          </p:val>
                                        </p:tav>
                                        <p:tav tm="100000">
                                          <p:val>
                                            <p:strVal val="#ppt_h"/>
                                          </p:val>
                                        </p:tav>
                                      </p:tavLst>
                                    </p:anim>
                                    <p:animEffect transition="in" filter="fade">
                                      <p:cBhvr>
                                        <p:cTn id="46" dur="2000"/>
                                        <p:tgtEl>
                                          <p:spTgt spid="34822">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4822">
                                            <p:txEl>
                                              <p:pRg st="2" end="2"/>
                                            </p:txEl>
                                          </p:spTgt>
                                        </p:tgtEl>
                                        <p:attrNameLst>
                                          <p:attrName>style.visibility</p:attrName>
                                        </p:attrNameLst>
                                      </p:cBhvr>
                                      <p:to>
                                        <p:strVal val="visible"/>
                                      </p:to>
                                    </p:set>
                                    <p:anim calcmode="lin" valueType="num">
                                      <p:cBhvr>
                                        <p:cTn id="51" dur="2000" fill="hold"/>
                                        <p:tgtEl>
                                          <p:spTgt spid="34822">
                                            <p:txEl>
                                              <p:pRg st="2" end="2"/>
                                            </p:txEl>
                                          </p:spTgt>
                                        </p:tgtEl>
                                        <p:attrNameLst>
                                          <p:attrName>ppt_w</p:attrName>
                                        </p:attrNameLst>
                                      </p:cBhvr>
                                      <p:tavLst>
                                        <p:tav tm="0">
                                          <p:val>
                                            <p:strVal val="#ppt_w*0.70"/>
                                          </p:val>
                                        </p:tav>
                                        <p:tav tm="100000">
                                          <p:val>
                                            <p:strVal val="#ppt_w"/>
                                          </p:val>
                                        </p:tav>
                                      </p:tavLst>
                                    </p:anim>
                                    <p:anim calcmode="lin" valueType="num">
                                      <p:cBhvr>
                                        <p:cTn id="52" dur="2000" fill="hold"/>
                                        <p:tgtEl>
                                          <p:spTgt spid="34822">
                                            <p:txEl>
                                              <p:pRg st="2" end="2"/>
                                            </p:txEl>
                                          </p:spTgt>
                                        </p:tgtEl>
                                        <p:attrNameLst>
                                          <p:attrName>ppt_h</p:attrName>
                                        </p:attrNameLst>
                                      </p:cBhvr>
                                      <p:tavLst>
                                        <p:tav tm="0">
                                          <p:val>
                                            <p:strVal val="#ppt_h"/>
                                          </p:val>
                                        </p:tav>
                                        <p:tav tm="100000">
                                          <p:val>
                                            <p:strVal val="#ppt_h"/>
                                          </p:val>
                                        </p:tav>
                                      </p:tavLst>
                                    </p:anim>
                                    <p:animEffect transition="in" filter="fade">
                                      <p:cBhvr>
                                        <p:cTn id="53" dur="2000"/>
                                        <p:tgtEl>
                                          <p:spTgt spid="34822">
                                            <p:txEl>
                                              <p:pRg st="2" end="2"/>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34822">
                                            <p:txEl>
                                              <p:pRg st="3" end="3"/>
                                            </p:txEl>
                                          </p:spTgt>
                                        </p:tgtEl>
                                        <p:attrNameLst>
                                          <p:attrName>style.visibility</p:attrName>
                                        </p:attrNameLst>
                                      </p:cBhvr>
                                      <p:to>
                                        <p:strVal val="visible"/>
                                      </p:to>
                                    </p:set>
                                    <p:anim calcmode="lin" valueType="num">
                                      <p:cBhvr>
                                        <p:cTn id="58" dur="2000" fill="hold"/>
                                        <p:tgtEl>
                                          <p:spTgt spid="34822">
                                            <p:txEl>
                                              <p:pRg st="3" end="3"/>
                                            </p:txEl>
                                          </p:spTgt>
                                        </p:tgtEl>
                                        <p:attrNameLst>
                                          <p:attrName>ppt_w</p:attrName>
                                        </p:attrNameLst>
                                      </p:cBhvr>
                                      <p:tavLst>
                                        <p:tav tm="0">
                                          <p:val>
                                            <p:strVal val="#ppt_w*0.70"/>
                                          </p:val>
                                        </p:tav>
                                        <p:tav tm="100000">
                                          <p:val>
                                            <p:strVal val="#ppt_w"/>
                                          </p:val>
                                        </p:tav>
                                      </p:tavLst>
                                    </p:anim>
                                    <p:anim calcmode="lin" valueType="num">
                                      <p:cBhvr>
                                        <p:cTn id="59" dur="2000" fill="hold"/>
                                        <p:tgtEl>
                                          <p:spTgt spid="34822">
                                            <p:txEl>
                                              <p:pRg st="3" end="3"/>
                                            </p:txEl>
                                          </p:spTgt>
                                        </p:tgtEl>
                                        <p:attrNameLst>
                                          <p:attrName>ppt_h</p:attrName>
                                        </p:attrNameLst>
                                      </p:cBhvr>
                                      <p:tavLst>
                                        <p:tav tm="0">
                                          <p:val>
                                            <p:strVal val="#ppt_h"/>
                                          </p:val>
                                        </p:tav>
                                        <p:tav tm="100000">
                                          <p:val>
                                            <p:strVal val="#ppt_h"/>
                                          </p:val>
                                        </p:tav>
                                      </p:tavLst>
                                    </p:anim>
                                    <p:animEffect transition="in" filter="fade">
                                      <p:cBhvr>
                                        <p:cTn id="60" dur="2000"/>
                                        <p:tgtEl>
                                          <p:spTgt spid="34822">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34822">
                                            <p:txEl>
                                              <p:pRg st="4" end="4"/>
                                            </p:txEl>
                                          </p:spTgt>
                                        </p:tgtEl>
                                        <p:attrNameLst>
                                          <p:attrName>style.visibility</p:attrName>
                                        </p:attrNameLst>
                                      </p:cBhvr>
                                      <p:to>
                                        <p:strVal val="visible"/>
                                      </p:to>
                                    </p:set>
                                    <p:anim calcmode="lin" valueType="num">
                                      <p:cBhvr>
                                        <p:cTn id="65" dur="2000" fill="hold"/>
                                        <p:tgtEl>
                                          <p:spTgt spid="34822">
                                            <p:txEl>
                                              <p:pRg st="4" end="4"/>
                                            </p:txEl>
                                          </p:spTgt>
                                        </p:tgtEl>
                                        <p:attrNameLst>
                                          <p:attrName>ppt_w</p:attrName>
                                        </p:attrNameLst>
                                      </p:cBhvr>
                                      <p:tavLst>
                                        <p:tav tm="0">
                                          <p:val>
                                            <p:strVal val="#ppt_w*0.70"/>
                                          </p:val>
                                        </p:tav>
                                        <p:tav tm="100000">
                                          <p:val>
                                            <p:strVal val="#ppt_w"/>
                                          </p:val>
                                        </p:tav>
                                      </p:tavLst>
                                    </p:anim>
                                    <p:anim calcmode="lin" valueType="num">
                                      <p:cBhvr>
                                        <p:cTn id="66" dur="2000" fill="hold"/>
                                        <p:tgtEl>
                                          <p:spTgt spid="34822">
                                            <p:txEl>
                                              <p:pRg st="4" end="4"/>
                                            </p:txEl>
                                          </p:spTgt>
                                        </p:tgtEl>
                                        <p:attrNameLst>
                                          <p:attrName>ppt_h</p:attrName>
                                        </p:attrNameLst>
                                      </p:cBhvr>
                                      <p:tavLst>
                                        <p:tav tm="0">
                                          <p:val>
                                            <p:strVal val="#ppt_h"/>
                                          </p:val>
                                        </p:tav>
                                        <p:tav tm="100000">
                                          <p:val>
                                            <p:strVal val="#ppt_h"/>
                                          </p:val>
                                        </p:tav>
                                      </p:tavLst>
                                    </p:anim>
                                    <p:animEffect transition="in" filter="fade">
                                      <p:cBhvr>
                                        <p:cTn id="67" dur="2000"/>
                                        <p:tgtEl>
                                          <p:spTgt spid="348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0" grpId="1"/>
      <p:bldP spid="34821" grpId="0" build="p"/>
      <p:bldP spid="34822"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27D648B-BBDB-468E-8317-17E210721CFF}"/>
              </a:ext>
            </a:extLst>
          </p:cNvPr>
          <p:cNvSpPr>
            <a:spLocks noGrp="1" noChangeArrowheads="1"/>
          </p:cNvSpPr>
          <p:nvPr>
            <p:ph type="title"/>
          </p:nvPr>
        </p:nvSpPr>
        <p:spPr>
          <a:xfrm>
            <a:off x="609599" y="215153"/>
            <a:ext cx="6347713" cy="1320800"/>
          </a:xfrm>
        </p:spPr>
        <p:txBody>
          <a:bodyPr>
            <a:normAutofit/>
          </a:bodyPr>
          <a:lstStyle/>
          <a:p>
            <a:r>
              <a:rPr lang="en-US" altLang="en-US" sz="4000" b="1" u="sng" dirty="0" smtClean="0">
                <a:solidFill>
                  <a:schemeClr val="tx1"/>
                </a:solidFill>
              </a:rPr>
              <a:t>Cancer Vocabulary</a:t>
            </a:r>
            <a:endParaRPr lang="en-US" altLang="en-US" sz="4000" b="1" u="sng" dirty="0">
              <a:solidFill>
                <a:schemeClr val="tx1"/>
              </a:solidFill>
            </a:endParaRPr>
          </a:p>
        </p:txBody>
      </p:sp>
      <p:sp>
        <p:nvSpPr>
          <p:cNvPr id="51203" name="Rectangle 3">
            <a:extLst>
              <a:ext uri="{FF2B5EF4-FFF2-40B4-BE49-F238E27FC236}">
                <a16:creationId xmlns:a16="http://schemas.microsoft.com/office/drawing/2014/main" id="{01062FEE-EDC7-4893-9307-D704C8184AFF}"/>
              </a:ext>
            </a:extLst>
          </p:cNvPr>
          <p:cNvSpPr>
            <a:spLocks noGrp="1" noChangeArrowheads="1"/>
          </p:cNvSpPr>
          <p:nvPr>
            <p:ph idx="1"/>
          </p:nvPr>
        </p:nvSpPr>
        <p:spPr>
          <a:xfrm>
            <a:off x="327866" y="1237129"/>
            <a:ext cx="8260322" cy="4630271"/>
          </a:xfrm>
        </p:spPr>
        <p:txBody>
          <a:bodyPr>
            <a:noAutofit/>
          </a:bodyPr>
          <a:lstStyle/>
          <a:p>
            <a:pPr>
              <a:lnSpc>
                <a:spcPct val="90000"/>
              </a:lnSpc>
              <a:defRPr/>
            </a:pPr>
            <a:r>
              <a:rPr lang="en-US" sz="2800" u="sng" dirty="0"/>
              <a:t>Tumor</a:t>
            </a:r>
            <a:r>
              <a:rPr lang="en-US" sz="2800" dirty="0"/>
              <a:t> = loss of cell cycle control = abnormal growth of cells</a:t>
            </a:r>
          </a:p>
          <a:p>
            <a:pPr marL="0" indent="0">
              <a:lnSpc>
                <a:spcPct val="90000"/>
              </a:lnSpc>
              <a:buFontTx/>
              <a:buNone/>
              <a:defRPr/>
            </a:pPr>
            <a:endParaRPr lang="en-US" sz="1000" dirty="0"/>
          </a:p>
          <a:p>
            <a:pPr>
              <a:lnSpc>
                <a:spcPct val="90000"/>
              </a:lnSpc>
              <a:defRPr/>
            </a:pPr>
            <a:r>
              <a:rPr lang="en-US" sz="2800" u="sng" dirty="0"/>
              <a:t>Benign</a:t>
            </a:r>
            <a:r>
              <a:rPr lang="en-US" sz="2800" dirty="0"/>
              <a:t> = non-spreading</a:t>
            </a:r>
          </a:p>
          <a:p>
            <a:pPr marL="0" indent="0">
              <a:lnSpc>
                <a:spcPct val="90000"/>
              </a:lnSpc>
              <a:buFontTx/>
              <a:buNone/>
              <a:defRPr/>
            </a:pPr>
            <a:endParaRPr lang="en-US" sz="1000" dirty="0"/>
          </a:p>
          <a:p>
            <a:pPr>
              <a:lnSpc>
                <a:spcPct val="90000"/>
              </a:lnSpc>
              <a:defRPr/>
            </a:pPr>
            <a:r>
              <a:rPr lang="en-US" sz="2800" u="sng" dirty="0"/>
              <a:t>Malignant </a:t>
            </a:r>
            <a:r>
              <a:rPr lang="en-US" sz="2800" dirty="0"/>
              <a:t>= spreading</a:t>
            </a:r>
          </a:p>
          <a:p>
            <a:pPr marL="0" indent="0">
              <a:lnSpc>
                <a:spcPct val="90000"/>
              </a:lnSpc>
              <a:buFontTx/>
              <a:buNone/>
              <a:defRPr/>
            </a:pPr>
            <a:endParaRPr lang="en-US" sz="1000" dirty="0"/>
          </a:p>
          <a:p>
            <a:pPr>
              <a:lnSpc>
                <a:spcPct val="90000"/>
              </a:lnSpc>
              <a:defRPr/>
            </a:pPr>
            <a:r>
              <a:rPr lang="en-US" sz="2800" u="sng" dirty="0"/>
              <a:t>Metastasis</a:t>
            </a:r>
            <a:r>
              <a:rPr lang="en-US" sz="2800" dirty="0"/>
              <a:t> = spread rate of a malignant cancer to locations other than their origin</a:t>
            </a:r>
          </a:p>
          <a:p>
            <a:pPr algn="ctr">
              <a:lnSpc>
                <a:spcPct val="90000"/>
              </a:lnSpc>
              <a:buFontTx/>
              <a:buNone/>
              <a:defRPr/>
            </a:pPr>
            <a:r>
              <a:rPr lang="en-US" sz="2800" i="1" dirty="0"/>
              <a:t>(tumor cells enter blood vessels and travel to other parts of the body)</a:t>
            </a:r>
          </a:p>
          <a:p>
            <a:pPr>
              <a:lnSpc>
                <a:spcPct val="90000"/>
              </a:lnSpc>
              <a:defRPr/>
            </a:pPr>
            <a:endParaRPr lang="en-US" sz="2800" dirty="0"/>
          </a:p>
        </p:txBody>
      </p:sp>
    </p:spTree>
    <p:extLst>
      <p:ext uri="{BB962C8B-B14F-4D97-AF65-F5344CB8AC3E}">
        <p14:creationId xmlns:p14="http://schemas.microsoft.com/office/powerpoint/2010/main" val="1336530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14E331D-450A-4E8C-A88A-A1E3555BE0FC}"/>
              </a:ext>
            </a:extLst>
          </p:cNvPr>
          <p:cNvSpPr>
            <a:spLocks noGrp="1"/>
          </p:cNvSpPr>
          <p:nvPr>
            <p:ph type="title"/>
          </p:nvPr>
        </p:nvSpPr>
        <p:spPr>
          <a:xfrm>
            <a:off x="381000" y="457200"/>
            <a:ext cx="8229600" cy="609600"/>
          </a:xfrm>
        </p:spPr>
        <p:txBody>
          <a:bodyPr>
            <a:noAutofit/>
          </a:bodyPr>
          <a:lstStyle/>
          <a:p>
            <a:pPr>
              <a:defRPr/>
            </a:pPr>
            <a:r>
              <a:rPr lang="en-US" b="1" u="sng" dirty="0">
                <a:latin typeface="Arial" charset="0"/>
                <a:ea typeface="ＭＳ Ｐゴシック" charset="0"/>
              </a:rPr>
              <a:t>Environment and Cancer</a:t>
            </a:r>
          </a:p>
        </p:txBody>
      </p:sp>
      <p:sp>
        <p:nvSpPr>
          <p:cNvPr id="48131" name="Content Placeholder 2">
            <a:extLst>
              <a:ext uri="{FF2B5EF4-FFF2-40B4-BE49-F238E27FC236}">
                <a16:creationId xmlns:a16="http://schemas.microsoft.com/office/drawing/2014/main" id="{F61CFCB4-F5BD-4C07-B102-715395209637}"/>
              </a:ext>
            </a:extLst>
          </p:cNvPr>
          <p:cNvSpPr>
            <a:spLocks noGrp="1"/>
          </p:cNvSpPr>
          <p:nvPr>
            <p:ph idx="1"/>
          </p:nvPr>
        </p:nvSpPr>
        <p:spPr>
          <a:xfrm>
            <a:off x="381000" y="1371600"/>
            <a:ext cx="8382000" cy="5181600"/>
          </a:xfrm>
        </p:spPr>
        <p:txBody>
          <a:bodyPr>
            <a:normAutofit/>
          </a:bodyPr>
          <a:lstStyle/>
          <a:p>
            <a:pPr>
              <a:defRPr/>
            </a:pPr>
            <a:r>
              <a:rPr lang="en-US" sz="2600" dirty="0">
                <a:latin typeface="Arial" charset="0"/>
                <a:ea typeface="ＭＳ Ｐゴシック" charset="0"/>
              </a:rPr>
              <a:t>Solid relationship exists between environmental factors and cancer</a:t>
            </a:r>
          </a:p>
          <a:p>
            <a:pPr>
              <a:defRPr/>
            </a:pPr>
            <a:endParaRPr lang="en-US" sz="1000" dirty="0">
              <a:latin typeface="Arial" charset="0"/>
              <a:ea typeface="ＭＳ Ｐゴシック" charset="0"/>
            </a:endParaRPr>
          </a:p>
          <a:p>
            <a:pPr>
              <a:defRPr/>
            </a:pPr>
            <a:r>
              <a:rPr lang="en-US" sz="2600" b="1" dirty="0">
                <a:latin typeface="Arial" charset="0"/>
                <a:ea typeface="ＭＳ Ｐゴシック" charset="0"/>
              </a:rPr>
              <a:t>Cancer cluster: </a:t>
            </a:r>
            <a:r>
              <a:rPr lang="en-US" sz="2600" dirty="0">
                <a:latin typeface="Arial" charset="0"/>
                <a:ea typeface="ＭＳ Ｐゴシック" charset="0"/>
              </a:rPr>
              <a:t>Large number of cases in restricted area</a:t>
            </a:r>
          </a:p>
          <a:p>
            <a:pPr lvl="1">
              <a:defRPr/>
            </a:pPr>
            <a:r>
              <a:rPr lang="en-US" sz="2600" dirty="0">
                <a:latin typeface="Arial" charset="0"/>
                <a:ea typeface="ＭＳ Ｐゴシック" charset="0"/>
              </a:rPr>
              <a:t>Epidemiologists examine environment for link</a:t>
            </a:r>
          </a:p>
          <a:p>
            <a:pPr>
              <a:defRPr/>
            </a:pPr>
            <a:endParaRPr lang="en-US" sz="1000" dirty="0">
              <a:latin typeface="Arial" charset="0"/>
              <a:ea typeface="ＭＳ Ｐゴシック" charset="0"/>
            </a:endParaRPr>
          </a:p>
          <a:p>
            <a:pPr>
              <a:defRPr/>
            </a:pPr>
            <a:r>
              <a:rPr lang="en-US" sz="2600" dirty="0">
                <a:latin typeface="Arial" charset="0"/>
                <a:ea typeface="ＭＳ Ｐゴシック" charset="0"/>
              </a:rPr>
              <a:t>Cancer cluster in Woburn, Massachusetts,</a:t>
            </a:r>
          </a:p>
          <a:p>
            <a:pPr lvl="1">
              <a:defRPr/>
            </a:pPr>
            <a:r>
              <a:rPr lang="en-US" sz="2600" dirty="0">
                <a:latin typeface="Arial" charset="0"/>
                <a:ea typeface="ＭＳ Ｐゴシック" charset="0"/>
              </a:rPr>
              <a:t>Environmental trigger, industrial solvents from contaminated well water</a:t>
            </a:r>
          </a:p>
          <a:p>
            <a:pPr>
              <a:defRPr/>
            </a:pPr>
            <a:endParaRPr lang="en-US" sz="2600" dirty="0">
              <a:latin typeface="Arial" charset="0"/>
              <a:ea typeface="ＭＳ Ｐゴシック" charset="0"/>
            </a:endParaRPr>
          </a:p>
          <a:p>
            <a:pPr>
              <a:defRPr/>
            </a:pPr>
            <a:endParaRPr lang="en-US" sz="2600" dirty="0">
              <a:latin typeface="Arial" charset="0"/>
              <a:ea typeface="ＭＳ Ｐゴシック" charset="0"/>
            </a:endParaRPr>
          </a:p>
          <a:p>
            <a:pPr>
              <a:defRPr/>
            </a:pPr>
            <a:endParaRPr lang="en-US" sz="2600" dirty="0">
              <a:latin typeface="Arial" charset="0"/>
              <a:ea typeface="ＭＳ Ｐゴシック" charset="0"/>
            </a:endParaRPr>
          </a:p>
        </p:txBody>
      </p:sp>
    </p:spTree>
    <p:extLst>
      <p:ext uri="{BB962C8B-B14F-4D97-AF65-F5344CB8AC3E}">
        <p14:creationId xmlns:p14="http://schemas.microsoft.com/office/powerpoint/2010/main" val="38203865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081C6E0-49EA-438C-BFE9-EA330245FD9C}"/>
              </a:ext>
            </a:extLst>
          </p:cNvPr>
          <p:cNvSpPr>
            <a:spLocks noGrp="1"/>
          </p:cNvSpPr>
          <p:nvPr>
            <p:ph type="title"/>
          </p:nvPr>
        </p:nvSpPr>
        <p:spPr>
          <a:xfrm>
            <a:off x="381000" y="457200"/>
            <a:ext cx="8229600" cy="609600"/>
          </a:xfrm>
        </p:spPr>
        <p:txBody>
          <a:bodyPr>
            <a:noAutofit/>
          </a:bodyPr>
          <a:lstStyle/>
          <a:p>
            <a:pPr>
              <a:defRPr/>
            </a:pPr>
            <a:r>
              <a:rPr lang="en-US" b="1" u="sng" dirty="0">
                <a:latin typeface="Arial" charset="0"/>
                <a:ea typeface="ＭＳ Ｐゴシック" charset="0"/>
              </a:rPr>
              <a:t>Skin Cancer</a:t>
            </a:r>
          </a:p>
        </p:txBody>
      </p:sp>
      <p:sp>
        <p:nvSpPr>
          <p:cNvPr id="52227" name="Content Placeholder 2">
            <a:extLst>
              <a:ext uri="{FF2B5EF4-FFF2-40B4-BE49-F238E27FC236}">
                <a16:creationId xmlns:a16="http://schemas.microsoft.com/office/drawing/2014/main" id="{AF71ECBE-5F53-4432-9BA1-3AC96403E218}"/>
              </a:ext>
            </a:extLst>
          </p:cNvPr>
          <p:cNvSpPr>
            <a:spLocks noGrp="1"/>
          </p:cNvSpPr>
          <p:nvPr>
            <p:ph idx="1"/>
          </p:nvPr>
        </p:nvSpPr>
        <p:spPr>
          <a:xfrm>
            <a:off x="381000" y="1371600"/>
            <a:ext cx="8229600" cy="5181600"/>
          </a:xfrm>
        </p:spPr>
        <p:txBody>
          <a:bodyPr>
            <a:normAutofit/>
          </a:bodyPr>
          <a:lstStyle/>
          <a:p>
            <a:pPr>
              <a:defRPr/>
            </a:pPr>
            <a:r>
              <a:rPr lang="en-US" sz="2800" dirty="0">
                <a:latin typeface="Arial" charset="0"/>
                <a:ea typeface="ＭＳ Ｐゴシック" charset="0"/>
              </a:rPr>
              <a:t>~1 million new cases in U.S. per year</a:t>
            </a:r>
          </a:p>
          <a:p>
            <a:pPr>
              <a:defRPr/>
            </a:pPr>
            <a:endParaRPr lang="en-US" sz="1000" dirty="0">
              <a:latin typeface="Arial" charset="0"/>
              <a:ea typeface="ＭＳ Ｐゴシック" charset="0"/>
            </a:endParaRPr>
          </a:p>
          <a:p>
            <a:pPr>
              <a:defRPr/>
            </a:pPr>
            <a:r>
              <a:rPr lang="en-US" sz="2800" dirty="0">
                <a:latin typeface="Arial" charset="0"/>
                <a:ea typeface="ＭＳ Ｐゴシック" charset="0"/>
              </a:rPr>
              <a:t>Almost all cases related to UV light exposure from sun or tanning lamps</a:t>
            </a:r>
          </a:p>
          <a:p>
            <a:pPr marL="0" indent="0">
              <a:buFontTx/>
              <a:buNone/>
              <a:defRPr/>
            </a:pPr>
            <a:endParaRPr lang="en-US" sz="1000" dirty="0">
              <a:latin typeface="Arial" charset="0"/>
              <a:ea typeface="ＭＳ Ｐゴシック" charset="0"/>
            </a:endParaRPr>
          </a:p>
          <a:p>
            <a:pPr>
              <a:defRPr/>
            </a:pPr>
            <a:r>
              <a:rPr lang="en-US" sz="2800" dirty="0">
                <a:latin typeface="Arial" charset="0"/>
                <a:ea typeface="ＭＳ Ｐゴシック" charset="0"/>
              </a:rPr>
              <a:t>Lightly pigmented people higher risk</a:t>
            </a:r>
          </a:p>
          <a:p>
            <a:pPr lvl="1">
              <a:defRPr/>
            </a:pPr>
            <a:r>
              <a:rPr lang="en-US" sz="2400" dirty="0">
                <a:latin typeface="Arial" charset="0"/>
                <a:ea typeface="ＭＳ Ｐゴシック" charset="0"/>
              </a:rPr>
              <a:t>genetic characteristics can affect the susceptibility</a:t>
            </a:r>
          </a:p>
        </p:txBody>
      </p:sp>
    </p:spTree>
    <p:extLst>
      <p:ext uri="{BB962C8B-B14F-4D97-AF65-F5344CB8AC3E}">
        <p14:creationId xmlns:p14="http://schemas.microsoft.com/office/powerpoint/2010/main" val="9110052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A7B6440-3C92-4F20-9205-2BF5889EA521}"/>
              </a:ext>
            </a:extLst>
          </p:cNvPr>
          <p:cNvSpPr>
            <a:spLocks noGrp="1"/>
          </p:cNvSpPr>
          <p:nvPr>
            <p:ph type="title"/>
          </p:nvPr>
        </p:nvSpPr>
        <p:spPr>
          <a:xfrm>
            <a:off x="762000" y="304800"/>
            <a:ext cx="7772400" cy="1143000"/>
          </a:xfrm>
        </p:spPr>
        <p:txBody>
          <a:bodyPr/>
          <a:lstStyle/>
          <a:p>
            <a:r>
              <a:rPr lang="en-US" altLang="en-US" b="1" u="sng" dirty="0">
                <a:latin typeface="Arial" panose="020B0604020202020204" pitchFamily="34" charset="0"/>
              </a:rPr>
              <a:t>Skin Cancer</a:t>
            </a:r>
          </a:p>
        </p:txBody>
      </p:sp>
      <p:sp>
        <p:nvSpPr>
          <p:cNvPr id="89091" name="Content Placeholder 2">
            <a:extLst>
              <a:ext uri="{FF2B5EF4-FFF2-40B4-BE49-F238E27FC236}">
                <a16:creationId xmlns:a16="http://schemas.microsoft.com/office/drawing/2014/main" id="{6DCBD7F8-7807-40B6-826D-501515A756E5}"/>
              </a:ext>
            </a:extLst>
          </p:cNvPr>
          <p:cNvSpPr>
            <a:spLocks noGrp="1"/>
          </p:cNvSpPr>
          <p:nvPr>
            <p:ph idx="1"/>
          </p:nvPr>
        </p:nvSpPr>
        <p:spPr>
          <a:xfrm>
            <a:off x="304800" y="1600200"/>
            <a:ext cx="8686800" cy="4525963"/>
          </a:xfrm>
        </p:spPr>
        <p:txBody>
          <a:bodyPr/>
          <a:lstStyle/>
          <a:p>
            <a:r>
              <a:rPr lang="en-US" altLang="en-US" sz="3200" dirty="0">
                <a:latin typeface="Arial" panose="020B0604020202020204" pitchFamily="34" charset="0"/>
              </a:rPr>
              <a:t>Ozone depletion also contributes to increased UV exposure and risk</a:t>
            </a:r>
          </a:p>
          <a:p>
            <a:endParaRPr lang="en-US" altLang="en-US" sz="3200" dirty="0">
              <a:latin typeface="Arial" panose="020B0604020202020204" pitchFamily="34" charset="0"/>
            </a:endParaRPr>
          </a:p>
          <a:p>
            <a:r>
              <a:rPr lang="en-US" altLang="en-US" sz="3200" dirty="0">
                <a:latin typeface="Arial" panose="020B0604020202020204" pitchFamily="34" charset="0"/>
              </a:rPr>
              <a:t>In spite of risk, some choose low </a:t>
            </a:r>
            <a:r>
              <a:rPr lang="en-US" altLang="en-US" sz="3200">
                <a:latin typeface="Arial" panose="020B0604020202020204" pitchFamily="34" charset="0"/>
              </a:rPr>
              <a:t>SPF </a:t>
            </a:r>
            <a:r>
              <a:rPr lang="en-US" altLang="en-US" sz="3200" smtClean="0">
                <a:latin typeface="Arial" panose="020B0604020202020204" pitchFamily="34" charset="0"/>
              </a:rPr>
              <a:t>suntan lotions </a:t>
            </a:r>
            <a:r>
              <a:rPr lang="en-US" altLang="en-US" sz="3200" dirty="0">
                <a:latin typeface="Arial" panose="020B0604020202020204" pitchFamily="34" charset="0"/>
              </a:rPr>
              <a:t>and only 25% of Americans consistently use sunscreen</a:t>
            </a:r>
          </a:p>
        </p:txBody>
      </p:sp>
    </p:spTree>
    <p:extLst>
      <p:ext uri="{BB962C8B-B14F-4D97-AF65-F5344CB8AC3E}">
        <p14:creationId xmlns:p14="http://schemas.microsoft.com/office/powerpoint/2010/main" val="20676107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A45F26F-C97E-4A96-94D7-E1D71C31DC3C}"/>
              </a:ext>
            </a:extLst>
          </p:cNvPr>
          <p:cNvSpPr>
            <a:spLocks noGrp="1" noChangeArrowheads="1"/>
          </p:cNvSpPr>
          <p:nvPr>
            <p:ph type="title"/>
          </p:nvPr>
        </p:nvSpPr>
        <p:spPr/>
        <p:txBody>
          <a:bodyPr>
            <a:normAutofit/>
          </a:bodyPr>
          <a:lstStyle/>
          <a:p>
            <a:r>
              <a:rPr lang="en-US" altLang="en-US" sz="4500" b="1" u="sng" dirty="0">
                <a:latin typeface="Arial" panose="020B0604020202020204" pitchFamily="34" charset="0"/>
              </a:rPr>
              <a:t>Smoking</a:t>
            </a:r>
          </a:p>
        </p:txBody>
      </p:sp>
      <p:sp>
        <p:nvSpPr>
          <p:cNvPr id="50179" name="Rectangle 3">
            <a:extLst>
              <a:ext uri="{FF2B5EF4-FFF2-40B4-BE49-F238E27FC236}">
                <a16:creationId xmlns:a16="http://schemas.microsoft.com/office/drawing/2014/main" id="{434E2459-674C-4E27-BA64-99366A080BDA}"/>
              </a:ext>
            </a:extLst>
          </p:cNvPr>
          <p:cNvSpPr>
            <a:spLocks noGrp="1" noChangeArrowheads="1"/>
          </p:cNvSpPr>
          <p:nvPr>
            <p:ph idx="1"/>
          </p:nvPr>
        </p:nvSpPr>
        <p:spPr>
          <a:xfrm>
            <a:off x="457200" y="1397000"/>
            <a:ext cx="8229600" cy="4525963"/>
          </a:xfrm>
        </p:spPr>
        <p:txBody>
          <a:bodyPr>
            <a:normAutofit lnSpcReduction="10000"/>
          </a:bodyPr>
          <a:lstStyle/>
          <a:p>
            <a:pPr marL="0" indent="0">
              <a:buFontTx/>
              <a:buNone/>
              <a:defRPr/>
            </a:pPr>
            <a:endParaRPr lang="en-US" dirty="0">
              <a:latin typeface="Arial" charset="0"/>
              <a:ea typeface="ＭＳ Ｐゴシック" charset="0"/>
            </a:endParaRPr>
          </a:p>
          <a:p>
            <a:pPr>
              <a:defRPr/>
            </a:pPr>
            <a:r>
              <a:rPr lang="en-US" sz="4000" b="1" dirty="0">
                <a:latin typeface="Arial" charset="0"/>
                <a:ea typeface="ＭＳ Ｐゴシック" charset="0"/>
              </a:rPr>
              <a:t>Related to cancers of oral cavity, larynx, esophagus, and lungs</a:t>
            </a:r>
          </a:p>
          <a:p>
            <a:pPr lvl="1">
              <a:defRPr/>
            </a:pPr>
            <a:r>
              <a:rPr lang="en-US" sz="3200" dirty="0">
                <a:latin typeface="Arial" charset="0"/>
                <a:ea typeface="ＭＳ Ｐゴシック" charset="0"/>
              </a:rPr>
              <a:t>Accounts for 30% of all cancer deaths</a:t>
            </a:r>
          </a:p>
          <a:p>
            <a:pPr lvl="1">
              <a:defRPr/>
            </a:pPr>
            <a:r>
              <a:rPr lang="en-US" sz="3200" dirty="0">
                <a:latin typeface="Arial" charset="0"/>
                <a:ea typeface="ＭＳ Ｐゴシック" charset="0"/>
              </a:rPr>
              <a:t>Most have very low survival rate (e.g. 13% lung cancer sufferers survive beyond 5 </a:t>
            </a:r>
            <a:r>
              <a:rPr lang="en-US" sz="3200" dirty="0" err="1">
                <a:latin typeface="Arial" charset="0"/>
                <a:ea typeface="ＭＳ Ｐゴシック" charset="0"/>
              </a:rPr>
              <a:t>yrs</a:t>
            </a:r>
            <a:r>
              <a:rPr lang="en-US" sz="3200" dirty="0">
                <a:latin typeface="Arial" charset="0"/>
                <a:ea typeface="ＭＳ Ｐゴシック" charset="0"/>
              </a:rPr>
              <a:t>)</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endParaRPr>
          </a:p>
          <a:p>
            <a:pPr>
              <a:defRPr/>
            </a:pPr>
            <a:endParaRPr lang="en-US" dirty="0">
              <a:latin typeface="Arial" charset="0"/>
              <a:ea typeface="ＭＳ Ｐゴシック" charset="0"/>
            </a:endParaRPr>
          </a:p>
        </p:txBody>
      </p:sp>
    </p:spTree>
    <p:extLst>
      <p:ext uri="{BB962C8B-B14F-4D97-AF65-F5344CB8AC3E}">
        <p14:creationId xmlns:p14="http://schemas.microsoft.com/office/powerpoint/2010/main" val="95940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8534400" cy="914400"/>
          </a:xfrm>
        </p:spPr>
        <p:txBody>
          <a:bodyPr>
            <a:normAutofit/>
          </a:bodyPr>
          <a:lstStyle/>
          <a:p>
            <a:pPr eaLnBrk="1" hangingPunct="1"/>
            <a:r>
              <a:rPr lang="en-US" b="1" dirty="0">
                <a:latin typeface="Times New Roman" charset="0"/>
                <a:ea typeface="ヒラギノ角ゴ Pro W3" charset="0"/>
              </a:rPr>
              <a:t>DNA Terms</a:t>
            </a:r>
          </a:p>
        </p:txBody>
      </p:sp>
      <p:sp>
        <p:nvSpPr>
          <p:cNvPr id="19459" name="Rectangle 3"/>
          <p:cNvSpPr>
            <a:spLocks noGrp="1" noChangeArrowheads="1"/>
          </p:cNvSpPr>
          <p:nvPr>
            <p:ph idx="1"/>
          </p:nvPr>
        </p:nvSpPr>
        <p:spPr>
          <a:xfrm>
            <a:off x="1" y="1066800"/>
            <a:ext cx="6185646" cy="5181601"/>
          </a:xfrm>
        </p:spPr>
        <p:txBody>
          <a:bodyPr>
            <a:normAutofit/>
          </a:bodyPr>
          <a:lstStyle/>
          <a:p>
            <a:pPr eaLnBrk="1" hangingPunct="1"/>
            <a:r>
              <a:rPr lang="en-US" sz="2200" dirty="0">
                <a:latin typeface="Arial" charset="0"/>
                <a:ea typeface="ヒラギノ角ゴ Pro W3" charset="0"/>
              </a:rPr>
              <a:t>In preparation for cell division, DNA is </a:t>
            </a:r>
            <a:r>
              <a:rPr lang="en-US" sz="2200" b="1" i="1" dirty="0">
                <a:latin typeface="Arial" charset="0"/>
                <a:ea typeface="ヒラギノ角ゴ Pro W3" charset="0"/>
              </a:rPr>
              <a:t>replicated</a:t>
            </a:r>
            <a:r>
              <a:rPr lang="en-US" sz="2200" dirty="0">
                <a:latin typeface="Arial" charset="0"/>
                <a:ea typeface="ヒラギノ角ゴ Pro W3" charset="0"/>
              </a:rPr>
              <a:t> and the chromosomes </a:t>
            </a:r>
            <a:r>
              <a:rPr lang="en-US" sz="2200" b="1" dirty="0">
                <a:latin typeface="Arial" charset="0"/>
                <a:ea typeface="ヒラギノ角ゴ Pro W3" charset="0"/>
              </a:rPr>
              <a:t>condense</a:t>
            </a:r>
            <a:r>
              <a:rPr lang="en-US" sz="2200" dirty="0">
                <a:latin typeface="Arial" charset="0"/>
                <a:ea typeface="ヒラギノ角ゴ Pro W3" charset="0"/>
              </a:rPr>
              <a:t/>
            </a:r>
            <a:br>
              <a:rPr lang="en-US" sz="2200" dirty="0">
                <a:latin typeface="Arial" charset="0"/>
                <a:ea typeface="ヒラギノ角ゴ Pro W3" charset="0"/>
              </a:rPr>
            </a:br>
            <a:endParaRPr lang="en-US" sz="2200" dirty="0">
              <a:latin typeface="Arial" charset="0"/>
              <a:ea typeface="ヒラギノ角ゴ Pro W3" charset="0"/>
            </a:endParaRPr>
          </a:p>
          <a:p>
            <a:pPr eaLnBrk="1" hangingPunct="1"/>
            <a:r>
              <a:rPr lang="en-US" sz="2200" dirty="0">
                <a:latin typeface="Arial" charset="0"/>
                <a:ea typeface="ヒラギノ角ゴ Pro W3" charset="0"/>
              </a:rPr>
              <a:t>Each duplicated chromosome has two </a:t>
            </a:r>
            <a:r>
              <a:rPr lang="en-US" sz="2200" b="1" dirty="0">
                <a:latin typeface="Arial" charset="0"/>
                <a:ea typeface="ヒラギノ角ゴ Pro W3" charset="0"/>
              </a:rPr>
              <a:t>sister chromatids</a:t>
            </a:r>
            <a:r>
              <a:rPr lang="en-US" sz="2200" dirty="0">
                <a:latin typeface="Arial" charset="0"/>
                <a:ea typeface="ヒラギノ角ゴ Pro W3" charset="0"/>
              </a:rPr>
              <a:t> which separate during cell division</a:t>
            </a:r>
            <a:br>
              <a:rPr lang="en-US" sz="2200" dirty="0">
                <a:latin typeface="Arial" charset="0"/>
                <a:ea typeface="ヒラギノ角ゴ Pro W3" charset="0"/>
              </a:rPr>
            </a:br>
            <a:endParaRPr lang="en-US" sz="2200" dirty="0">
              <a:latin typeface="Arial" charset="0"/>
              <a:ea typeface="ヒラギノ角ゴ Pro W3" charset="0"/>
            </a:endParaRPr>
          </a:p>
          <a:p>
            <a:pPr eaLnBrk="1" hangingPunct="1"/>
            <a:r>
              <a:rPr lang="en-US" sz="2200" dirty="0">
                <a:latin typeface="Arial" charset="0"/>
                <a:ea typeface="ヒラギノ角ゴ Pro W3" charset="0"/>
              </a:rPr>
              <a:t>The </a:t>
            </a:r>
            <a:r>
              <a:rPr lang="en-US" sz="2200" b="1" dirty="0">
                <a:latin typeface="Arial" charset="0"/>
                <a:ea typeface="ヒラギノ角ゴ Pro W3" charset="0"/>
              </a:rPr>
              <a:t>centromere </a:t>
            </a:r>
            <a:r>
              <a:rPr lang="en-US" sz="2200" dirty="0">
                <a:latin typeface="Arial" charset="0"/>
                <a:ea typeface="ヒラギノ角ゴ Pro W3" charset="0"/>
              </a:rPr>
              <a:t>is where the two chromatids are most closely attached</a:t>
            </a:r>
          </a:p>
        </p:txBody>
      </p:sp>
      <p:pic>
        <p:nvPicPr>
          <p:cNvPr id="8" name="Picture 4" descr="12_04CondensedChromosome-U"/>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7382" b="27846"/>
          <a:stretch/>
        </p:blipFill>
        <p:spPr bwMode="auto">
          <a:xfrm>
            <a:off x="228600" y="4923331"/>
            <a:ext cx="4361154" cy="162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2" descr="Image result for sister chromatids">
            <a:extLst>
              <a:ext uri="{FF2B5EF4-FFF2-40B4-BE49-F238E27FC236}">
                <a16:creationId xmlns:a16="http://schemas.microsoft.com/office/drawing/2014/main" id="{11069B10-CFEA-4C94-A073-B3B87562EDA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5646" y="1730789"/>
            <a:ext cx="2958353" cy="276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3317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Response</a:t>
            </a:r>
          </a:p>
        </p:txBody>
      </p:sp>
      <p:sp>
        <p:nvSpPr>
          <p:cNvPr id="3" name="Content Placeholder 2"/>
          <p:cNvSpPr>
            <a:spLocks noGrp="1"/>
          </p:cNvSpPr>
          <p:nvPr>
            <p:ph idx="1"/>
          </p:nvPr>
        </p:nvSpPr>
        <p:spPr/>
        <p:txBody>
          <a:bodyPr/>
          <a:lstStyle/>
          <a:p>
            <a:r>
              <a:rPr lang="en-US" dirty="0"/>
              <a:t>Hypothesis: If _______________________, then ___________</a:t>
            </a:r>
          </a:p>
          <a:p>
            <a:r>
              <a:rPr lang="en-US" dirty="0"/>
              <a:t>Cite </a:t>
            </a:r>
            <a:r>
              <a:rPr lang="en-US" b="1" dirty="0"/>
              <a:t>all</a:t>
            </a:r>
            <a:r>
              <a:rPr lang="en-US" dirty="0"/>
              <a:t> pieces of evidence used by Tina’s doctor in her diagnosis</a:t>
            </a:r>
          </a:p>
          <a:p>
            <a:pPr lvl="1"/>
            <a:r>
              <a:rPr lang="en-US" dirty="0"/>
              <a:t>Tie in information from page 1 (background info)</a:t>
            </a:r>
          </a:p>
          <a:p>
            <a:r>
              <a:rPr lang="en-US" dirty="0"/>
              <a:t>Use information written in the brainstorming section to put Tina’s case </a:t>
            </a:r>
            <a:r>
              <a:rPr lang="en-US"/>
              <a:t>all together</a:t>
            </a:r>
          </a:p>
        </p:txBody>
      </p:sp>
    </p:spTree>
    <p:extLst>
      <p:ext uri="{BB962C8B-B14F-4D97-AF65-F5344CB8AC3E}">
        <p14:creationId xmlns:p14="http://schemas.microsoft.com/office/powerpoint/2010/main" val="421886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3715" y="1979897"/>
            <a:ext cx="7050267" cy="1846659"/>
          </a:xfrm>
          <a:prstGeom prst="rect">
            <a:avLst/>
          </a:prstGeom>
          <a:noFill/>
        </p:spPr>
        <p:txBody>
          <a:bodyPr wrap="square" rtlCol="0">
            <a:spAutoFit/>
          </a:bodyPr>
          <a:lstStyle/>
          <a:p>
            <a:r>
              <a:rPr lang="en-US" sz="3200" dirty="0"/>
              <a:t>To reproduce or not to reproduce, that is the question.</a:t>
            </a:r>
          </a:p>
          <a:p>
            <a:pPr algn="r"/>
            <a:r>
              <a:rPr lang="en-US" sz="3200" dirty="0"/>
              <a:t>-The Cell Cycle</a:t>
            </a:r>
          </a:p>
          <a:p>
            <a:pPr algn="r"/>
            <a:endParaRPr lang="en-US" dirty="0"/>
          </a:p>
        </p:txBody>
      </p:sp>
    </p:spTree>
    <p:extLst>
      <p:ext uri="{BB962C8B-B14F-4D97-AF65-F5344CB8AC3E}">
        <p14:creationId xmlns:p14="http://schemas.microsoft.com/office/powerpoint/2010/main" val="3016709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Growth vs. Division</a:t>
            </a:r>
          </a:p>
        </p:txBody>
      </p:sp>
      <p:sp>
        <p:nvSpPr>
          <p:cNvPr id="34819" name="Rectangle 3"/>
          <p:cNvSpPr>
            <a:spLocks noGrp="1" noChangeArrowheads="1"/>
          </p:cNvSpPr>
          <p:nvPr>
            <p:ph idx="1"/>
          </p:nvPr>
        </p:nvSpPr>
        <p:spPr>
          <a:xfrm>
            <a:off x="197223" y="1568919"/>
            <a:ext cx="7942730" cy="3880773"/>
          </a:xfrm>
        </p:spPr>
        <p:txBody>
          <a:bodyPr>
            <a:normAutofit/>
          </a:bodyPr>
          <a:lstStyle/>
          <a:p>
            <a:r>
              <a:rPr lang="en-US" altLang="en-US" sz="2800" dirty="0"/>
              <a:t>When an animal or plant grows, what happens to its cells?  </a:t>
            </a:r>
          </a:p>
          <a:p>
            <a:endParaRPr lang="en-US" altLang="en-US" sz="2800" dirty="0"/>
          </a:p>
          <a:p>
            <a:r>
              <a:rPr lang="en-US" altLang="en-US" sz="2800" dirty="0"/>
              <a:t>Does an animal get larger because each cell increases in size (grows) or because it produces more of them?</a:t>
            </a:r>
          </a:p>
        </p:txBody>
      </p:sp>
    </p:spTree>
    <p:extLst>
      <p:ext uri="{BB962C8B-B14F-4D97-AF65-F5344CB8AC3E}">
        <p14:creationId xmlns:p14="http://schemas.microsoft.com/office/powerpoint/2010/main" val="3349539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906" y="170771"/>
            <a:ext cx="7122154" cy="1320800"/>
          </a:xfrm>
        </p:spPr>
        <p:txBody>
          <a:bodyPr>
            <a:noAutofit/>
          </a:bodyPr>
          <a:lstStyle/>
          <a:p>
            <a:r>
              <a:rPr lang="en-US" altLang="en-US" sz="3800" b="1" dirty="0"/>
              <a:t>Why can’t cells grow forever?</a:t>
            </a:r>
          </a:p>
        </p:txBody>
      </p:sp>
      <p:sp>
        <p:nvSpPr>
          <p:cNvPr id="35843" name="Rectangle 3"/>
          <p:cNvSpPr>
            <a:spLocks noGrp="1" noChangeArrowheads="1"/>
          </p:cNvSpPr>
          <p:nvPr>
            <p:ph idx="1"/>
          </p:nvPr>
        </p:nvSpPr>
        <p:spPr>
          <a:xfrm>
            <a:off x="0" y="1201271"/>
            <a:ext cx="8875059" cy="5295021"/>
          </a:xfrm>
        </p:spPr>
        <p:txBody>
          <a:bodyPr/>
          <a:lstStyle/>
          <a:p>
            <a:pPr>
              <a:lnSpc>
                <a:spcPct val="90000"/>
              </a:lnSpc>
            </a:pPr>
            <a:r>
              <a:rPr lang="en-US" altLang="en-US" sz="2400" b="1" dirty="0">
                <a:solidFill>
                  <a:schemeClr val="tx1"/>
                </a:solidFill>
              </a:rPr>
              <a:t>REASON 1:  </a:t>
            </a:r>
            <a:r>
              <a:rPr lang="en-US" altLang="en-US" sz="2400" b="1" i="1" dirty="0">
                <a:solidFill>
                  <a:schemeClr val="tx1"/>
                </a:solidFill>
              </a:rPr>
              <a:t>Not </a:t>
            </a:r>
            <a:r>
              <a:rPr lang="en-US" altLang="en-US" sz="2400" b="1" i="1" dirty="0" smtClean="0">
                <a:solidFill>
                  <a:schemeClr val="tx1"/>
                </a:solidFill>
              </a:rPr>
              <a:t>enough DNA! </a:t>
            </a:r>
            <a:r>
              <a:rPr lang="en-US" altLang="en-US" sz="2400" dirty="0" smtClean="0">
                <a:solidFill>
                  <a:schemeClr val="tx1"/>
                </a:solidFill>
              </a:rPr>
              <a:t>...</a:t>
            </a:r>
            <a:r>
              <a:rPr lang="en-US" altLang="en-US" sz="2400" dirty="0">
                <a:solidFill>
                  <a:schemeClr val="tx1"/>
                </a:solidFill>
              </a:rPr>
              <a:t>as the cell increases in </a:t>
            </a:r>
            <a:r>
              <a:rPr lang="en-US" altLang="en-US" sz="2400" i="1" dirty="0">
                <a:solidFill>
                  <a:schemeClr val="tx1"/>
                </a:solidFill>
              </a:rPr>
              <a:t>size</a:t>
            </a:r>
            <a:r>
              <a:rPr lang="en-US" altLang="en-US" sz="2400" dirty="0">
                <a:solidFill>
                  <a:schemeClr val="tx1"/>
                </a:solidFill>
              </a:rPr>
              <a:t>, it keeps the same amount of DNA.  Eventually the cell will grow too much for the DNA to control all its </a:t>
            </a:r>
            <a:r>
              <a:rPr lang="en-US" altLang="en-US" sz="2400" b="1" i="1" dirty="0">
                <a:solidFill>
                  <a:schemeClr val="tx1"/>
                </a:solidFill>
              </a:rPr>
              <a:t>activities</a:t>
            </a:r>
          </a:p>
          <a:p>
            <a:pPr>
              <a:lnSpc>
                <a:spcPct val="90000"/>
              </a:lnSpc>
              <a:buFontTx/>
              <a:buNone/>
            </a:pPr>
            <a:r>
              <a:rPr lang="en-US" altLang="en-US" dirty="0">
                <a:solidFill>
                  <a:schemeClr val="tx1"/>
                </a:solidFill>
              </a:rPr>
              <a:t>	</a:t>
            </a:r>
            <a:endParaRPr lang="en-US" altLang="en-US" dirty="0" smtClean="0">
              <a:solidFill>
                <a:schemeClr val="tx1"/>
              </a:solidFill>
            </a:endParaRPr>
          </a:p>
          <a:p>
            <a:pPr>
              <a:lnSpc>
                <a:spcPct val="90000"/>
              </a:lnSpc>
              <a:buFontTx/>
              <a:buNone/>
            </a:pPr>
            <a:r>
              <a:rPr lang="en-US" altLang="en-US" i="1" dirty="0">
                <a:solidFill>
                  <a:schemeClr val="tx1"/>
                </a:solidFill>
              </a:rPr>
              <a:t>	</a:t>
            </a:r>
            <a:endParaRPr lang="en-US" altLang="en-US" dirty="0">
              <a:solidFill>
                <a:schemeClr val="tx1"/>
              </a:solidFill>
            </a:endParaRPr>
          </a:p>
        </p:txBody>
      </p:sp>
      <p:pic>
        <p:nvPicPr>
          <p:cNvPr id="5124" name="Picture 4" descr="http://www.ccclarion.com/wp-content/uploads/2014/12/CHROMOSOM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88021" y="2640313"/>
            <a:ext cx="3855979" cy="38559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C5A6D0-F0B1-42AA-B5E0-B2F061C99970}"/>
              </a:ext>
            </a:extLst>
          </p:cNvPr>
          <p:cNvSpPr txBox="1"/>
          <p:nvPr/>
        </p:nvSpPr>
        <p:spPr>
          <a:xfrm>
            <a:off x="618565" y="4718533"/>
            <a:ext cx="4400515" cy="1015663"/>
          </a:xfrm>
          <a:prstGeom prst="rect">
            <a:avLst/>
          </a:prstGeom>
          <a:noFill/>
        </p:spPr>
        <p:txBody>
          <a:bodyPr wrap="square" rtlCol="0">
            <a:spAutoFit/>
          </a:bodyPr>
          <a:lstStyle/>
          <a:p>
            <a:r>
              <a:rPr lang="en-US" sz="2000" i="1" dirty="0"/>
              <a:t>Every time a cell divides, the telomeres (ends of chromosomes) become smaller, </a:t>
            </a:r>
            <a:r>
              <a:rPr lang="en-US" sz="2000" b="1" i="1" dirty="0"/>
              <a:t>so organisms age</a:t>
            </a:r>
            <a:r>
              <a:rPr lang="en-US" sz="2000" i="1" dirty="0"/>
              <a:t>!</a:t>
            </a:r>
          </a:p>
        </p:txBody>
      </p:sp>
      <p:sp>
        <p:nvSpPr>
          <p:cNvPr id="3" name="TextBox 2"/>
          <p:cNvSpPr txBox="1"/>
          <p:nvPr/>
        </p:nvSpPr>
        <p:spPr>
          <a:xfrm>
            <a:off x="618565" y="2857046"/>
            <a:ext cx="4669456" cy="1938992"/>
          </a:xfrm>
          <a:prstGeom prst="rect">
            <a:avLst/>
          </a:prstGeom>
          <a:noFill/>
        </p:spPr>
        <p:txBody>
          <a:bodyPr wrap="square" rtlCol="0">
            <a:spAutoFit/>
          </a:bodyPr>
          <a:lstStyle/>
          <a:p>
            <a:r>
              <a:rPr lang="en-US" altLang="en-US" sz="2000" b="1" i="1" dirty="0"/>
              <a:t>DNA Overload: </a:t>
            </a:r>
            <a:r>
              <a:rPr lang="en-US" altLang="en-US" sz="2000" i="1" dirty="0"/>
              <a:t>when the DNA of a cell has too many tasks to do (like making proteins), and not enough DNA to get the job(s) done, the cell has “DNA overload” [cell size must be limited]</a:t>
            </a:r>
            <a:endParaRPr lang="en-US" altLang="en-US" sz="2000" dirty="0"/>
          </a:p>
          <a:p>
            <a:endParaRPr lang="en-US" sz="2000" dirty="0"/>
          </a:p>
        </p:txBody>
      </p:sp>
    </p:spTree>
    <p:extLst>
      <p:ext uri="{BB962C8B-B14F-4D97-AF65-F5344CB8AC3E}">
        <p14:creationId xmlns:p14="http://schemas.microsoft.com/office/powerpoint/2010/main" val="1983587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8940" y="342313"/>
            <a:ext cx="6958819" cy="1320800"/>
          </a:xfrm>
        </p:spPr>
        <p:txBody>
          <a:bodyPr/>
          <a:lstStyle/>
          <a:p>
            <a:r>
              <a:rPr lang="en-US" altLang="en-US" b="1" dirty="0"/>
              <a:t>Why Can’t Cells Grow Forever?</a:t>
            </a:r>
          </a:p>
        </p:txBody>
      </p:sp>
      <p:sp>
        <p:nvSpPr>
          <p:cNvPr id="36867" name="Rectangle 3"/>
          <p:cNvSpPr>
            <a:spLocks noGrp="1" noChangeArrowheads="1"/>
          </p:cNvSpPr>
          <p:nvPr>
            <p:ph idx="1"/>
          </p:nvPr>
        </p:nvSpPr>
        <p:spPr>
          <a:xfrm>
            <a:off x="457199" y="1452283"/>
            <a:ext cx="7682753" cy="5055846"/>
          </a:xfrm>
        </p:spPr>
        <p:txBody>
          <a:bodyPr>
            <a:normAutofit/>
          </a:bodyPr>
          <a:lstStyle/>
          <a:p>
            <a:r>
              <a:rPr lang="en-US" altLang="en-US" sz="2400" b="1" dirty="0">
                <a:solidFill>
                  <a:schemeClr val="tx1"/>
                </a:solidFill>
              </a:rPr>
              <a:t>REASON #2:</a:t>
            </a:r>
            <a:r>
              <a:rPr lang="en-US" altLang="en-US" sz="2400" dirty="0">
                <a:solidFill>
                  <a:schemeClr val="tx1"/>
                </a:solidFill>
              </a:rPr>
              <a:t> </a:t>
            </a:r>
            <a:r>
              <a:rPr lang="en-US" altLang="en-US" sz="2400" dirty="0" smtClean="0">
                <a:solidFill>
                  <a:schemeClr val="tx1"/>
                </a:solidFill>
              </a:rPr>
              <a:t>SURFACE AREA TO VOLUME RATIO:</a:t>
            </a:r>
          </a:p>
          <a:p>
            <a:r>
              <a:rPr lang="en-US" altLang="en-US" sz="2400" dirty="0" smtClean="0">
                <a:solidFill>
                  <a:srgbClr val="0070C0"/>
                </a:solidFill>
              </a:rPr>
              <a:t>Surface </a:t>
            </a:r>
            <a:r>
              <a:rPr lang="en-US" altLang="en-US" sz="2400" dirty="0">
                <a:solidFill>
                  <a:srgbClr val="0070C0"/>
                </a:solidFill>
              </a:rPr>
              <a:t>area </a:t>
            </a:r>
            <a:r>
              <a:rPr lang="en-US" altLang="en-US" sz="2400" dirty="0">
                <a:solidFill>
                  <a:schemeClr val="tx1"/>
                </a:solidFill>
              </a:rPr>
              <a:t>of membrane doesn’t </a:t>
            </a:r>
            <a:r>
              <a:rPr lang="en-US" altLang="en-US" sz="2400" dirty="0">
                <a:solidFill>
                  <a:srgbClr val="0070C0"/>
                </a:solidFill>
              </a:rPr>
              <a:t>increase</a:t>
            </a:r>
            <a:r>
              <a:rPr lang="en-US" altLang="en-US" sz="2400" dirty="0">
                <a:solidFill>
                  <a:schemeClr val="tx1"/>
                </a:solidFill>
              </a:rPr>
              <a:t> as quickly as cell </a:t>
            </a:r>
            <a:r>
              <a:rPr lang="en-US" altLang="en-US" sz="2400" dirty="0">
                <a:solidFill>
                  <a:srgbClr val="0070C0"/>
                </a:solidFill>
              </a:rPr>
              <a:t>volume</a:t>
            </a:r>
          </a:p>
          <a:p>
            <a:endParaRPr lang="en-US" altLang="en-US" sz="2400" dirty="0">
              <a:solidFill>
                <a:schemeClr val="tx1"/>
              </a:solidFill>
            </a:endParaRPr>
          </a:p>
          <a:p>
            <a:pPr>
              <a:buFontTx/>
              <a:buNone/>
            </a:pPr>
            <a:r>
              <a:rPr lang="en-US" altLang="en-US" sz="2400" dirty="0">
                <a:solidFill>
                  <a:schemeClr val="tx1"/>
                </a:solidFill>
              </a:rPr>
              <a:t>	Too little </a:t>
            </a:r>
            <a:r>
              <a:rPr lang="en-US" altLang="en-US" sz="2400" dirty="0">
                <a:solidFill>
                  <a:srgbClr val="0070C0"/>
                </a:solidFill>
              </a:rPr>
              <a:t>membrane</a:t>
            </a:r>
            <a:r>
              <a:rPr lang="en-US" altLang="en-US" sz="2400" dirty="0">
                <a:solidFill>
                  <a:schemeClr val="tx1"/>
                </a:solidFill>
              </a:rPr>
              <a:t> </a:t>
            </a:r>
            <a:r>
              <a:rPr lang="en-US" altLang="en-US" sz="2400" dirty="0">
                <a:solidFill>
                  <a:schemeClr val="tx1"/>
                </a:solidFill>
                <a:sym typeface="Wingdings" panose="05000000000000000000" pitchFamily="2" charset="2"/>
              </a:rPr>
              <a:t> not enough </a:t>
            </a:r>
            <a:r>
              <a:rPr lang="en-US" altLang="en-US" sz="2400" dirty="0">
                <a:solidFill>
                  <a:srgbClr val="0070C0"/>
                </a:solidFill>
                <a:sym typeface="Wingdings" panose="05000000000000000000" pitchFamily="2" charset="2"/>
              </a:rPr>
              <a:t>exchange</a:t>
            </a:r>
            <a:r>
              <a:rPr lang="en-US" altLang="en-US" sz="2400" dirty="0">
                <a:solidFill>
                  <a:schemeClr val="tx1"/>
                </a:solidFill>
                <a:sym typeface="Wingdings" panose="05000000000000000000" pitchFamily="2" charset="2"/>
              </a:rPr>
              <a:t> of materials in and out of the cell</a:t>
            </a:r>
            <a:endParaRPr lang="en-US" altLang="en-US" sz="2400" dirty="0">
              <a:solidFill>
                <a:schemeClr val="tx1"/>
              </a:solidFill>
            </a:endParaRPr>
          </a:p>
        </p:txBody>
      </p:sp>
      <p:pic>
        <p:nvPicPr>
          <p:cNvPr id="6146" name="Picture 2" descr="http://glencoe.mheducation.com/sites/dl/free/0078757134/383933/b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942" y="4046065"/>
            <a:ext cx="4868116" cy="293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42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6869" y="472715"/>
            <a:ext cx="6347713" cy="1320800"/>
          </a:xfrm>
        </p:spPr>
        <p:txBody>
          <a:bodyPr/>
          <a:lstStyle/>
          <a:p>
            <a:r>
              <a:rPr lang="en-US" altLang="en-US" b="1" dirty="0"/>
              <a:t>The Solution?</a:t>
            </a:r>
          </a:p>
        </p:txBody>
      </p:sp>
      <p:sp>
        <p:nvSpPr>
          <p:cNvPr id="37891" name="Rectangle 3"/>
          <p:cNvSpPr>
            <a:spLocks noGrp="1" noChangeArrowheads="1"/>
          </p:cNvSpPr>
          <p:nvPr>
            <p:ph idx="1"/>
          </p:nvPr>
        </p:nvSpPr>
        <p:spPr>
          <a:xfrm>
            <a:off x="457199" y="1949370"/>
            <a:ext cx="7987553" cy="4373563"/>
          </a:xfrm>
        </p:spPr>
        <p:txBody>
          <a:bodyPr>
            <a:normAutofit/>
          </a:bodyPr>
          <a:lstStyle/>
          <a:p>
            <a:r>
              <a:rPr lang="en-US" altLang="en-US" sz="2600" dirty="0">
                <a:solidFill>
                  <a:schemeClr val="tx1"/>
                </a:solidFill>
              </a:rPr>
              <a:t>Before a cell becomes too large, it divides to form 2 “</a:t>
            </a:r>
            <a:r>
              <a:rPr lang="en-US" altLang="en-US" sz="2600" b="1" dirty="0">
                <a:solidFill>
                  <a:schemeClr val="tx1"/>
                </a:solidFill>
              </a:rPr>
              <a:t>daughter cells</a:t>
            </a:r>
            <a:r>
              <a:rPr lang="en-US" altLang="en-US" sz="2600" dirty="0">
                <a:solidFill>
                  <a:schemeClr val="tx1"/>
                </a:solidFill>
              </a:rPr>
              <a:t>”.  </a:t>
            </a:r>
          </a:p>
          <a:p>
            <a:endParaRPr lang="en-US" altLang="en-US" sz="1500" dirty="0">
              <a:solidFill>
                <a:schemeClr val="tx1"/>
              </a:solidFill>
            </a:endParaRPr>
          </a:p>
          <a:p>
            <a:r>
              <a:rPr lang="en-US" altLang="en-US" sz="2600" dirty="0">
                <a:solidFill>
                  <a:schemeClr val="tx1"/>
                </a:solidFill>
              </a:rPr>
              <a:t>This process is called </a:t>
            </a:r>
            <a:r>
              <a:rPr lang="en-US" altLang="en-US" sz="2600" b="1" dirty="0">
                <a:solidFill>
                  <a:schemeClr val="tx1"/>
                </a:solidFill>
              </a:rPr>
              <a:t>cell division</a:t>
            </a:r>
          </a:p>
          <a:p>
            <a:endParaRPr lang="en-US" altLang="en-US" sz="1500" dirty="0">
              <a:solidFill>
                <a:schemeClr val="tx1"/>
              </a:solidFill>
            </a:endParaRPr>
          </a:p>
          <a:p>
            <a:r>
              <a:rPr lang="en-US" altLang="en-US" sz="2600" dirty="0">
                <a:solidFill>
                  <a:schemeClr val="tx1"/>
                </a:solidFill>
              </a:rPr>
              <a:t>Cell division can only happen once a cell has made a </a:t>
            </a:r>
            <a:r>
              <a:rPr lang="en-US" altLang="en-US" sz="2600" b="1" dirty="0">
                <a:solidFill>
                  <a:schemeClr val="tx1"/>
                </a:solidFill>
              </a:rPr>
              <a:t>copy of its DNA </a:t>
            </a:r>
            <a:r>
              <a:rPr lang="en-US" altLang="en-US" sz="2600" dirty="0">
                <a:solidFill>
                  <a:schemeClr val="tx1"/>
                </a:solidFill>
              </a:rPr>
              <a:t>so that each daughter cell can have a full genetic library</a:t>
            </a:r>
          </a:p>
        </p:txBody>
      </p:sp>
      <p:pic>
        <p:nvPicPr>
          <p:cNvPr id="8194" name="Picture 2" descr="https://upload.wikimedia.org/wikipedia/commons/thumb/e/e0/Major_events_in_mitosis.svg/350px-Major_events_in_mito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513" y="155496"/>
            <a:ext cx="5056382" cy="183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02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268989"/>
            <a:ext cx="6347713" cy="1320800"/>
          </a:xfrm>
        </p:spPr>
        <p:txBody>
          <a:bodyPr/>
          <a:lstStyle/>
          <a:p>
            <a:r>
              <a:rPr lang="en-US" b="1" dirty="0"/>
              <a:t>Why Divide?</a:t>
            </a:r>
          </a:p>
        </p:txBody>
      </p:sp>
      <p:sp>
        <p:nvSpPr>
          <p:cNvPr id="10242" name="Rectangle 2"/>
          <p:cNvSpPr>
            <a:spLocks noGrp="1" noChangeArrowheads="1"/>
          </p:cNvSpPr>
          <p:nvPr>
            <p:ph idx="1"/>
          </p:nvPr>
        </p:nvSpPr>
        <p:spPr>
          <a:xfrm>
            <a:off x="251012" y="986118"/>
            <a:ext cx="5291659" cy="6019593"/>
          </a:xfrm>
        </p:spPr>
        <p:txBody>
          <a:bodyPr>
            <a:normAutofit/>
          </a:bodyPr>
          <a:lstStyle/>
          <a:p>
            <a:pPr eaLnBrk="1" hangingPunct="1">
              <a:spcBef>
                <a:spcPct val="30000"/>
              </a:spcBef>
              <a:spcAft>
                <a:spcPct val="10000"/>
              </a:spcAft>
            </a:pPr>
            <a:r>
              <a:rPr lang="en-US" sz="3200" dirty="0">
                <a:latin typeface="Arial" charset="0"/>
                <a:ea typeface="ヒラギノ角ゴ Pro W3" charset="0"/>
              </a:rPr>
              <a:t>Multicellular organisms depend on cell division for</a:t>
            </a:r>
          </a:p>
          <a:p>
            <a:pPr marL="977900" lvl="1" indent="-304800" eaLnBrk="1" hangingPunct="1">
              <a:spcBef>
                <a:spcPct val="30000"/>
              </a:spcBef>
              <a:spcAft>
                <a:spcPct val="10000"/>
              </a:spcAft>
            </a:pPr>
            <a:r>
              <a:rPr lang="en-US" sz="2800" b="1" dirty="0">
                <a:latin typeface="Arial" charset="0"/>
                <a:ea typeface="ヒラギノ角ゴ Pro W3" charset="0"/>
              </a:rPr>
              <a:t>Development from a fertilized cell</a:t>
            </a:r>
          </a:p>
          <a:p>
            <a:pPr marL="977900" lvl="1" indent="-304800" eaLnBrk="1" hangingPunct="1">
              <a:spcBef>
                <a:spcPct val="8000"/>
              </a:spcBef>
            </a:pPr>
            <a:r>
              <a:rPr lang="en-US" sz="2800" b="1" dirty="0">
                <a:latin typeface="Arial" charset="0"/>
                <a:ea typeface="ヒラギノ角ゴ Pro W3" charset="0"/>
              </a:rPr>
              <a:t>Growth</a:t>
            </a:r>
          </a:p>
          <a:p>
            <a:pPr marL="977900" lvl="1" indent="-304800" eaLnBrk="1" hangingPunct="1">
              <a:spcBef>
                <a:spcPct val="8000"/>
              </a:spcBef>
              <a:spcAft>
                <a:spcPct val="10000"/>
              </a:spcAft>
            </a:pPr>
            <a:r>
              <a:rPr lang="en-US" sz="2800" b="1" dirty="0">
                <a:latin typeface="Arial" charset="0"/>
                <a:ea typeface="ヒラギノ角ゴ Pro W3" charset="0"/>
              </a:rPr>
              <a:t>Repair</a:t>
            </a:r>
          </a:p>
          <a:p>
            <a:pPr eaLnBrk="1" hangingPunct="1">
              <a:spcBef>
                <a:spcPct val="30000"/>
              </a:spcBef>
            </a:pPr>
            <a:r>
              <a:rPr lang="en-US" sz="3200" dirty="0">
                <a:latin typeface="Arial" charset="0"/>
                <a:ea typeface="ヒラギノ角ゴ Pro W3" charset="0"/>
              </a:rPr>
              <a:t>Cell division is an integral part of the </a:t>
            </a:r>
            <a:r>
              <a:rPr lang="en-US" sz="3200" b="1" dirty="0">
                <a:latin typeface="Arial" charset="0"/>
                <a:ea typeface="ヒラギノ角ゴ Pro W3" charset="0"/>
              </a:rPr>
              <a:t>cell cycle</a:t>
            </a:r>
            <a:r>
              <a:rPr lang="en-US" sz="3200" dirty="0">
                <a:latin typeface="Arial" charset="0"/>
                <a:ea typeface="ヒラギノ角ゴ Pro W3" charset="0"/>
              </a:rPr>
              <a:t>, the life of a cell from formation to its own division</a:t>
            </a:r>
          </a:p>
        </p:txBody>
      </p:sp>
      <p:pic>
        <p:nvPicPr>
          <p:cNvPr id="7170" name="Picture 2" descr="http://image.slidesharecdn.com/mitosismeiosiskaryotyping-141230222443-conversion-gate02/95/mitosismeiosiskaryotypingdk2014-6-638.jpg?cb=141997840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78824" y="231079"/>
            <a:ext cx="3938919" cy="2957277"/>
          </a:xfrm>
          <a:prstGeom prst="rect">
            <a:avLst/>
          </a:prstGeom>
          <a:noFill/>
          <a:extLst>
            <a:ext uri="{909E8E84-426E-40DD-AFC4-6F175D3DCCD1}">
              <a14:hiddenFill xmlns:a14="http://schemas.microsoft.com/office/drawing/2010/main">
                <a:solidFill>
                  <a:srgbClr val="FFFFFF"/>
                </a:solidFill>
              </a14:hiddenFill>
            </a:ext>
          </a:extLst>
        </p:spPr>
      </p:pic>
      <p:pic>
        <p:nvPicPr>
          <p:cNvPr id="93186" name="Picture 2" descr="Image result for cell cycle">
            <a:extLst>
              <a:ext uri="{FF2B5EF4-FFF2-40B4-BE49-F238E27FC236}">
                <a16:creationId xmlns:a16="http://schemas.microsoft.com/office/drawing/2014/main" id="{5EF27015-8D0E-4D3E-B7D8-008B71990A2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76800" y="3640810"/>
            <a:ext cx="3467200" cy="291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43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08 at 5.49.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98"/>
            <a:ext cx="9144000" cy="2780172"/>
          </a:xfrm>
          <a:prstGeom prst="rect">
            <a:avLst/>
          </a:prstGeom>
        </p:spPr>
      </p:pic>
      <p:sp>
        <p:nvSpPr>
          <p:cNvPr id="6" name="Rectangle 5"/>
          <p:cNvSpPr/>
          <p:nvPr/>
        </p:nvSpPr>
        <p:spPr>
          <a:xfrm>
            <a:off x="548717" y="4132590"/>
            <a:ext cx="8152389" cy="1754327"/>
          </a:xfrm>
          <a:prstGeom prst="rect">
            <a:avLst/>
          </a:prstGeom>
          <a:solidFill>
            <a:srgbClr val="F9FFD1"/>
          </a:solid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1</a:t>
            </a: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DNA is a double helix made of </a:t>
            </a:r>
            <a:r>
              <a:rPr lang="en-US" sz="5400" b="1" u="sng"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nucleotides</a:t>
            </a: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40811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C9E5-1F44-4B17-9A8D-EA61E6C0C6FD}"/>
              </a:ext>
            </a:extLst>
          </p:cNvPr>
          <p:cNvSpPr>
            <a:spLocks noGrp="1"/>
          </p:cNvSpPr>
          <p:nvPr>
            <p:ph type="title"/>
          </p:nvPr>
        </p:nvSpPr>
        <p:spPr/>
        <p:txBody>
          <a:bodyPr/>
          <a:lstStyle/>
          <a:p>
            <a:r>
              <a:rPr lang="en-US" dirty="0"/>
              <a:t>Topic 2: Mitosis</a:t>
            </a:r>
          </a:p>
        </p:txBody>
      </p:sp>
      <p:sp>
        <p:nvSpPr>
          <p:cNvPr id="3" name="Content Placeholder 2">
            <a:extLst>
              <a:ext uri="{FF2B5EF4-FFF2-40B4-BE49-F238E27FC236}">
                <a16:creationId xmlns:a16="http://schemas.microsoft.com/office/drawing/2014/main" id="{C15AB592-3A88-4933-8446-D2611EAD544C}"/>
              </a:ext>
            </a:extLst>
          </p:cNvPr>
          <p:cNvSpPr>
            <a:spLocks noGrp="1"/>
          </p:cNvSpPr>
          <p:nvPr>
            <p:ph idx="1"/>
          </p:nvPr>
        </p:nvSpPr>
        <p:spPr/>
        <p:txBody>
          <a:bodyPr/>
          <a:lstStyle/>
          <a:p>
            <a:pPr marL="0" indent="0">
              <a:buNone/>
            </a:pPr>
            <a:r>
              <a:rPr lang="en-US" b="1" dirty="0"/>
              <a:t>By the end of this topic, you should be able to…</a:t>
            </a:r>
          </a:p>
          <a:p>
            <a:pPr lvl="1"/>
            <a:r>
              <a:rPr lang="en-US" i="1" dirty="0"/>
              <a:t>Explain why cells must divide</a:t>
            </a:r>
          </a:p>
          <a:p>
            <a:pPr lvl="1"/>
            <a:r>
              <a:rPr lang="en-US" i="1" dirty="0"/>
              <a:t>Draw and label the stages of mitosis</a:t>
            </a:r>
          </a:p>
          <a:p>
            <a:pPr lvl="1"/>
            <a:r>
              <a:rPr lang="en-US" i="1" dirty="0"/>
              <a:t>Compare and contrast cell division (cytokinesis) in plant and animal cells</a:t>
            </a:r>
          </a:p>
          <a:p>
            <a:pPr lvl="1"/>
            <a:r>
              <a:rPr lang="en-US" i="1" dirty="0"/>
              <a:t>Compare and contrast prokaryotic and eukaryotic division</a:t>
            </a:r>
          </a:p>
        </p:txBody>
      </p:sp>
    </p:spTree>
    <p:extLst>
      <p:ext uri="{BB962C8B-B14F-4D97-AF65-F5344CB8AC3E}">
        <p14:creationId xmlns:p14="http://schemas.microsoft.com/office/powerpoint/2010/main" val="2386815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82ACD083-C803-4967-B24F-1DA10135F00F}"/>
              </a:ext>
            </a:extLst>
          </p:cNvPr>
          <p:cNvSpPr>
            <a:spLocks noGrp="1"/>
          </p:cNvSpPr>
          <p:nvPr>
            <p:ph type="title"/>
          </p:nvPr>
        </p:nvSpPr>
        <p:spPr/>
        <p:txBody>
          <a:bodyPr/>
          <a:lstStyle/>
          <a:p>
            <a:r>
              <a:rPr lang="en-US" altLang="en-US"/>
              <a:t>Purpose of Mitosis</a:t>
            </a:r>
          </a:p>
        </p:txBody>
      </p:sp>
      <p:sp>
        <p:nvSpPr>
          <p:cNvPr id="5123" name="Content Placeholder 4">
            <a:extLst>
              <a:ext uri="{FF2B5EF4-FFF2-40B4-BE49-F238E27FC236}">
                <a16:creationId xmlns:a16="http://schemas.microsoft.com/office/drawing/2014/main" id="{1131C287-0B3A-4FC2-B963-0D03896FCE77}"/>
              </a:ext>
            </a:extLst>
          </p:cNvPr>
          <p:cNvSpPr>
            <a:spLocks noGrp="1"/>
          </p:cNvSpPr>
          <p:nvPr>
            <p:ph idx="1"/>
          </p:nvPr>
        </p:nvSpPr>
        <p:spPr>
          <a:xfrm>
            <a:off x="609599" y="1613648"/>
            <a:ext cx="7906872" cy="4427716"/>
          </a:xfrm>
        </p:spPr>
        <p:txBody>
          <a:bodyPr>
            <a:normAutofit/>
          </a:bodyPr>
          <a:lstStyle/>
          <a:p>
            <a:r>
              <a:rPr lang="en-US" altLang="en-US" sz="3600" dirty="0"/>
              <a:t>To create two </a:t>
            </a:r>
            <a:r>
              <a:rPr lang="en-US" altLang="en-US" sz="3600" b="1" dirty="0"/>
              <a:t>identical daughter cells </a:t>
            </a:r>
            <a:r>
              <a:rPr lang="en-US" altLang="en-US" sz="3600" dirty="0"/>
              <a:t>from one parent cell</a:t>
            </a:r>
          </a:p>
          <a:p>
            <a:r>
              <a:rPr lang="en-US" altLang="en-US" sz="3600" dirty="0"/>
              <a:t>Cells begin </a:t>
            </a:r>
            <a:r>
              <a:rPr lang="en-US" altLang="en-US" sz="3600" b="1" dirty="0"/>
              <a:t>diploid</a:t>
            </a:r>
            <a:r>
              <a:rPr lang="en-US" altLang="en-US" sz="3600" dirty="0"/>
              <a:t> (2 sets of chromosomes) and end </a:t>
            </a:r>
            <a:r>
              <a:rPr lang="en-US" altLang="en-US" sz="3600" b="1" dirty="0" smtClean="0"/>
              <a:t>diploid</a:t>
            </a:r>
          </a:p>
          <a:p>
            <a:pPr marL="0" indent="0">
              <a:buNone/>
            </a:pPr>
            <a:endParaRPr lang="en-US" altLang="en-US" sz="2600" b="1" i="1" dirty="0" smtClean="0"/>
          </a:p>
          <a:p>
            <a:r>
              <a:rPr lang="en-US" altLang="en-US" sz="2600" b="1" i="1" dirty="0" smtClean="0"/>
              <a:t>Used </a:t>
            </a:r>
            <a:r>
              <a:rPr lang="en-US" altLang="en-US" sz="2600" b="1" i="1" dirty="0"/>
              <a:t>for somatic cell division and asexual reproduction </a:t>
            </a:r>
          </a:p>
          <a:p>
            <a:endParaRPr lang="en-US" altLang="en-US" sz="3600" b="1" dirty="0"/>
          </a:p>
        </p:txBody>
      </p:sp>
    </p:spTree>
    <p:extLst>
      <p:ext uri="{BB962C8B-B14F-4D97-AF65-F5344CB8AC3E}">
        <p14:creationId xmlns:p14="http://schemas.microsoft.com/office/powerpoint/2010/main" val="1487270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599" y="609600"/>
            <a:ext cx="6580095" cy="1320800"/>
          </a:xfrm>
        </p:spPr>
        <p:txBody>
          <a:bodyPr/>
          <a:lstStyle/>
          <a:p>
            <a:r>
              <a:rPr lang="en-US" altLang="en-US" dirty="0" smtClean="0"/>
              <a:t>Types of Asexual Reproduction</a:t>
            </a:r>
          </a:p>
        </p:txBody>
      </p:sp>
      <p:sp>
        <p:nvSpPr>
          <p:cNvPr id="5123" name="Content Placeholder 2"/>
          <p:cNvSpPr>
            <a:spLocks noGrp="1"/>
          </p:cNvSpPr>
          <p:nvPr>
            <p:ph idx="1"/>
          </p:nvPr>
        </p:nvSpPr>
        <p:spPr>
          <a:xfrm>
            <a:off x="1075765" y="1559860"/>
            <a:ext cx="5881548" cy="4481504"/>
          </a:xfrm>
        </p:spPr>
        <p:txBody>
          <a:bodyPr>
            <a:normAutofit/>
          </a:bodyPr>
          <a:lstStyle/>
          <a:p>
            <a:r>
              <a:rPr lang="en-US" altLang="en-US" sz="3000" dirty="0" smtClean="0"/>
              <a:t>Binary fission</a:t>
            </a:r>
          </a:p>
          <a:p>
            <a:r>
              <a:rPr lang="en-US" altLang="en-US" sz="3000" dirty="0" smtClean="0"/>
              <a:t>Sporulation</a:t>
            </a:r>
          </a:p>
          <a:p>
            <a:r>
              <a:rPr lang="en-US" altLang="en-US" sz="3000" dirty="0" smtClean="0"/>
              <a:t>Regeneration</a:t>
            </a:r>
          </a:p>
          <a:p>
            <a:r>
              <a:rPr lang="en-US" altLang="en-US" sz="3000" dirty="0" smtClean="0"/>
              <a:t>Vegetative propagation</a:t>
            </a:r>
          </a:p>
        </p:txBody>
      </p:sp>
    </p:spTree>
    <p:extLst>
      <p:ext uri="{BB962C8B-B14F-4D97-AF65-F5344CB8AC3E}">
        <p14:creationId xmlns:p14="http://schemas.microsoft.com/office/powerpoint/2010/main" val="1844323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D61684E-D76C-4903-BEE6-8B1FA0CCFD95}"/>
              </a:ext>
            </a:extLst>
          </p:cNvPr>
          <p:cNvSpPr>
            <a:spLocks noGrp="1" noChangeArrowheads="1"/>
          </p:cNvSpPr>
          <p:nvPr>
            <p:ph type="title"/>
          </p:nvPr>
        </p:nvSpPr>
        <p:spPr>
          <a:xfrm>
            <a:off x="685800" y="333375"/>
            <a:ext cx="7772400" cy="1143000"/>
          </a:xfrm>
        </p:spPr>
        <p:txBody>
          <a:bodyPr/>
          <a:lstStyle/>
          <a:p>
            <a:pPr eaLnBrk="1" hangingPunct="1"/>
            <a:r>
              <a:rPr lang="en-US" altLang="en-US"/>
              <a:t>Vocab</a:t>
            </a:r>
          </a:p>
        </p:txBody>
      </p:sp>
      <p:sp>
        <p:nvSpPr>
          <p:cNvPr id="6147" name="Rectangle 3">
            <a:extLst>
              <a:ext uri="{FF2B5EF4-FFF2-40B4-BE49-F238E27FC236}">
                <a16:creationId xmlns:a16="http://schemas.microsoft.com/office/drawing/2014/main" id="{795B4A8B-1F3E-4E47-9D25-4BB64EC70887}"/>
              </a:ext>
            </a:extLst>
          </p:cNvPr>
          <p:cNvSpPr>
            <a:spLocks noGrp="1" noChangeArrowheads="1"/>
          </p:cNvSpPr>
          <p:nvPr>
            <p:ph idx="1"/>
          </p:nvPr>
        </p:nvSpPr>
        <p:spPr>
          <a:xfrm>
            <a:off x="228600" y="1600200"/>
            <a:ext cx="5562600" cy="5257800"/>
          </a:xfrm>
        </p:spPr>
        <p:txBody>
          <a:bodyPr/>
          <a:lstStyle/>
          <a:p>
            <a:pPr eaLnBrk="1" hangingPunct="1"/>
            <a:r>
              <a:rPr lang="en-US" altLang="en-US" sz="2800" b="1" dirty="0"/>
              <a:t>Diploid Cells (2n)</a:t>
            </a:r>
            <a:r>
              <a:rPr lang="en-US" altLang="en-US" sz="2800" dirty="0">
                <a:solidFill>
                  <a:srgbClr val="0066FF"/>
                </a:solidFill>
              </a:rPr>
              <a:t> </a:t>
            </a:r>
            <a:r>
              <a:rPr lang="en-US" altLang="en-US" sz="2800" dirty="0"/>
              <a:t>=</a:t>
            </a:r>
            <a:r>
              <a:rPr lang="en-US" altLang="en-US" sz="2800" dirty="0">
                <a:solidFill>
                  <a:srgbClr val="0066FF"/>
                </a:solidFill>
              </a:rPr>
              <a:t> 2 sets of chromosomes…one from each parent (Example: human body cell) --- </a:t>
            </a:r>
            <a:r>
              <a:rPr lang="en-US" altLang="en-US" sz="2800" dirty="0">
                <a:solidFill>
                  <a:schemeClr val="tx1"/>
                </a:solidFill>
              </a:rPr>
              <a:t>SOMATIC CELLS</a:t>
            </a:r>
          </a:p>
          <a:p>
            <a:pPr eaLnBrk="1" hangingPunct="1">
              <a:buFontTx/>
              <a:buNone/>
            </a:pPr>
            <a:endParaRPr lang="en-US" altLang="en-US" sz="2800" dirty="0">
              <a:solidFill>
                <a:srgbClr val="0066FF"/>
              </a:solidFill>
            </a:endParaRPr>
          </a:p>
          <a:p>
            <a:pPr eaLnBrk="1" hangingPunct="1"/>
            <a:r>
              <a:rPr lang="en-US" altLang="en-US" sz="2800" b="1" dirty="0"/>
              <a:t>Haploid Cells (n)=</a:t>
            </a:r>
            <a:r>
              <a:rPr lang="en-US" altLang="en-US" sz="2800" dirty="0">
                <a:solidFill>
                  <a:srgbClr val="0066FF"/>
                </a:solidFill>
              </a:rPr>
              <a:t> only have 1 set of chromosomes (Example: Sperm or Egg Cell) --- </a:t>
            </a:r>
            <a:r>
              <a:rPr lang="en-US" altLang="en-US" sz="2800" dirty="0">
                <a:solidFill>
                  <a:schemeClr val="tx1"/>
                </a:solidFill>
              </a:rPr>
              <a:t>SEX CELLS</a:t>
            </a:r>
          </a:p>
          <a:p>
            <a:pPr eaLnBrk="1" hangingPunct="1"/>
            <a:endParaRPr lang="en-US" altLang="en-US" sz="2800" dirty="0">
              <a:solidFill>
                <a:srgbClr val="0066FF"/>
              </a:solidFill>
            </a:endParaRPr>
          </a:p>
          <a:p>
            <a:pPr eaLnBrk="1" hangingPunct="1">
              <a:buFontTx/>
              <a:buNone/>
            </a:pPr>
            <a:endParaRPr lang="en-US" altLang="en-US" sz="2800" dirty="0">
              <a:solidFill>
                <a:srgbClr val="0066FF"/>
              </a:solidFill>
            </a:endParaRPr>
          </a:p>
        </p:txBody>
      </p:sp>
      <p:pic>
        <p:nvPicPr>
          <p:cNvPr id="6148" name="Picture 7">
            <a:extLst>
              <a:ext uri="{FF2B5EF4-FFF2-40B4-BE49-F238E27FC236}">
                <a16:creationId xmlns:a16="http://schemas.microsoft.com/office/drawing/2014/main" id="{C7F28169-12D9-42BA-96C5-56E41BDBE23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219200"/>
            <a:ext cx="21336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8">
            <a:extLst>
              <a:ext uri="{FF2B5EF4-FFF2-40B4-BE49-F238E27FC236}">
                <a16:creationId xmlns:a16="http://schemas.microsoft.com/office/drawing/2014/main" id="{E32F686E-52FD-4C6D-86F4-17903627DCD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2438400"/>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9">
            <a:extLst>
              <a:ext uri="{FF2B5EF4-FFF2-40B4-BE49-F238E27FC236}">
                <a16:creationId xmlns:a16="http://schemas.microsoft.com/office/drawing/2014/main" id="{3DD2A11D-D69D-4893-BA52-6A8AC074020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43600" y="4343400"/>
            <a:ext cx="28956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330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20FC213-6062-4411-B254-2E109CE85606}"/>
              </a:ext>
            </a:extLst>
          </p:cNvPr>
          <p:cNvSpPr>
            <a:spLocks noGrp="1" noChangeArrowheads="1"/>
          </p:cNvSpPr>
          <p:nvPr>
            <p:ph type="title"/>
          </p:nvPr>
        </p:nvSpPr>
        <p:spPr/>
        <p:txBody>
          <a:bodyPr/>
          <a:lstStyle/>
          <a:p>
            <a:pPr eaLnBrk="1" hangingPunct="1"/>
            <a:r>
              <a:rPr lang="en-US" altLang="en-US"/>
              <a:t>Types of Chromosomes</a:t>
            </a:r>
          </a:p>
        </p:txBody>
      </p:sp>
      <p:sp>
        <p:nvSpPr>
          <p:cNvPr id="8195" name="Rectangle 4">
            <a:extLst>
              <a:ext uri="{FF2B5EF4-FFF2-40B4-BE49-F238E27FC236}">
                <a16:creationId xmlns:a16="http://schemas.microsoft.com/office/drawing/2014/main" id="{571CB700-E53D-436B-894E-0A29BDB4D36B}"/>
              </a:ext>
            </a:extLst>
          </p:cNvPr>
          <p:cNvSpPr>
            <a:spLocks noGrp="1" noChangeArrowheads="1"/>
          </p:cNvSpPr>
          <p:nvPr>
            <p:ph idx="1"/>
          </p:nvPr>
        </p:nvSpPr>
        <p:spPr>
          <a:xfrm>
            <a:off x="228600" y="1600200"/>
            <a:ext cx="4876800" cy="5105400"/>
          </a:xfrm>
        </p:spPr>
        <p:txBody>
          <a:bodyPr/>
          <a:lstStyle/>
          <a:p>
            <a:pPr eaLnBrk="1" hangingPunct="1"/>
            <a:r>
              <a:rPr lang="en-US" altLang="en-US" sz="2800" b="1" dirty="0"/>
              <a:t>Sex chromosomes</a:t>
            </a:r>
            <a:r>
              <a:rPr lang="en-US" altLang="en-US" sz="2800" dirty="0"/>
              <a:t> = </a:t>
            </a:r>
            <a:r>
              <a:rPr lang="en-US" altLang="en-US" sz="2800" dirty="0">
                <a:solidFill>
                  <a:srgbClr val="0066FF"/>
                </a:solidFill>
              </a:rPr>
              <a:t>determine the </a:t>
            </a:r>
            <a:r>
              <a:rPr lang="en-US" altLang="en-US" sz="2800" b="1" dirty="0">
                <a:solidFill>
                  <a:srgbClr val="0066FF"/>
                </a:solidFill>
              </a:rPr>
              <a:t>sex</a:t>
            </a:r>
            <a:r>
              <a:rPr lang="en-US" altLang="en-US" sz="2800" dirty="0">
                <a:solidFill>
                  <a:srgbClr val="0066FF"/>
                </a:solidFill>
              </a:rPr>
              <a:t> of an organism; either X or </a:t>
            </a:r>
            <a:r>
              <a:rPr lang="en-US" altLang="en-US" sz="2800" dirty="0" smtClean="0">
                <a:solidFill>
                  <a:srgbClr val="0066FF"/>
                </a:solidFill>
              </a:rPr>
              <a:t>Y, referred to as “23</a:t>
            </a:r>
            <a:r>
              <a:rPr lang="en-US" altLang="en-US" sz="2800" baseline="30000" dirty="0" smtClean="0">
                <a:solidFill>
                  <a:srgbClr val="0066FF"/>
                </a:solidFill>
              </a:rPr>
              <a:t>rd</a:t>
            </a:r>
            <a:r>
              <a:rPr lang="en-US" altLang="en-US" sz="2800" dirty="0" smtClean="0">
                <a:solidFill>
                  <a:srgbClr val="0066FF"/>
                </a:solidFill>
              </a:rPr>
              <a:t> pair”</a:t>
            </a:r>
            <a:endParaRPr lang="en-US" altLang="en-US" sz="2800" dirty="0">
              <a:solidFill>
                <a:srgbClr val="0066FF"/>
              </a:solidFill>
            </a:endParaRPr>
          </a:p>
          <a:p>
            <a:pPr eaLnBrk="1" hangingPunct="1">
              <a:buFontTx/>
              <a:buNone/>
            </a:pPr>
            <a:r>
              <a:rPr lang="en-US" altLang="en-US" sz="2800" dirty="0"/>
              <a:t>	</a:t>
            </a:r>
          </a:p>
          <a:p>
            <a:pPr eaLnBrk="1" hangingPunct="1"/>
            <a:r>
              <a:rPr lang="en-US" altLang="en-US" sz="2800" b="1" dirty="0"/>
              <a:t>Autosomes =</a:t>
            </a:r>
            <a:r>
              <a:rPr lang="en-US" altLang="en-US" sz="2800" dirty="0"/>
              <a:t> </a:t>
            </a:r>
            <a:r>
              <a:rPr lang="en-US" altLang="en-US" sz="2800" dirty="0">
                <a:solidFill>
                  <a:srgbClr val="0066FF"/>
                </a:solidFill>
              </a:rPr>
              <a:t>all the other </a:t>
            </a:r>
            <a:r>
              <a:rPr lang="en-US" altLang="en-US" sz="2800" b="1" dirty="0">
                <a:solidFill>
                  <a:srgbClr val="0066FF"/>
                </a:solidFill>
              </a:rPr>
              <a:t>chromosomes</a:t>
            </a:r>
            <a:r>
              <a:rPr lang="en-US" altLang="en-US" sz="2800" dirty="0">
                <a:solidFill>
                  <a:srgbClr val="0066FF"/>
                </a:solidFill>
              </a:rPr>
              <a:t> in an </a:t>
            </a:r>
            <a:r>
              <a:rPr lang="en-US" altLang="en-US" sz="2800" dirty="0" smtClean="0">
                <a:solidFill>
                  <a:srgbClr val="0066FF"/>
                </a:solidFill>
              </a:rPr>
              <a:t>organism (“1</a:t>
            </a:r>
            <a:r>
              <a:rPr lang="en-US" altLang="en-US" sz="2800" baseline="30000" dirty="0" smtClean="0">
                <a:solidFill>
                  <a:srgbClr val="0066FF"/>
                </a:solidFill>
              </a:rPr>
              <a:t>st</a:t>
            </a:r>
            <a:r>
              <a:rPr lang="en-US" altLang="en-US" sz="2800" dirty="0" smtClean="0">
                <a:solidFill>
                  <a:srgbClr val="0066FF"/>
                </a:solidFill>
              </a:rPr>
              <a:t> – 22</a:t>
            </a:r>
            <a:r>
              <a:rPr lang="en-US" altLang="en-US" sz="2800" baseline="30000" dirty="0" smtClean="0">
                <a:solidFill>
                  <a:srgbClr val="0066FF"/>
                </a:solidFill>
              </a:rPr>
              <a:t>nd</a:t>
            </a:r>
            <a:r>
              <a:rPr lang="en-US" altLang="en-US" sz="2800" dirty="0" smtClean="0">
                <a:solidFill>
                  <a:srgbClr val="0066FF"/>
                </a:solidFill>
              </a:rPr>
              <a:t> pair”)</a:t>
            </a:r>
            <a:endParaRPr lang="en-US" altLang="en-US" sz="2800" dirty="0">
              <a:solidFill>
                <a:srgbClr val="0066FF"/>
              </a:solidFill>
            </a:endParaRPr>
          </a:p>
        </p:txBody>
      </p:sp>
      <p:pic>
        <p:nvPicPr>
          <p:cNvPr id="8196" name="Picture 5">
            <a:extLst>
              <a:ext uri="{FF2B5EF4-FFF2-40B4-BE49-F238E27FC236}">
                <a16:creationId xmlns:a16="http://schemas.microsoft.com/office/drawing/2014/main" id="{F55F554E-068C-4D7F-8AAF-E31CFC4E0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657600" cy="33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04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BB98724-77F1-41B5-9857-8680C3F743DE}"/>
              </a:ext>
            </a:extLst>
          </p:cNvPr>
          <p:cNvSpPr>
            <a:spLocks noGrp="1" noChangeArrowheads="1"/>
          </p:cNvSpPr>
          <p:nvPr>
            <p:ph type="title"/>
          </p:nvPr>
        </p:nvSpPr>
        <p:spPr>
          <a:xfrm>
            <a:off x="811306" y="463922"/>
            <a:ext cx="8229600" cy="1143000"/>
          </a:xfrm>
        </p:spPr>
        <p:txBody>
          <a:bodyPr>
            <a:normAutofit/>
          </a:bodyPr>
          <a:lstStyle/>
          <a:p>
            <a:pPr eaLnBrk="1" hangingPunct="1"/>
            <a:r>
              <a:rPr lang="en-US" altLang="en-US" sz="4800" b="1" dirty="0"/>
              <a:t>Cell Cycle</a:t>
            </a:r>
          </a:p>
        </p:txBody>
      </p:sp>
      <p:sp>
        <p:nvSpPr>
          <p:cNvPr id="10243" name="Rectangle 3">
            <a:extLst>
              <a:ext uri="{FF2B5EF4-FFF2-40B4-BE49-F238E27FC236}">
                <a16:creationId xmlns:a16="http://schemas.microsoft.com/office/drawing/2014/main" id="{6CDAB01E-0778-4194-B895-2047322D2D10}"/>
              </a:ext>
            </a:extLst>
          </p:cNvPr>
          <p:cNvSpPr>
            <a:spLocks noGrp="1" noChangeArrowheads="1"/>
          </p:cNvSpPr>
          <p:nvPr>
            <p:ph idx="1"/>
          </p:nvPr>
        </p:nvSpPr>
        <p:spPr>
          <a:xfrm>
            <a:off x="228600" y="3103727"/>
            <a:ext cx="8915400" cy="3368791"/>
          </a:xfrm>
        </p:spPr>
        <p:txBody>
          <a:bodyPr>
            <a:normAutofit/>
          </a:bodyPr>
          <a:lstStyle/>
          <a:p>
            <a:pPr>
              <a:buFont typeface="Arial" panose="020B0604020202020204" pitchFamily="34" charset="0"/>
              <a:buChar char="•"/>
            </a:pPr>
            <a:r>
              <a:rPr lang="en-US" altLang="en-US" sz="2800" dirty="0" smtClean="0">
                <a:solidFill>
                  <a:schemeClr val="tx1"/>
                </a:solidFill>
              </a:rPr>
              <a:t>During </a:t>
            </a:r>
            <a:r>
              <a:rPr lang="en-US" altLang="en-US" sz="2800" dirty="0">
                <a:solidFill>
                  <a:schemeClr val="tx1"/>
                </a:solidFill>
              </a:rPr>
              <a:t>the cycle, a cell grows, prepares for division, and divides to form 2</a:t>
            </a:r>
            <a:r>
              <a:rPr lang="en-US" altLang="en-US" sz="2800" b="1" dirty="0">
                <a:solidFill>
                  <a:schemeClr val="tx1"/>
                </a:solidFill>
              </a:rPr>
              <a:t> daughter cells</a:t>
            </a:r>
            <a:r>
              <a:rPr lang="en-US" altLang="en-US" sz="2800" dirty="0">
                <a:solidFill>
                  <a:schemeClr val="tx1"/>
                </a:solidFill>
              </a:rPr>
              <a:t>, each of which then begins the cycle again</a:t>
            </a:r>
          </a:p>
          <a:p>
            <a:pPr marL="609600" indent="-609600" eaLnBrk="1" hangingPunct="1"/>
            <a:endParaRPr lang="en-US" altLang="en-US" sz="800" dirty="0">
              <a:solidFill>
                <a:schemeClr val="tx1"/>
              </a:solidFill>
            </a:endParaRPr>
          </a:p>
          <a:p>
            <a:pPr eaLnBrk="1" hangingPunct="1">
              <a:buFont typeface="Arial" panose="020B0604020202020204" pitchFamily="34" charset="0"/>
              <a:buChar char="•"/>
            </a:pPr>
            <a:r>
              <a:rPr lang="en-US" altLang="en-US" sz="2800" b="1" dirty="0">
                <a:solidFill>
                  <a:schemeClr val="tx1"/>
                </a:solidFill>
              </a:rPr>
              <a:t>2 Main Parts</a:t>
            </a:r>
          </a:p>
          <a:p>
            <a:pPr marL="609600" indent="-609600" eaLnBrk="1" hangingPunct="1">
              <a:buFontTx/>
              <a:buNone/>
            </a:pPr>
            <a:r>
              <a:rPr lang="en-US" altLang="en-US" sz="2800" dirty="0">
                <a:solidFill>
                  <a:schemeClr val="tx1"/>
                </a:solidFill>
              </a:rPr>
              <a:t>		1) </a:t>
            </a:r>
            <a:r>
              <a:rPr lang="en-US" altLang="en-US" sz="2800" dirty="0" smtClean="0">
                <a:solidFill>
                  <a:schemeClr val="tx1"/>
                </a:solidFill>
              </a:rPr>
              <a:t>Interphase</a:t>
            </a:r>
          </a:p>
          <a:p>
            <a:pPr marL="609600" indent="-609600" eaLnBrk="1" hangingPunct="1">
              <a:buFontTx/>
              <a:buNone/>
            </a:pPr>
            <a:r>
              <a:rPr lang="en-US" altLang="en-US" sz="2800" dirty="0" smtClean="0">
                <a:solidFill>
                  <a:schemeClr val="tx1"/>
                </a:solidFill>
              </a:rPr>
              <a:t>		2) Cell Division (mitosis + cytokinesis)</a:t>
            </a:r>
            <a:endParaRPr lang="en-US" altLang="en-US" sz="2800" dirty="0">
              <a:solidFill>
                <a:schemeClr val="tx1"/>
              </a:solidFill>
            </a:endParaRPr>
          </a:p>
        </p:txBody>
      </p:sp>
      <p:pic>
        <p:nvPicPr>
          <p:cNvPr id="10244" name="Picture 4">
            <a:extLst>
              <a:ext uri="{FF2B5EF4-FFF2-40B4-BE49-F238E27FC236}">
                <a16:creationId xmlns:a16="http://schemas.microsoft.com/office/drawing/2014/main" id="{E25141AD-C51F-4C9B-9306-DF3803DF4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294" y="0"/>
            <a:ext cx="4289612" cy="310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8247" y="1377077"/>
            <a:ext cx="4253753" cy="1384995"/>
          </a:xfrm>
          <a:prstGeom prst="rect">
            <a:avLst/>
          </a:prstGeom>
          <a:noFill/>
        </p:spPr>
        <p:txBody>
          <a:bodyPr wrap="square" rtlCol="0">
            <a:spAutoFit/>
          </a:bodyPr>
          <a:lstStyle/>
          <a:p>
            <a:pPr marL="287338" indent="-287338">
              <a:buFont typeface="Arial" panose="020B0604020202020204" pitchFamily="34" charset="0"/>
              <a:buChar char="•"/>
            </a:pPr>
            <a:r>
              <a:rPr lang="en-US" altLang="en-US" sz="2800" dirty="0"/>
              <a:t>The series of events that cells go through as the </a:t>
            </a:r>
            <a:r>
              <a:rPr lang="en-US" altLang="en-US" sz="2800" b="1" dirty="0"/>
              <a:t>grow</a:t>
            </a:r>
            <a:r>
              <a:rPr lang="en-US" altLang="en-US" sz="2800" dirty="0"/>
              <a:t> and </a:t>
            </a:r>
            <a:r>
              <a:rPr lang="en-US" altLang="en-US" sz="2800" b="1" dirty="0"/>
              <a:t>divide</a:t>
            </a:r>
          </a:p>
        </p:txBody>
      </p:sp>
    </p:spTree>
    <p:extLst>
      <p:ext uri="{BB962C8B-B14F-4D97-AF65-F5344CB8AC3E}">
        <p14:creationId xmlns:p14="http://schemas.microsoft.com/office/powerpoint/2010/main" val="1793560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a:extLst>
              <a:ext uri="{FF2B5EF4-FFF2-40B4-BE49-F238E27FC236}">
                <a16:creationId xmlns:a16="http://schemas.microsoft.com/office/drawing/2014/main" id="{6874DA3A-039D-46AC-A0F8-91DF18733D47}"/>
              </a:ext>
            </a:extLst>
          </p:cNvPr>
          <p:cNvSpPr>
            <a:spLocks noGrp="1"/>
          </p:cNvSpPr>
          <p:nvPr>
            <p:ph idx="1"/>
          </p:nvPr>
        </p:nvSpPr>
        <p:spPr>
          <a:xfrm>
            <a:off x="685800" y="1885950"/>
            <a:ext cx="7772400" cy="4972050"/>
          </a:xfrm>
        </p:spPr>
        <p:txBody>
          <a:bodyPr>
            <a:normAutofit/>
          </a:bodyPr>
          <a:lstStyle/>
          <a:p>
            <a:r>
              <a:rPr lang="en-US" altLang="en-US" sz="4800" dirty="0"/>
              <a:t>G1 </a:t>
            </a:r>
          </a:p>
          <a:p>
            <a:r>
              <a:rPr lang="en-US" altLang="en-US" sz="4800" dirty="0"/>
              <a:t>S</a:t>
            </a:r>
          </a:p>
          <a:p>
            <a:r>
              <a:rPr lang="en-US" altLang="en-US" sz="4800" dirty="0"/>
              <a:t>G2</a:t>
            </a:r>
          </a:p>
          <a:p>
            <a:r>
              <a:rPr lang="en-US" altLang="en-US" sz="4800" dirty="0"/>
              <a:t>Mitosis</a:t>
            </a:r>
          </a:p>
          <a:p>
            <a:r>
              <a:rPr lang="en-US" altLang="en-US" sz="4800" dirty="0" smtClean="0"/>
              <a:t>Cytokinesis </a:t>
            </a:r>
            <a:endParaRPr lang="en-US" altLang="en-US" sz="4800" dirty="0"/>
          </a:p>
        </p:txBody>
      </p:sp>
      <p:cxnSp>
        <p:nvCxnSpPr>
          <p:cNvPr id="11268" name="Straight Arrow Connector 3">
            <a:extLst>
              <a:ext uri="{FF2B5EF4-FFF2-40B4-BE49-F238E27FC236}">
                <a16:creationId xmlns:a16="http://schemas.microsoft.com/office/drawing/2014/main" id="{584BF700-CDF2-4DDA-85FF-0A8A10A5F5DE}"/>
              </a:ext>
            </a:extLst>
          </p:cNvPr>
          <p:cNvCxnSpPr>
            <a:cxnSpLocks noChangeShapeType="1"/>
          </p:cNvCxnSpPr>
          <p:nvPr/>
        </p:nvCxnSpPr>
        <p:spPr bwMode="auto">
          <a:xfrm>
            <a:off x="2209800" y="2324100"/>
            <a:ext cx="2057400" cy="762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269" name="Straight Arrow Connector 5">
            <a:extLst>
              <a:ext uri="{FF2B5EF4-FFF2-40B4-BE49-F238E27FC236}">
                <a16:creationId xmlns:a16="http://schemas.microsoft.com/office/drawing/2014/main" id="{5BE3D136-2273-401A-A717-C3257AB8A128}"/>
              </a:ext>
            </a:extLst>
          </p:cNvPr>
          <p:cNvCxnSpPr>
            <a:cxnSpLocks noChangeShapeType="1"/>
          </p:cNvCxnSpPr>
          <p:nvPr/>
        </p:nvCxnSpPr>
        <p:spPr bwMode="auto">
          <a:xfrm flipV="1">
            <a:off x="1905000" y="3194869"/>
            <a:ext cx="2514600" cy="762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270" name="Straight Arrow Connector 8">
            <a:extLst>
              <a:ext uri="{FF2B5EF4-FFF2-40B4-BE49-F238E27FC236}">
                <a16:creationId xmlns:a16="http://schemas.microsoft.com/office/drawing/2014/main" id="{23D55C60-E1CC-4815-BFBF-B274323427DB}"/>
              </a:ext>
            </a:extLst>
          </p:cNvPr>
          <p:cNvCxnSpPr>
            <a:cxnSpLocks noChangeShapeType="1"/>
          </p:cNvCxnSpPr>
          <p:nvPr/>
        </p:nvCxnSpPr>
        <p:spPr bwMode="auto">
          <a:xfrm flipV="1">
            <a:off x="2209800" y="3402012"/>
            <a:ext cx="2209800" cy="55403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271" name="TextBox 9">
            <a:extLst>
              <a:ext uri="{FF2B5EF4-FFF2-40B4-BE49-F238E27FC236}">
                <a16:creationId xmlns:a16="http://schemas.microsoft.com/office/drawing/2014/main" id="{311A0D99-7EB2-44BD-AA47-9DAE141BDE8F}"/>
              </a:ext>
            </a:extLst>
          </p:cNvPr>
          <p:cNvSpPr txBox="1">
            <a:spLocks noChangeArrowheads="1"/>
          </p:cNvSpPr>
          <p:nvPr/>
        </p:nvSpPr>
        <p:spPr bwMode="auto">
          <a:xfrm>
            <a:off x="4542682" y="2840856"/>
            <a:ext cx="2322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r>
              <a:rPr lang="en-US" altLang="en-US" sz="4000" dirty="0">
                <a:latin typeface="Times" panose="02020603050405020304" pitchFamily="18" charset="0"/>
              </a:rPr>
              <a:t>Interphase</a:t>
            </a:r>
          </a:p>
        </p:txBody>
      </p:sp>
      <p:sp>
        <p:nvSpPr>
          <p:cNvPr id="4" name="Title 3">
            <a:extLst>
              <a:ext uri="{FF2B5EF4-FFF2-40B4-BE49-F238E27FC236}">
                <a16:creationId xmlns:a16="http://schemas.microsoft.com/office/drawing/2014/main" id="{E168BE71-88E3-456D-82F1-C92AA0E5BF1E}"/>
              </a:ext>
            </a:extLst>
          </p:cNvPr>
          <p:cNvSpPr>
            <a:spLocks noGrp="1"/>
          </p:cNvSpPr>
          <p:nvPr>
            <p:ph type="title"/>
          </p:nvPr>
        </p:nvSpPr>
        <p:spPr/>
        <p:txBody>
          <a:bodyPr/>
          <a:lstStyle/>
          <a:p>
            <a:r>
              <a:rPr lang="en-US" dirty="0"/>
              <a:t>Stages of the Cell Cycle</a:t>
            </a:r>
          </a:p>
        </p:txBody>
      </p:sp>
    </p:spTree>
    <p:extLst>
      <p:ext uri="{BB962C8B-B14F-4D97-AF65-F5344CB8AC3E}">
        <p14:creationId xmlns:p14="http://schemas.microsoft.com/office/powerpoint/2010/main" val="814995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8EB3BBC-E4AC-4427-94EF-00B08E1C2EFC}"/>
              </a:ext>
            </a:extLst>
          </p:cNvPr>
          <p:cNvSpPr>
            <a:spLocks noGrp="1" noChangeArrowheads="1"/>
          </p:cNvSpPr>
          <p:nvPr>
            <p:ph type="title"/>
          </p:nvPr>
        </p:nvSpPr>
        <p:spPr>
          <a:xfrm>
            <a:off x="152400" y="-84138"/>
            <a:ext cx="9144000" cy="1531938"/>
          </a:xfrm>
        </p:spPr>
        <p:txBody>
          <a:bodyPr/>
          <a:lstStyle/>
          <a:p>
            <a:pPr eaLnBrk="1" hangingPunct="1">
              <a:defRPr/>
            </a:pPr>
            <a:r>
              <a:rPr lang="en-US" sz="4400" dirty="0">
                <a:latin typeface="Times New Roman" charset="0"/>
                <a:ea typeface="+mj-ea"/>
                <a:cs typeface="+mj-cs"/>
              </a:rPr>
              <a:t/>
            </a:r>
            <a:br>
              <a:rPr lang="en-US" sz="4400" dirty="0">
                <a:latin typeface="Times New Roman" charset="0"/>
                <a:ea typeface="+mj-ea"/>
                <a:cs typeface="+mj-cs"/>
              </a:rPr>
            </a:br>
            <a:r>
              <a:rPr lang="en-US" sz="4400" dirty="0">
                <a:latin typeface="Times New Roman" charset="0"/>
                <a:ea typeface="+mj-ea"/>
                <a:cs typeface="+mj-cs"/>
              </a:rPr>
              <a:t>The Steps Prior to Cell Division</a:t>
            </a:r>
            <a:endParaRPr lang="en-US" dirty="0">
              <a:ea typeface="+mj-ea"/>
              <a:cs typeface="+mj-cs"/>
            </a:endParaRPr>
          </a:p>
        </p:txBody>
      </p:sp>
      <p:sp>
        <p:nvSpPr>
          <p:cNvPr id="22531" name="Rectangle 3">
            <a:extLst>
              <a:ext uri="{FF2B5EF4-FFF2-40B4-BE49-F238E27FC236}">
                <a16:creationId xmlns:a16="http://schemas.microsoft.com/office/drawing/2014/main" id="{3A581841-7B0E-4224-8C26-4106FE59710D}"/>
              </a:ext>
            </a:extLst>
          </p:cNvPr>
          <p:cNvSpPr>
            <a:spLocks noGrp="1" noChangeArrowheads="1"/>
          </p:cNvSpPr>
          <p:nvPr>
            <p:ph idx="1"/>
          </p:nvPr>
        </p:nvSpPr>
        <p:spPr>
          <a:xfrm>
            <a:off x="0" y="1685925"/>
            <a:ext cx="8444753" cy="4895850"/>
          </a:xfrm>
        </p:spPr>
        <p:txBody>
          <a:bodyPr>
            <a:normAutofit fontScale="92500"/>
          </a:bodyPr>
          <a:lstStyle/>
          <a:p>
            <a:pPr eaLnBrk="1" hangingPunct="1">
              <a:lnSpc>
                <a:spcPct val="90000"/>
              </a:lnSpc>
              <a:defRPr/>
            </a:pPr>
            <a:r>
              <a:rPr lang="en-US" sz="4800" dirty="0">
                <a:latin typeface="Times New Roman" charset="0"/>
                <a:ea typeface="+mn-ea"/>
                <a:cs typeface="+mn-cs"/>
              </a:rPr>
              <a:t>the cell doubles in size (</a:t>
            </a:r>
            <a:r>
              <a:rPr lang="en-US" sz="4800" b="1" dirty="0">
                <a:latin typeface="Times New Roman" charset="0"/>
                <a:ea typeface="+mn-ea"/>
                <a:cs typeface="+mn-cs"/>
              </a:rPr>
              <a:t>G1 Phase</a:t>
            </a:r>
            <a:r>
              <a:rPr lang="en-US" sz="4800" dirty="0">
                <a:latin typeface="Times New Roman" charset="0"/>
                <a:ea typeface="+mn-ea"/>
                <a:cs typeface="+mn-cs"/>
              </a:rPr>
              <a:t>)</a:t>
            </a:r>
          </a:p>
          <a:p>
            <a:pPr eaLnBrk="1" hangingPunct="1">
              <a:lnSpc>
                <a:spcPct val="90000"/>
              </a:lnSpc>
              <a:defRPr/>
            </a:pPr>
            <a:r>
              <a:rPr lang="en-US" sz="4800" dirty="0">
                <a:latin typeface="Times New Roman" charset="0"/>
                <a:ea typeface="+mn-ea"/>
                <a:cs typeface="+mn-cs"/>
              </a:rPr>
              <a:t>chromosomes replicate (</a:t>
            </a:r>
            <a:r>
              <a:rPr lang="en-US" sz="4800" b="1" dirty="0">
                <a:latin typeface="Times New Roman" charset="0"/>
                <a:ea typeface="+mn-ea"/>
                <a:cs typeface="+mn-cs"/>
              </a:rPr>
              <a:t>S Phase</a:t>
            </a:r>
            <a:r>
              <a:rPr lang="en-US" sz="4800" dirty="0">
                <a:latin typeface="Times New Roman" charset="0"/>
                <a:ea typeface="+mn-ea"/>
                <a:cs typeface="+mn-cs"/>
              </a:rPr>
              <a:t>)</a:t>
            </a:r>
          </a:p>
          <a:p>
            <a:pPr eaLnBrk="1" hangingPunct="1">
              <a:lnSpc>
                <a:spcPct val="90000"/>
              </a:lnSpc>
              <a:defRPr/>
            </a:pPr>
            <a:r>
              <a:rPr lang="en-US" sz="4800" dirty="0">
                <a:latin typeface="Times New Roman" charset="0"/>
                <a:ea typeface="+mn-ea"/>
                <a:cs typeface="+mn-cs"/>
              </a:rPr>
              <a:t>the number of organelles doubles (</a:t>
            </a:r>
            <a:r>
              <a:rPr lang="en-US" sz="4800" b="1" dirty="0">
                <a:latin typeface="Times New Roman" charset="0"/>
                <a:ea typeface="+mn-ea"/>
                <a:cs typeface="+mn-cs"/>
              </a:rPr>
              <a:t>G2 Phase)</a:t>
            </a:r>
            <a:endParaRPr lang="en-US" sz="4800" dirty="0">
              <a:latin typeface="Times New Roman" charset="0"/>
              <a:ea typeface="+mn-ea"/>
              <a:cs typeface="+mn-cs"/>
            </a:endParaRPr>
          </a:p>
          <a:p>
            <a:pPr lvl="1" eaLnBrk="1" hangingPunct="1">
              <a:lnSpc>
                <a:spcPct val="90000"/>
              </a:lnSpc>
              <a:defRPr/>
            </a:pPr>
            <a:r>
              <a:rPr lang="en-US" sz="4800" dirty="0">
                <a:latin typeface="Times New Roman" charset="0"/>
                <a:ea typeface="+mn-ea"/>
              </a:rPr>
              <a:t>most doubling is directed by the nucleus</a:t>
            </a:r>
          </a:p>
          <a:p>
            <a:pPr lvl="1" eaLnBrk="1" hangingPunct="1">
              <a:lnSpc>
                <a:spcPct val="90000"/>
              </a:lnSpc>
              <a:buFontTx/>
              <a:buNone/>
              <a:defRPr/>
            </a:pPr>
            <a:endParaRPr lang="en-US" sz="4800" dirty="0">
              <a:ea typeface="+mn-ea"/>
            </a:endParaRPr>
          </a:p>
        </p:txBody>
      </p:sp>
    </p:spTree>
    <p:extLst>
      <p:ext uri="{BB962C8B-B14F-4D97-AF65-F5344CB8AC3E}">
        <p14:creationId xmlns:p14="http://schemas.microsoft.com/office/powerpoint/2010/main" val="2540696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1960563"/>
            <a:ext cx="50736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title"/>
          </p:nvPr>
        </p:nvSpPr>
        <p:spPr>
          <a:xfrm>
            <a:off x="914400" y="450850"/>
            <a:ext cx="9144000" cy="1752600"/>
          </a:xfrm>
        </p:spPr>
        <p:txBody>
          <a:bodyPr>
            <a:normAutofit/>
          </a:bodyPr>
          <a:lstStyle/>
          <a:p>
            <a:pPr eaLnBrk="1" hangingPunct="1">
              <a:defRPr/>
            </a:pPr>
            <a:r>
              <a:rPr lang="en-US" sz="4400" dirty="0" smtClean="0">
                <a:ea typeface="+mj-ea"/>
                <a:cs typeface="+mj-cs"/>
              </a:rPr>
              <a:t>Replicated Chromosome</a:t>
            </a:r>
          </a:p>
        </p:txBody>
      </p:sp>
      <p:sp>
        <p:nvSpPr>
          <p:cNvPr id="10244" name="Rectangle 4"/>
          <p:cNvSpPr>
            <a:spLocks noChangeArrowheads="1"/>
          </p:cNvSpPr>
          <p:nvPr/>
        </p:nvSpPr>
        <p:spPr bwMode="auto">
          <a:xfrm>
            <a:off x="609600" y="304800"/>
            <a:ext cx="6866965" cy="1066800"/>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endParaRPr lang="en-US" altLang="en-US" sz="2400">
              <a:latin typeface="Times" panose="02020603050405020304" pitchFamily="18" charset="0"/>
            </a:endParaRPr>
          </a:p>
        </p:txBody>
      </p:sp>
      <p:grpSp>
        <p:nvGrpSpPr>
          <p:cNvPr id="2" name="Group 1"/>
          <p:cNvGrpSpPr>
            <a:grpSpLocks/>
          </p:cNvGrpSpPr>
          <p:nvPr/>
        </p:nvGrpSpPr>
        <p:grpSpPr bwMode="auto">
          <a:xfrm>
            <a:off x="457200" y="1981200"/>
            <a:ext cx="5334000" cy="1143000"/>
            <a:chOff x="457200" y="1981200"/>
            <a:chExt cx="5334000" cy="1143000"/>
          </a:xfrm>
        </p:grpSpPr>
        <p:sp>
          <p:nvSpPr>
            <p:cNvPr id="10250" name="WordArt 5"/>
            <p:cNvSpPr>
              <a:spLocks noChangeArrowheads="1" noChangeShapeType="1" noTextEdit="1"/>
            </p:cNvSpPr>
            <p:nvPr/>
          </p:nvSpPr>
          <p:spPr bwMode="auto">
            <a:xfrm>
              <a:off x="457200" y="1981200"/>
              <a:ext cx="3352800" cy="1143000"/>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panose="020B0806030902050204" pitchFamily="34" charset="0"/>
                </a:rPr>
                <a:t>Sister chromatids</a:t>
              </a:r>
            </a:p>
          </p:txBody>
        </p:sp>
        <p:sp>
          <p:nvSpPr>
            <p:cNvPr id="10251" name="Line 6"/>
            <p:cNvSpPr>
              <a:spLocks noChangeShapeType="1"/>
            </p:cNvSpPr>
            <p:nvPr/>
          </p:nvSpPr>
          <p:spPr bwMode="auto">
            <a:xfrm>
              <a:off x="3886200" y="2641600"/>
              <a:ext cx="1219200" cy="482600"/>
            </a:xfrm>
            <a:prstGeom prst="line">
              <a:avLst/>
            </a:prstGeom>
            <a:noFill/>
            <a:ln w="76200">
              <a:solidFill>
                <a:srgbClr val="9900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2" name="Line 7"/>
            <p:cNvSpPr>
              <a:spLocks noChangeShapeType="1"/>
            </p:cNvSpPr>
            <p:nvPr/>
          </p:nvSpPr>
          <p:spPr bwMode="auto">
            <a:xfrm>
              <a:off x="3889375" y="2382838"/>
              <a:ext cx="1901825" cy="360362"/>
            </a:xfrm>
            <a:prstGeom prst="line">
              <a:avLst/>
            </a:prstGeom>
            <a:noFill/>
            <a:ln w="76200">
              <a:solidFill>
                <a:srgbClr val="9900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
          <p:cNvGrpSpPr>
            <a:grpSpLocks/>
          </p:cNvGrpSpPr>
          <p:nvPr/>
        </p:nvGrpSpPr>
        <p:grpSpPr bwMode="auto">
          <a:xfrm>
            <a:off x="552450" y="3505200"/>
            <a:ext cx="5210175" cy="2373313"/>
            <a:chOff x="552450" y="3505200"/>
            <a:chExt cx="5210175" cy="2373313"/>
          </a:xfrm>
        </p:grpSpPr>
        <p:sp>
          <p:nvSpPr>
            <p:cNvPr id="10247" name="Oval 8"/>
            <p:cNvSpPr>
              <a:spLocks noChangeArrowheads="1"/>
            </p:cNvSpPr>
            <p:nvPr/>
          </p:nvSpPr>
          <p:spPr bwMode="auto">
            <a:xfrm>
              <a:off x="4800600" y="3505200"/>
              <a:ext cx="962025" cy="908050"/>
            </a:xfrm>
            <a:prstGeom prst="ellipse">
              <a:avLst/>
            </a:prstGeom>
            <a:noFill/>
            <a:ln w="76200">
              <a:solidFill>
                <a:srgbClr val="18753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endParaRPr lang="en-US" altLang="en-US" sz="2400">
                <a:latin typeface="Times" panose="02020603050405020304" pitchFamily="18" charset="0"/>
              </a:endParaRPr>
            </a:p>
          </p:txBody>
        </p:sp>
        <p:sp>
          <p:nvSpPr>
            <p:cNvPr id="10248" name="WordArt 9"/>
            <p:cNvSpPr>
              <a:spLocks noChangeArrowheads="1" noChangeShapeType="1" noTextEdit="1"/>
            </p:cNvSpPr>
            <p:nvPr/>
          </p:nvSpPr>
          <p:spPr bwMode="auto">
            <a:xfrm>
              <a:off x="552450" y="5056188"/>
              <a:ext cx="3279775" cy="822325"/>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1">
                    <a:gsLst>
                      <a:gs pos="0">
                        <a:srgbClr val="187534"/>
                      </a:gs>
                      <a:gs pos="100000">
                        <a:schemeClr val="folHlink"/>
                      </a:gs>
                    </a:gsLst>
                    <a:lin ang="5400000" scaled="1"/>
                  </a:gradFill>
                  <a:effectLst>
                    <a:outerShdw dist="53882" dir="2700000" algn="ctr" rotWithShape="0">
                      <a:srgbClr val="9999FF">
                        <a:alpha val="74997"/>
                      </a:srgbClr>
                    </a:outerShdw>
                  </a:effectLst>
                  <a:latin typeface="Impact" panose="020B0806030902050204" pitchFamily="34" charset="0"/>
                </a:rPr>
                <a:t>centromere</a:t>
              </a:r>
            </a:p>
          </p:txBody>
        </p:sp>
        <p:sp>
          <p:nvSpPr>
            <p:cNvPr id="10249" name="Line 10"/>
            <p:cNvSpPr>
              <a:spLocks noChangeShapeType="1"/>
            </p:cNvSpPr>
            <p:nvPr/>
          </p:nvSpPr>
          <p:spPr bwMode="auto">
            <a:xfrm flipV="1">
              <a:off x="3860800" y="4511675"/>
              <a:ext cx="723900" cy="636588"/>
            </a:xfrm>
            <a:prstGeom prst="line">
              <a:avLst/>
            </a:prstGeom>
            <a:noFill/>
            <a:ln w="76200">
              <a:solidFill>
                <a:srgbClr val="18753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02712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8EBDD958-C3E4-4923-993A-01D2ACAE0AB4}"/>
              </a:ext>
            </a:extLst>
          </p:cNvPr>
          <p:cNvSpPr>
            <a:spLocks noGrp="1" noChangeArrowheads="1"/>
          </p:cNvSpPr>
          <p:nvPr>
            <p:ph type="title"/>
          </p:nvPr>
        </p:nvSpPr>
        <p:spPr>
          <a:xfrm>
            <a:off x="17464" y="68263"/>
            <a:ext cx="7154302" cy="1287462"/>
          </a:xfrm>
        </p:spPr>
        <p:txBody>
          <a:bodyPr>
            <a:noAutofit/>
          </a:bodyPr>
          <a:lstStyle/>
          <a:p>
            <a:pPr algn="ctr" eaLnBrk="1" hangingPunct="1">
              <a:defRPr/>
            </a:pPr>
            <a:r>
              <a:rPr lang="en-US" sz="4800" b="1" dirty="0" smtClean="0">
                <a:latin typeface="Times New Roman" charset="0"/>
                <a:ea typeface="+mj-ea"/>
                <a:cs typeface="+mj-cs"/>
              </a:rPr>
              <a:t>What </a:t>
            </a:r>
            <a:r>
              <a:rPr lang="en-US" sz="4800" b="1" dirty="0">
                <a:latin typeface="Times New Roman" charset="0"/>
                <a:ea typeface="+mj-ea"/>
                <a:cs typeface="+mj-cs"/>
              </a:rPr>
              <a:t>is DNA Replication?</a:t>
            </a:r>
            <a:endParaRPr lang="en-US" sz="4800" b="1" dirty="0">
              <a:ea typeface="+mj-ea"/>
              <a:cs typeface="+mj-cs"/>
            </a:endParaRPr>
          </a:p>
        </p:txBody>
      </p:sp>
      <p:sp>
        <p:nvSpPr>
          <p:cNvPr id="15363" name="Rectangle 4">
            <a:extLst>
              <a:ext uri="{FF2B5EF4-FFF2-40B4-BE49-F238E27FC236}">
                <a16:creationId xmlns:a16="http://schemas.microsoft.com/office/drawing/2014/main" id="{B758053F-ACE4-42E8-B5B5-F9A4F0C319F6}"/>
              </a:ext>
            </a:extLst>
          </p:cNvPr>
          <p:cNvSpPr>
            <a:spLocks noGrp="1" noChangeArrowheads="1"/>
          </p:cNvSpPr>
          <p:nvPr>
            <p:ph idx="1"/>
          </p:nvPr>
        </p:nvSpPr>
        <p:spPr>
          <a:xfrm>
            <a:off x="352425" y="1039906"/>
            <a:ext cx="8507413" cy="5556157"/>
          </a:xfrm>
        </p:spPr>
        <p:txBody>
          <a:bodyPr/>
          <a:lstStyle/>
          <a:p>
            <a:pPr eaLnBrk="1" hangingPunct="1"/>
            <a:r>
              <a:rPr lang="en-US" altLang="en-US" sz="4400" dirty="0">
                <a:latin typeface="Times New Roman" panose="02020603050405020304" pitchFamily="18" charset="0"/>
              </a:rPr>
              <a:t>A chromosome is unzipped and thus starts as one strand of </a:t>
            </a:r>
            <a:r>
              <a:rPr lang="en-US" altLang="en-US" sz="4400" dirty="0" smtClean="0">
                <a:latin typeface="Times New Roman" panose="02020603050405020304" pitchFamily="18" charset="0"/>
              </a:rPr>
              <a:t>DNA</a:t>
            </a:r>
          </a:p>
          <a:p>
            <a:pPr marL="0" indent="0" eaLnBrk="1" hangingPunct="1">
              <a:buNone/>
            </a:pPr>
            <a:endParaRPr lang="en-US" altLang="en-US" sz="500" dirty="0">
              <a:latin typeface="Times New Roman" panose="02020603050405020304" pitchFamily="18" charset="0"/>
            </a:endParaRPr>
          </a:p>
          <a:p>
            <a:pPr eaLnBrk="1" hangingPunct="1"/>
            <a:r>
              <a:rPr lang="en-US" altLang="en-US" sz="4400" dirty="0">
                <a:latin typeface="Times New Roman" panose="02020603050405020304" pitchFamily="18" charset="0"/>
              </a:rPr>
              <a:t>Each daughter cell </a:t>
            </a:r>
            <a:r>
              <a:rPr lang="en-US" altLang="en-US" sz="4400" b="1" dirty="0">
                <a:latin typeface="Times New Roman" panose="02020603050405020304" pitchFamily="18" charset="0"/>
              </a:rPr>
              <a:t>needs its own copy of the DNA strand</a:t>
            </a:r>
            <a:r>
              <a:rPr lang="en-US" altLang="en-US" sz="4400" b="1" dirty="0" smtClean="0">
                <a:latin typeface="Times New Roman" panose="02020603050405020304" pitchFamily="18" charset="0"/>
              </a:rPr>
              <a:t>.</a:t>
            </a:r>
          </a:p>
          <a:p>
            <a:pPr marL="0" indent="0" eaLnBrk="1" hangingPunct="1">
              <a:buNone/>
            </a:pPr>
            <a:endParaRPr lang="en-US" altLang="en-US" sz="500" b="1" dirty="0">
              <a:latin typeface="Times New Roman" panose="02020603050405020304" pitchFamily="18" charset="0"/>
            </a:endParaRPr>
          </a:p>
          <a:p>
            <a:pPr eaLnBrk="1" hangingPunct="1"/>
            <a:r>
              <a:rPr lang="en-US" altLang="en-US" sz="4400" dirty="0">
                <a:latin typeface="Times New Roman" panose="02020603050405020304" pitchFamily="18" charset="0"/>
              </a:rPr>
              <a:t>The DNA strand is duplicated and the two parts are </a:t>
            </a:r>
            <a:r>
              <a:rPr lang="ja-JP" altLang="en-US" sz="4400" dirty="0">
                <a:latin typeface="Arial" panose="020B0604020202020204" pitchFamily="34" charset="0"/>
              </a:rPr>
              <a:t>“</a:t>
            </a:r>
            <a:r>
              <a:rPr lang="en-US" altLang="ja-JP" sz="4400" dirty="0">
                <a:latin typeface="Times New Roman" panose="02020603050405020304" pitchFamily="18" charset="0"/>
              </a:rPr>
              <a:t>tied</a:t>
            </a:r>
            <a:r>
              <a:rPr lang="ja-JP" altLang="en-US" sz="4400" dirty="0">
                <a:latin typeface="Arial" panose="020B0604020202020204" pitchFamily="34" charset="0"/>
              </a:rPr>
              <a:t>”</a:t>
            </a:r>
            <a:r>
              <a:rPr lang="en-US" altLang="ja-JP" sz="4400" dirty="0">
                <a:latin typeface="Times New Roman" panose="02020603050405020304" pitchFamily="18" charset="0"/>
              </a:rPr>
              <a:t> together.</a:t>
            </a:r>
            <a:endParaRPr lang="en-US" altLang="en-US" sz="4400" dirty="0"/>
          </a:p>
        </p:txBody>
      </p:sp>
    </p:spTree>
    <p:extLst>
      <p:ext uri="{BB962C8B-B14F-4D97-AF65-F5344CB8AC3E}">
        <p14:creationId xmlns:p14="http://schemas.microsoft.com/office/powerpoint/2010/main" val="258517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717" y="4014051"/>
            <a:ext cx="8152389" cy="1754327"/>
          </a:xfrm>
          <a:prstGeom prst="rect">
            <a:avLst/>
          </a:prstGeom>
          <a:solidFill>
            <a:srgbClr val="F9FFD1"/>
          </a:solidFill>
        </p:spPr>
        <p:txBody>
          <a:bodyPr wrap="square" lIns="91440" tIns="45720" rIns="91440" bIns="45720">
            <a:spAutoFit/>
          </a:bodyPr>
          <a:lstStyle/>
          <a:p>
            <a:pPr algn="ctr"/>
            <a:r>
              <a:rPr lang="en-US" sz="54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2</a:t>
            </a: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r>
              <a:rPr lang="en-US" sz="5400" b="1" u="sng"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Histone</a:t>
            </a: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proteins protect the DNA</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pic>
        <p:nvPicPr>
          <p:cNvPr id="3" name="Picture 2" descr="Screen shot 2013-03-08 at 5.49.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838"/>
            <a:ext cx="8955082" cy="3327728"/>
          </a:xfrm>
          <a:prstGeom prst="rect">
            <a:avLst/>
          </a:prstGeom>
        </p:spPr>
      </p:pic>
    </p:spTree>
    <p:extLst>
      <p:ext uri="{BB962C8B-B14F-4D97-AF65-F5344CB8AC3E}">
        <p14:creationId xmlns:p14="http://schemas.microsoft.com/office/powerpoint/2010/main" val="3243901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Sand">
            <a:extLst>
              <a:ext uri="{FF2B5EF4-FFF2-40B4-BE49-F238E27FC236}">
                <a16:creationId xmlns:a16="http://schemas.microsoft.com/office/drawing/2014/main" id="{300CCDF2-BB2A-4282-9903-761127834A9C}"/>
              </a:ext>
            </a:extLst>
          </p:cNvPr>
          <p:cNvSpPr>
            <a:spLocks noGrp="1" noChangeArrowheads="1"/>
          </p:cNvSpPr>
          <p:nvPr>
            <p:ph type="title"/>
          </p:nvPr>
        </p:nvSpPr>
        <p:spPr>
          <a:xfrm>
            <a:off x="685800" y="152400"/>
            <a:ext cx="6880412" cy="1143000"/>
          </a:xfrm>
          <a:blipFill dpi="0" rotWithShape="0">
            <a:blip r:embed="rId4"/>
            <a:srcRect/>
            <a:tile tx="0" ty="0" sx="100000" sy="100000" flip="none" algn="tl"/>
          </a:blipFill>
        </p:spPr>
        <p:txBody>
          <a:bodyPr/>
          <a:lstStyle/>
          <a:p>
            <a:pPr eaLnBrk="1" hangingPunct="1">
              <a:defRPr/>
            </a:pPr>
            <a:r>
              <a:rPr lang="en-US" sz="6600">
                <a:solidFill>
                  <a:schemeClr val="bg1"/>
                </a:solidFill>
                <a:ea typeface="+mj-ea"/>
                <a:cs typeface="+mj-cs"/>
              </a:rPr>
              <a:t>Important Details</a:t>
            </a:r>
            <a:endParaRPr lang="en-US">
              <a:ea typeface="+mj-ea"/>
              <a:cs typeface="+mj-cs"/>
            </a:endParaRPr>
          </a:p>
        </p:txBody>
      </p:sp>
      <p:sp>
        <p:nvSpPr>
          <p:cNvPr id="29705" name="Text Box 9">
            <a:extLst>
              <a:ext uri="{FF2B5EF4-FFF2-40B4-BE49-F238E27FC236}">
                <a16:creationId xmlns:a16="http://schemas.microsoft.com/office/drawing/2014/main" id="{71B81D13-ACFC-48A3-A257-B170CCE0856D}"/>
              </a:ext>
            </a:extLst>
          </p:cNvPr>
          <p:cNvSpPr txBox="1">
            <a:spLocks noChangeArrowheads="1"/>
          </p:cNvSpPr>
          <p:nvPr/>
        </p:nvSpPr>
        <p:spPr bwMode="auto">
          <a:xfrm>
            <a:off x="0" y="1600200"/>
            <a:ext cx="9144000" cy="3354765"/>
          </a:xfrm>
          <a:prstGeom prst="rect">
            <a:avLst/>
          </a:prstGeom>
          <a:noFill/>
          <a:ln>
            <a:noFill/>
          </a:ln>
          <a:effectLs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Tx/>
              <a:buChar char="•"/>
              <a:defRPr/>
            </a:pPr>
            <a:r>
              <a:rPr lang="en-US" altLang="en-US" sz="5400" dirty="0">
                <a:effectLst>
                  <a:outerShdw blurRad="38100" dist="38100" dir="2700000" algn="tl">
                    <a:srgbClr val="C0C0C0"/>
                  </a:outerShdw>
                </a:effectLst>
                <a:latin typeface="Times New Roman" panose="02020603050405020304" pitchFamily="18" charset="0"/>
              </a:rPr>
              <a:t> </a:t>
            </a:r>
            <a:r>
              <a:rPr lang="en-US" altLang="en-US" sz="4800" dirty="0">
                <a:effectLst>
                  <a:outerShdw blurRad="38100" dist="38100" dir="2700000" algn="tl">
                    <a:srgbClr val="C0C0C0"/>
                  </a:outerShdw>
                </a:effectLst>
                <a:latin typeface="Times New Roman" panose="02020603050405020304" pitchFamily="18" charset="0"/>
              </a:rPr>
              <a:t>DNA replication </a:t>
            </a:r>
            <a:r>
              <a:rPr lang="en-US" altLang="en-US" sz="4800" dirty="0" smtClean="0">
                <a:effectLst>
                  <a:outerShdw blurRad="38100" dist="38100" dir="2700000" algn="tl">
                    <a:srgbClr val="C0C0C0"/>
                  </a:outerShdw>
                </a:effectLst>
                <a:latin typeface="Times New Roman" panose="02020603050405020304" pitchFamily="18" charset="0"/>
              </a:rPr>
              <a:t>occurs during </a:t>
            </a:r>
          </a:p>
          <a:p>
            <a:pPr>
              <a:defRPr/>
            </a:pPr>
            <a:r>
              <a:rPr lang="en-US" altLang="en-US" sz="4800" b="1" dirty="0">
                <a:effectLst>
                  <a:outerShdw blurRad="38100" dist="38100" dir="2700000" algn="tl">
                    <a:srgbClr val="C0C0C0"/>
                  </a:outerShdw>
                </a:effectLst>
                <a:latin typeface="Times New Roman" panose="02020603050405020304" pitchFamily="18" charset="0"/>
              </a:rPr>
              <a:t> </a:t>
            </a:r>
            <a:r>
              <a:rPr lang="en-US" altLang="en-US" sz="4800" b="1" dirty="0" smtClean="0">
                <a:effectLst>
                  <a:outerShdw blurRad="38100" dist="38100" dir="2700000" algn="tl">
                    <a:srgbClr val="C0C0C0"/>
                  </a:outerShdw>
                </a:effectLst>
                <a:latin typeface="Times New Roman" panose="02020603050405020304" pitchFamily="18" charset="0"/>
              </a:rPr>
              <a:t>  S </a:t>
            </a:r>
            <a:r>
              <a:rPr lang="en-US" altLang="en-US" sz="4800" b="1" dirty="0">
                <a:effectLst>
                  <a:outerShdw blurRad="38100" dist="38100" dir="2700000" algn="tl">
                    <a:srgbClr val="C0C0C0"/>
                  </a:outerShdw>
                </a:effectLst>
                <a:latin typeface="Times New Roman" panose="02020603050405020304" pitchFamily="18" charset="0"/>
              </a:rPr>
              <a:t>phase</a:t>
            </a:r>
            <a:r>
              <a:rPr lang="en-US" altLang="en-US" sz="4800" dirty="0">
                <a:effectLst>
                  <a:outerShdw blurRad="38100" dist="38100" dir="2700000" algn="tl">
                    <a:srgbClr val="C0C0C0"/>
                  </a:outerShdw>
                </a:effectLst>
                <a:latin typeface="Times New Roman" panose="02020603050405020304" pitchFamily="18" charset="0"/>
              </a:rPr>
              <a:t>, NOT </a:t>
            </a:r>
            <a:r>
              <a:rPr lang="en-US" altLang="en-US" sz="4800" dirty="0" smtClean="0">
                <a:effectLst>
                  <a:outerShdw blurRad="38100" dist="38100" dir="2700000" algn="tl">
                    <a:srgbClr val="C0C0C0"/>
                  </a:outerShdw>
                </a:effectLst>
                <a:latin typeface="Times New Roman" panose="02020603050405020304" pitchFamily="18" charset="0"/>
              </a:rPr>
              <a:t>mitosis</a:t>
            </a:r>
          </a:p>
          <a:p>
            <a:pPr algn="ctr">
              <a:defRPr/>
            </a:pPr>
            <a:r>
              <a:rPr lang="en-US" altLang="en-US" sz="2800" i="1" dirty="0" smtClean="0">
                <a:effectLst>
                  <a:outerShdw blurRad="38100" dist="38100" dir="2700000" algn="tl">
                    <a:srgbClr val="C0C0C0"/>
                  </a:outerShdw>
                </a:effectLst>
                <a:latin typeface="Times New Roman" panose="02020603050405020304" pitchFamily="18" charset="0"/>
              </a:rPr>
              <a:t>(S stands for Synthesis or making more DNA)</a:t>
            </a:r>
          </a:p>
          <a:p>
            <a:pPr algn="ctr">
              <a:defRPr/>
            </a:pPr>
            <a:endParaRPr lang="en-US" altLang="en-US" sz="2800" i="1" dirty="0">
              <a:effectLst>
                <a:outerShdw blurRad="38100" dist="38100" dir="2700000" algn="tl">
                  <a:srgbClr val="C0C0C0"/>
                </a:outerShdw>
              </a:effectLst>
              <a:latin typeface="Times New Roman" panose="02020603050405020304" pitchFamily="18" charset="0"/>
            </a:endParaRPr>
          </a:p>
          <a:p>
            <a:pPr>
              <a:buFontTx/>
              <a:buChar char="•"/>
              <a:defRPr/>
            </a:pPr>
            <a:r>
              <a:rPr lang="en-US" altLang="en-US" sz="5400" dirty="0">
                <a:effectLst>
                  <a:outerShdw blurRad="38100" dist="38100" dir="2700000" algn="tl">
                    <a:srgbClr val="C0C0C0"/>
                  </a:outerShdw>
                </a:effectLst>
                <a:latin typeface="Times New Roman" panose="02020603050405020304" pitchFamily="18" charset="0"/>
              </a:rPr>
              <a:t> </a:t>
            </a:r>
            <a:r>
              <a:rPr lang="en-US" altLang="en-US" sz="4800" dirty="0">
                <a:effectLst>
                  <a:outerShdw blurRad="38100" dist="38100" dir="2700000" algn="tl">
                    <a:srgbClr val="C0C0C0"/>
                  </a:outerShdw>
                </a:effectLst>
                <a:latin typeface="Times New Roman" panose="02020603050405020304" pitchFamily="18" charset="0"/>
              </a:rPr>
              <a:t>Mitosis and </a:t>
            </a:r>
            <a:r>
              <a:rPr lang="en-US" altLang="en-US" sz="4800" b="1" dirty="0" smtClean="0">
                <a:effectLst>
                  <a:outerShdw blurRad="38100" dist="38100" dir="2700000" algn="tl">
                    <a:srgbClr val="C0C0C0"/>
                  </a:outerShdw>
                </a:effectLst>
                <a:latin typeface="Times New Roman" panose="02020603050405020304" pitchFamily="18" charset="0"/>
              </a:rPr>
              <a:t>cytokinesis </a:t>
            </a:r>
            <a:r>
              <a:rPr lang="en-US" altLang="en-US" sz="4800" dirty="0" smtClean="0">
                <a:effectLst>
                  <a:outerShdw blurRad="38100" dist="38100" dir="2700000" algn="tl">
                    <a:srgbClr val="C0C0C0"/>
                  </a:outerShdw>
                </a:effectLst>
                <a:latin typeface="Times New Roman" panose="02020603050405020304" pitchFamily="18" charset="0"/>
              </a:rPr>
              <a:t>overlap </a:t>
            </a:r>
            <a:endParaRPr lang="en-US" altLang="en-US" sz="4800" dirty="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3047388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5">
                                            <p:txEl>
                                              <p:pRg st="0" end="0"/>
                                            </p:txEl>
                                          </p:spTgt>
                                        </p:tgtEl>
                                        <p:attrNameLst>
                                          <p:attrName>style.visibility</p:attrName>
                                        </p:attrNameLst>
                                      </p:cBhvr>
                                      <p:to>
                                        <p:strVal val="visible"/>
                                      </p:to>
                                    </p:set>
                                    <p:anim calcmode="lin" valueType="num">
                                      <p:cBhvr additive="base">
                                        <p:cTn id="7" dur="500" fill="hold"/>
                                        <p:tgtEl>
                                          <p:spTgt spid="297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5">
                                            <p:txEl>
                                              <p:pRg st="1" end="1"/>
                                            </p:txEl>
                                          </p:spTgt>
                                        </p:tgtEl>
                                        <p:attrNameLst>
                                          <p:attrName>style.visibility</p:attrName>
                                        </p:attrNameLst>
                                      </p:cBhvr>
                                      <p:to>
                                        <p:strVal val="visible"/>
                                      </p:to>
                                    </p:set>
                                    <p:anim calcmode="lin" valueType="num">
                                      <p:cBhvr additive="base">
                                        <p:cTn id="13" dur="500" fill="hold"/>
                                        <p:tgtEl>
                                          <p:spTgt spid="2970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0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5">
                                            <p:txEl>
                                              <p:pRg st="2" end="2"/>
                                            </p:txEl>
                                          </p:spTgt>
                                        </p:tgtEl>
                                        <p:attrNameLst>
                                          <p:attrName>style.visibility</p:attrName>
                                        </p:attrNameLst>
                                      </p:cBhvr>
                                      <p:to>
                                        <p:strVal val="visible"/>
                                      </p:to>
                                    </p:set>
                                    <p:anim calcmode="lin" valueType="num">
                                      <p:cBhvr additive="base">
                                        <p:cTn id="19" dur="500" fill="hold"/>
                                        <p:tgtEl>
                                          <p:spTgt spid="2970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70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5">
                                            <p:txEl>
                                              <p:pRg st="4" end="4"/>
                                            </p:txEl>
                                          </p:spTgt>
                                        </p:tgtEl>
                                        <p:attrNameLst>
                                          <p:attrName>style.visibility</p:attrName>
                                        </p:attrNameLst>
                                      </p:cBhvr>
                                      <p:to>
                                        <p:strVal val="visible"/>
                                      </p:to>
                                    </p:set>
                                    <p:anim calcmode="lin" valueType="num">
                                      <p:cBhvr additive="base">
                                        <p:cTn id="25" dur="500" fill="hold"/>
                                        <p:tgtEl>
                                          <p:spTgt spid="2970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70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Sand">
            <a:extLst>
              <a:ext uri="{FF2B5EF4-FFF2-40B4-BE49-F238E27FC236}">
                <a16:creationId xmlns:a16="http://schemas.microsoft.com/office/drawing/2014/main" id="{1B0ACC70-066F-40FB-9D7B-B4A971F08ACA}"/>
              </a:ext>
            </a:extLst>
          </p:cNvPr>
          <p:cNvSpPr>
            <a:spLocks noGrp="1" noChangeArrowheads="1"/>
          </p:cNvSpPr>
          <p:nvPr>
            <p:ph type="title"/>
          </p:nvPr>
        </p:nvSpPr>
        <p:spPr>
          <a:xfrm>
            <a:off x="685800" y="152400"/>
            <a:ext cx="6898341" cy="1143000"/>
          </a:xfrm>
          <a:blipFill dpi="0" rotWithShape="0">
            <a:blip r:embed="rId4"/>
            <a:srcRect/>
            <a:tile tx="0" ty="0" sx="100000" sy="100000" flip="none" algn="tl"/>
          </a:blipFill>
        </p:spPr>
        <p:txBody>
          <a:bodyPr/>
          <a:lstStyle/>
          <a:p>
            <a:pPr eaLnBrk="1" hangingPunct="1">
              <a:defRPr/>
            </a:pPr>
            <a:r>
              <a:rPr lang="en-US" sz="6600" dirty="0">
                <a:solidFill>
                  <a:schemeClr val="bg1"/>
                </a:solidFill>
                <a:ea typeface="+mj-ea"/>
                <a:cs typeface="+mj-cs"/>
              </a:rPr>
              <a:t>Important Details</a:t>
            </a:r>
            <a:endParaRPr lang="en-US" dirty="0">
              <a:ea typeface="+mj-ea"/>
              <a:cs typeface="+mj-cs"/>
            </a:endParaRPr>
          </a:p>
        </p:txBody>
      </p:sp>
      <p:sp>
        <p:nvSpPr>
          <p:cNvPr id="29705" name="Text Box 9">
            <a:extLst>
              <a:ext uri="{FF2B5EF4-FFF2-40B4-BE49-F238E27FC236}">
                <a16:creationId xmlns:a16="http://schemas.microsoft.com/office/drawing/2014/main" id="{D12FF537-392F-4F7C-9BF0-125E03047C1A}"/>
              </a:ext>
            </a:extLst>
          </p:cNvPr>
          <p:cNvSpPr txBox="1">
            <a:spLocks noChangeArrowheads="1"/>
          </p:cNvSpPr>
          <p:nvPr/>
        </p:nvSpPr>
        <p:spPr bwMode="auto">
          <a:xfrm>
            <a:off x="76200" y="1600200"/>
            <a:ext cx="8991600" cy="4893647"/>
          </a:xfrm>
          <a:prstGeom prst="rect">
            <a:avLst/>
          </a:prstGeom>
          <a:noFill/>
          <a:ln>
            <a:noFill/>
          </a:ln>
          <a:effectLs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Tx/>
              <a:buChar char="•"/>
              <a:defRPr/>
            </a:pPr>
            <a:r>
              <a:rPr lang="en-US" altLang="en-US" sz="4800" dirty="0">
                <a:effectLst>
                  <a:outerShdw blurRad="38100" dist="38100" dir="2700000" algn="tl">
                    <a:srgbClr val="C0C0C0"/>
                  </a:outerShdw>
                </a:effectLst>
                <a:latin typeface="Times New Roman" panose="02020603050405020304" pitchFamily="18" charset="0"/>
              </a:rPr>
              <a:t>Cells can also enter a G</a:t>
            </a:r>
            <a:r>
              <a:rPr lang="en-US" altLang="en-US" sz="4800" baseline="-25000" dirty="0">
                <a:effectLst>
                  <a:outerShdw blurRad="38100" dist="38100" dir="2700000" algn="tl">
                    <a:srgbClr val="C0C0C0"/>
                  </a:outerShdw>
                </a:effectLst>
                <a:latin typeface="Times New Roman" panose="02020603050405020304" pitchFamily="18" charset="0"/>
              </a:rPr>
              <a:t>0 </a:t>
            </a:r>
            <a:r>
              <a:rPr lang="en-US" altLang="en-US" sz="4800" dirty="0">
                <a:effectLst>
                  <a:outerShdw blurRad="38100" dist="38100" dir="2700000" algn="tl">
                    <a:srgbClr val="C0C0C0"/>
                  </a:outerShdw>
                </a:effectLst>
                <a:latin typeface="Times New Roman" panose="02020603050405020304" pitchFamily="18" charset="0"/>
              </a:rPr>
              <a:t>phase</a:t>
            </a:r>
          </a:p>
          <a:p>
            <a:pPr>
              <a:defRPr/>
            </a:pPr>
            <a:r>
              <a:rPr lang="en-US" altLang="en-US" sz="4800" dirty="0">
                <a:effectLst>
                  <a:outerShdw blurRad="38100" dist="38100" dir="2700000" algn="tl">
                    <a:srgbClr val="C0C0C0"/>
                  </a:outerShdw>
                </a:effectLst>
                <a:latin typeface="Times New Roman" panose="02020603050405020304" pitchFamily="18" charset="0"/>
              </a:rPr>
              <a:t>  in which they no longer </a:t>
            </a:r>
            <a:r>
              <a:rPr lang="en-US" altLang="en-US" sz="4800" dirty="0" smtClean="0">
                <a:effectLst>
                  <a:outerShdw blurRad="38100" dist="38100" dir="2700000" algn="tl">
                    <a:srgbClr val="C0C0C0"/>
                  </a:outerShdw>
                </a:effectLst>
                <a:latin typeface="Times New Roman" panose="02020603050405020304" pitchFamily="18" charset="0"/>
              </a:rPr>
              <a:t>divide</a:t>
            </a:r>
          </a:p>
          <a:p>
            <a:pPr>
              <a:defRPr/>
            </a:pPr>
            <a:endParaRPr lang="en-US" altLang="en-US" sz="1800" dirty="0">
              <a:effectLst>
                <a:outerShdw blurRad="38100" dist="38100" dir="2700000" algn="tl">
                  <a:srgbClr val="C0C0C0"/>
                </a:outerShdw>
              </a:effectLst>
              <a:latin typeface="Times New Roman" panose="02020603050405020304" pitchFamily="18" charset="0"/>
            </a:endParaRPr>
          </a:p>
          <a:p>
            <a:pPr>
              <a:buFontTx/>
              <a:buChar char="•"/>
              <a:defRPr/>
            </a:pPr>
            <a:r>
              <a:rPr lang="en-US" altLang="en-US" sz="4800" dirty="0">
                <a:effectLst>
                  <a:outerShdw blurRad="38100" dist="38100" dir="2700000" algn="tl">
                    <a:srgbClr val="C0C0C0"/>
                  </a:outerShdw>
                </a:effectLst>
                <a:latin typeface="Times New Roman" panose="02020603050405020304" pitchFamily="18" charset="0"/>
              </a:rPr>
              <a:t>Cells move to the next stage when enough “</a:t>
            </a:r>
            <a:r>
              <a:rPr lang="en-US" altLang="ja-JP" sz="4800" b="1" dirty="0">
                <a:effectLst>
                  <a:outerShdw blurRad="38100" dist="38100" dir="2700000" algn="tl">
                    <a:srgbClr val="C0C0C0"/>
                  </a:outerShdw>
                </a:effectLst>
                <a:latin typeface="Times New Roman" panose="02020603050405020304" pitchFamily="18" charset="0"/>
              </a:rPr>
              <a:t>trigger protein</a:t>
            </a:r>
            <a:r>
              <a:rPr lang="en-US" altLang="en-US" sz="4800" dirty="0">
                <a:effectLst>
                  <a:outerShdw blurRad="38100" dist="38100" dir="2700000" algn="tl">
                    <a:srgbClr val="C0C0C0"/>
                  </a:outerShdw>
                </a:effectLst>
                <a:latin typeface="Times New Roman" panose="02020603050405020304" pitchFamily="18" charset="0"/>
              </a:rPr>
              <a:t>”</a:t>
            </a:r>
            <a:r>
              <a:rPr lang="en-US" altLang="ja-JP" sz="4800" dirty="0">
                <a:effectLst>
                  <a:outerShdw blurRad="38100" dist="38100" dir="2700000" algn="tl">
                    <a:srgbClr val="C0C0C0"/>
                  </a:outerShdw>
                </a:effectLst>
                <a:latin typeface="Times New Roman" panose="02020603050405020304" pitchFamily="18" charset="0"/>
              </a:rPr>
              <a:t> has built up</a:t>
            </a:r>
          </a:p>
          <a:p>
            <a:pPr>
              <a:defRPr/>
            </a:pPr>
            <a:r>
              <a:rPr lang="en-US" altLang="en-US" sz="5400" dirty="0">
                <a:effectLst>
                  <a:outerShdw blurRad="38100" dist="38100" dir="2700000" algn="tl">
                    <a:srgbClr val="C0C0C0"/>
                  </a:outerShdw>
                </a:effectLst>
                <a:latin typeface="Times New Roman" panose="02020603050405020304" pitchFamily="18" charset="0"/>
              </a:rPr>
              <a:t> </a:t>
            </a:r>
            <a:endParaRPr lang="en-US" altLang="en-US" dirty="0"/>
          </a:p>
        </p:txBody>
      </p:sp>
    </p:spTree>
    <p:extLst>
      <p:ext uri="{BB962C8B-B14F-4D97-AF65-F5344CB8AC3E}">
        <p14:creationId xmlns:p14="http://schemas.microsoft.com/office/powerpoint/2010/main" val="542975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5">
                                            <p:txEl>
                                              <p:pRg st="0" end="0"/>
                                            </p:txEl>
                                          </p:spTgt>
                                        </p:tgtEl>
                                        <p:attrNameLst>
                                          <p:attrName>style.visibility</p:attrName>
                                        </p:attrNameLst>
                                      </p:cBhvr>
                                      <p:to>
                                        <p:strVal val="visible"/>
                                      </p:to>
                                    </p:set>
                                    <p:anim calcmode="lin" valueType="num">
                                      <p:cBhvr additive="base">
                                        <p:cTn id="7" dur="500" fill="hold"/>
                                        <p:tgtEl>
                                          <p:spTgt spid="297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5">
                                            <p:txEl>
                                              <p:pRg st="1" end="1"/>
                                            </p:txEl>
                                          </p:spTgt>
                                        </p:tgtEl>
                                        <p:attrNameLst>
                                          <p:attrName>style.visibility</p:attrName>
                                        </p:attrNameLst>
                                      </p:cBhvr>
                                      <p:to>
                                        <p:strVal val="visible"/>
                                      </p:to>
                                    </p:set>
                                    <p:anim calcmode="lin" valueType="num">
                                      <p:cBhvr additive="base">
                                        <p:cTn id="13" dur="500" fill="hold"/>
                                        <p:tgtEl>
                                          <p:spTgt spid="2970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70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5">
                                            <p:txEl>
                                              <p:pRg st="3" end="3"/>
                                            </p:txEl>
                                          </p:spTgt>
                                        </p:tgtEl>
                                        <p:attrNameLst>
                                          <p:attrName>style.visibility</p:attrName>
                                        </p:attrNameLst>
                                      </p:cBhvr>
                                      <p:to>
                                        <p:strVal val="visible"/>
                                      </p:to>
                                    </p:set>
                                    <p:anim calcmode="lin" valueType="num">
                                      <p:cBhvr additive="base">
                                        <p:cTn id="19" dur="500" fill="hold"/>
                                        <p:tgtEl>
                                          <p:spTgt spid="2970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70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5">
                                            <p:txEl>
                                              <p:pRg st="4" end="4"/>
                                            </p:txEl>
                                          </p:spTgt>
                                        </p:tgtEl>
                                        <p:attrNameLst>
                                          <p:attrName>style.visibility</p:attrName>
                                        </p:attrNameLst>
                                      </p:cBhvr>
                                      <p:to>
                                        <p:strVal val="visible"/>
                                      </p:to>
                                    </p:set>
                                    <p:anim calcmode="lin" valueType="num">
                                      <p:cBhvr additive="base">
                                        <p:cTn id="25" dur="500" fill="hold"/>
                                        <p:tgtEl>
                                          <p:spTgt spid="2970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70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0CDA75A1-A7EB-4812-A631-1B99E4D3323B}"/>
              </a:ext>
            </a:extLst>
          </p:cNvPr>
          <p:cNvSpPr>
            <a:spLocks noGrp="1" noChangeArrowheads="1"/>
          </p:cNvSpPr>
          <p:nvPr>
            <p:ph type="ctrTitle"/>
          </p:nvPr>
        </p:nvSpPr>
        <p:spPr>
          <a:xfrm>
            <a:off x="484094" y="96838"/>
            <a:ext cx="4272056" cy="6589712"/>
          </a:xfrm>
        </p:spPr>
        <p:txBody>
          <a:bodyPr/>
          <a:lstStyle/>
          <a:p>
            <a:pPr algn="ctr" eaLnBrk="1" hangingPunct="1">
              <a:defRPr/>
            </a:pPr>
            <a:r>
              <a:rPr lang="en-US" sz="5000" dirty="0">
                <a:solidFill>
                  <a:schemeClr val="tx1"/>
                </a:solidFill>
                <a:ea typeface="+mj-ea"/>
                <a:cs typeface="+mj-cs"/>
              </a:rPr>
              <a:t>Cells of the </a:t>
            </a:r>
            <a:r>
              <a:rPr lang="en-US" sz="5000" b="1" i="1" u="sng" dirty="0">
                <a:solidFill>
                  <a:schemeClr val="tx1"/>
                </a:solidFill>
                <a:ea typeface="+mj-ea"/>
                <a:cs typeface="+mj-cs"/>
              </a:rPr>
              <a:t>adult</a:t>
            </a:r>
            <a:r>
              <a:rPr lang="en-US" sz="5000" b="1" dirty="0">
                <a:solidFill>
                  <a:schemeClr val="tx1"/>
                </a:solidFill>
                <a:ea typeface="+mj-ea"/>
                <a:cs typeface="+mj-cs"/>
              </a:rPr>
              <a:t> central nervous </a:t>
            </a:r>
            <a:r>
              <a:rPr lang="en-US" sz="5000" b="1" dirty="0" smtClean="0">
                <a:solidFill>
                  <a:schemeClr val="tx1"/>
                </a:solidFill>
                <a:ea typeface="+mj-ea"/>
                <a:cs typeface="+mj-cs"/>
              </a:rPr>
              <a:t>system</a:t>
            </a:r>
            <a:r>
              <a:rPr lang="en-US" sz="5000" dirty="0">
                <a:solidFill>
                  <a:schemeClr val="tx1"/>
                </a:solidFill>
              </a:rPr>
              <a:t> </a:t>
            </a:r>
            <a:r>
              <a:rPr lang="en-US" sz="5000" dirty="0" smtClean="0">
                <a:solidFill>
                  <a:schemeClr val="tx1"/>
                </a:solidFill>
                <a:ea typeface="+mj-ea"/>
                <a:cs typeface="+mj-cs"/>
              </a:rPr>
              <a:t> </a:t>
            </a:r>
            <a:r>
              <a:rPr lang="en-US" sz="5000" dirty="0">
                <a:solidFill>
                  <a:schemeClr val="tx1"/>
                </a:solidFill>
                <a:ea typeface="+mj-ea"/>
                <a:cs typeface="+mj-cs"/>
              </a:rPr>
              <a:t>(brain and spinal </a:t>
            </a:r>
            <a:r>
              <a:rPr lang="en-US" sz="5000" dirty="0" smtClean="0">
                <a:solidFill>
                  <a:schemeClr val="tx1"/>
                </a:solidFill>
                <a:ea typeface="+mj-ea"/>
                <a:cs typeface="+mj-cs"/>
              </a:rPr>
              <a:t>cord) </a:t>
            </a:r>
            <a:r>
              <a:rPr lang="en-US" sz="5000" dirty="0">
                <a:solidFill>
                  <a:schemeClr val="tx1"/>
                </a:solidFill>
                <a:ea typeface="+mj-ea"/>
                <a:cs typeface="+mj-cs"/>
              </a:rPr>
              <a:t>do NOT divide.</a:t>
            </a:r>
          </a:p>
        </p:txBody>
      </p:sp>
      <p:pic>
        <p:nvPicPr>
          <p:cNvPr id="21507" name="Picture 4">
            <a:extLst>
              <a:ext uri="{FF2B5EF4-FFF2-40B4-BE49-F238E27FC236}">
                <a16:creationId xmlns:a16="http://schemas.microsoft.com/office/drawing/2014/main" id="{795E0865-B296-4BCA-9CD1-F551B5012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38200"/>
            <a:ext cx="39481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489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descr="Picture 3">
            <a:extLst>
              <a:ext uri="{FF2B5EF4-FFF2-40B4-BE49-F238E27FC236}">
                <a16:creationId xmlns:a16="http://schemas.microsoft.com/office/drawing/2014/main" id="{74F6BBC1-27C4-4AF5-9B55-54E602D8298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51513" y="152400"/>
            <a:ext cx="2782887"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027">
            <a:extLst>
              <a:ext uri="{FF2B5EF4-FFF2-40B4-BE49-F238E27FC236}">
                <a16:creationId xmlns:a16="http://schemas.microsoft.com/office/drawing/2014/main" id="{6B2F98C6-544D-467F-8826-C1FBD2B3E56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t="11111"/>
          <a:stretch>
            <a:fillRect/>
          </a:stretch>
        </p:blipFill>
        <p:spPr bwMode="auto">
          <a:xfrm>
            <a:off x="6522383" y="4419600"/>
            <a:ext cx="2120900"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028">
            <a:extLst>
              <a:ext uri="{FF2B5EF4-FFF2-40B4-BE49-F238E27FC236}">
                <a16:creationId xmlns:a16="http://schemas.microsoft.com/office/drawing/2014/main" id="{48EB4FE3-F724-4A2F-A463-E998E4326D5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472" y="1552053"/>
            <a:ext cx="14827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29">
            <a:extLst>
              <a:ext uri="{FF2B5EF4-FFF2-40B4-BE49-F238E27FC236}">
                <a16:creationId xmlns:a16="http://schemas.microsoft.com/office/drawing/2014/main" id="{E0E397E7-5816-4BD4-91A8-089E2EC074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313" t="2167" r="31250" b="316"/>
          <a:stretch>
            <a:fillRect/>
          </a:stretch>
        </p:blipFill>
        <p:spPr bwMode="auto">
          <a:xfrm>
            <a:off x="1613272" y="185738"/>
            <a:ext cx="26162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030">
            <a:extLst>
              <a:ext uri="{FF2B5EF4-FFF2-40B4-BE49-F238E27FC236}">
                <a16:creationId xmlns:a16="http://schemas.microsoft.com/office/drawing/2014/main" id="{144C0985-3CE0-4B14-A873-E0EC0EC53172}"/>
              </a:ext>
            </a:extLst>
          </p:cNvPr>
          <p:cNvSpPr txBox="1">
            <a:spLocks noChangeArrowheads="1"/>
          </p:cNvSpPr>
          <p:nvPr/>
        </p:nvSpPr>
        <p:spPr bwMode="auto">
          <a:xfrm>
            <a:off x="2117418" y="39624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r>
              <a:rPr lang="en-US" altLang="en-US" sz="2400" dirty="0">
                <a:latin typeface="Times" panose="02020603050405020304" pitchFamily="18" charset="0"/>
              </a:rPr>
              <a:t>Cassius Clay</a:t>
            </a:r>
          </a:p>
        </p:txBody>
      </p:sp>
      <p:sp>
        <p:nvSpPr>
          <p:cNvPr id="22535" name="Text Box 1031">
            <a:extLst>
              <a:ext uri="{FF2B5EF4-FFF2-40B4-BE49-F238E27FC236}">
                <a16:creationId xmlns:a16="http://schemas.microsoft.com/office/drawing/2014/main" id="{8C3936A7-6C89-4D03-975B-6057B3EE2B9E}"/>
              </a:ext>
            </a:extLst>
          </p:cNvPr>
          <p:cNvSpPr txBox="1">
            <a:spLocks noChangeArrowheads="1"/>
          </p:cNvSpPr>
          <p:nvPr/>
        </p:nvSpPr>
        <p:spPr bwMode="auto">
          <a:xfrm>
            <a:off x="6172200" y="3962400"/>
            <a:ext cx="212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r>
              <a:rPr lang="en-US" altLang="en-US" sz="2400">
                <a:latin typeface="Times" panose="02020603050405020304" pitchFamily="18" charset="0"/>
              </a:rPr>
              <a:t>Muhammad Ali</a:t>
            </a:r>
          </a:p>
        </p:txBody>
      </p:sp>
      <p:grpSp>
        <p:nvGrpSpPr>
          <p:cNvPr id="108552" name="Group 1032">
            <a:extLst>
              <a:ext uri="{FF2B5EF4-FFF2-40B4-BE49-F238E27FC236}">
                <a16:creationId xmlns:a16="http://schemas.microsoft.com/office/drawing/2014/main" id="{D6A549D4-787D-4360-A15F-4BBE47911364}"/>
              </a:ext>
            </a:extLst>
          </p:cNvPr>
          <p:cNvGrpSpPr>
            <a:grpSpLocks/>
          </p:cNvGrpSpPr>
          <p:nvPr/>
        </p:nvGrpSpPr>
        <p:grpSpPr bwMode="auto">
          <a:xfrm>
            <a:off x="4518206" y="211875"/>
            <a:ext cx="869950" cy="6430963"/>
            <a:chOff x="2688" y="144"/>
            <a:chExt cx="548" cy="4051"/>
          </a:xfrm>
        </p:grpSpPr>
        <p:sp>
          <p:nvSpPr>
            <p:cNvPr id="22538" name="Rectangle 1033">
              <a:extLst>
                <a:ext uri="{FF2B5EF4-FFF2-40B4-BE49-F238E27FC236}">
                  <a16:creationId xmlns:a16="http://schemas.microsoft.com/office/drawing/2014/main" id="{B7729CDD-04BF-484B-89D5-9AC070A86F90}"/>
                </a:ext>
              </a:extLst>
            </p:cNvPr>
            <p:cNvSpPr>
              <a:spLocks noChangeArrowheads="1"/>
            </p:cNvSpPr>
            <p:nvPr/>
          </p:nvSpPr>
          <p:spPr bwMode="auto">
            <a:xfrm>
              <a:off x="2688" y="144"/>
              <a:ext cx="548" cy="4051"/>
            </a:xfrm>
            <a:prstGeom prst="rect">
              <a:avLst/>
            </a:prstGeom>
            <a:solidFill>
              <a:srgbClr val="FF9218"/>
            </a:solidFill>
            <a:ln w="9525">
              <a:solidFill>
                <a:schemeClr val="tx1"/>
              </a:solidFill>
              <a:miter lim="800000"/>
              <a:headEnd/>
              <a:tailEnd/>
            </a:ln>
          </p:spPr>
          <p:txBody>
            <a:bodyPr wrap="none" anchor="ct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endParaRPr lang="en-US" altLang="en-US" sz="2400">
                <a:latin typeface="Times" panose="02020603050405020304" pitchFamily="18" charset="0"/>
              </a:endParaRPr>
            </a:p>
          </p:txBody>
        </p:sp>
        <p:sp>
          <p:nvSpPr>
            <p:cNvPr id="22539" name="WordArt 1034">
              <a:extLst>
                <a:ext uri="{FF2B5EF4-FFF2-40B4-BE49-F238E27FC236}">
                  <a16:creationId xmlns:a16="http://schemas.microsoft.com/office/drawing/2014/main" id="{C01A7E97-2057-4C23-B121-00D86D6893A3}"/>
                </a:ext>
              </a:extLst>
            </p:cNvPr>
            <p:cNvSpPr>
              <a:spLocks noChangeArrowheads="1" noChangeShapeType="1" noTextEdit="1"/>
            </p:cNvSpPr>
            <p:nvPr/>
          </p:nvSpPr>
          <p:spPr bwMode="auto">
            <a:xfrm rot="5400000">
              <a:off x="1080" y="1992"/>
              <a:ext cx="3792" cy="288"/>
            </a:xfrm>
            <a:prstGeom prst="rect">
              <a:avLst/>
            </a:prstGeom>
          </p:spPr>
          <p:txBody>
            <a:bodyPr vert="wordArtVert" wrap="none" fromWordArt="1">
              <a:prstTxWarp prst="textPlain">
                <a:avLst>
                  <a:gd name="adj" fmla="val 50000"/>
                </a:avLst>
              </a:prstTxWarp>
            </a:bodyPr>
            <a:lstStyle/>
            <a:p>
              <a:pPr algn="ctr" fontAlgn="auto"/>
              <a:r>
                <a:rPr lang="en-US" sz="3600" kern="10" dirty="0">
                  <a:ln w="9525">
                    <a:solidFill>
                      <a:srgbClr val="000000"/>
                    </a:solidFill>
                    <a:round/>
                    <a:headEnd/>
                    <a:tailEnd/>
                  </a:ln>
                  <a:solidFill>
                    <a:srgbClr val="000000"/>
                  </a:solidFill>
                  <a:latin typeface="Arial Black" panose="020B0A04020102020204" pitchFamily="34" charset="0"/>
                </a:rPr>
                <a:t>PARKINSON'S</a:t>
              </a:r>
            </a:p>
          </p:txBody>
        </p:sp>
      </p:grpSp>
      <p:sp>
        <p:nvSpPr>
          <p:cNvPr id="22537" name="TextBox 1">
            <a:extLst>
              <a:ext uri="{FF2B5EF4-FFF2-40B4-BE49-F238E27FC236}">
                <a16:creationId xmlns:a16="http://schemas.microsoft.com/office/drawing/2014/main" id="{526E0A32-CB5E-4AA7-980E-05831028B706}"/>
              </a:ext>
            </a:extLst>
          </p:cNvPr>
          <p:cNvSpPr txBox="1">
            <a:spLocks noChangeArrowheads="1"/>
          </p:cNvSpPr>
          <p:nvPr/>
        </p:nvSpPr>
        <p:spPr bwMode="auto">
          <a:xfrm>
            <a:off x="591671" y="4680883"/>
            <a:ext cx="37423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r>
              <a:rPr lang="en-US" altLang="en-US" sz="2400" b="1" i="1" dirty="0">
                <a:latin typeface="Times" panose="02020603050405020304" pitchFamily="18" charset="0"/>
              </a:rPr>
              <a:t>Progressive nervous system </a:t>
            </a:r>
            <a:r>
              <a:rPr lang="en-US" altLang="en-US" sz="2400" b="1" i="1" dirty="0" smtClean="0">
                <a:latin typeface="Times" panose="02020603050405020304" pitchFamily="18" charset="0"/>
              </a:rPr>
              <a:t>disorder </a:t>
            </a:r>
            <a:r>
              <a:rPr lang="en-US" altLang="en-US" sz="2400" i="1" dirty="0" smtClean="0">
                <a:latin typeface="Times" panose="02020603050405020304" pitchFamily="18" charset="0"/>
              </a:rPr>
              <a:t>- </a:t>
            </a:r>
            <a:r>
              <a:rPr lang="en-US" altLang="en-US" sz="2400" i="1" dirty="0">
                <a:latin typeface="Times" panose="02020603050405020304" pitchFamily="18" charset="0"/>
              </a:rPr>
              <a:t>nerve cells break down and </a:t>
            </a:r>
            <a:r>
              <a:rPr lang="en-US" altLang="en-US" sz="2400" i="1" dirty="0" smtClean="0">
                <a:latin typeface="Times" panose="02020603050405020304" pitchFamily="18" charset="0"/>
              </a:rPr>
              <a:t>die and cannot be replaced</a:t>
            </a:r>
            <a:endParaRPr lang="en-US" altLang="en-US" sz="2400" i="1" dirty="0">
              <a:latin typeface="Times" panose="02020603050405020304" pitchFamily="18" charset="0"/>
            </a:endParaRPr>
          </a:p>
        </p:txBody>
      </p:sp>
    </p:spTree>
    <p:extLst>
      <p:ext uri="{BB962C8B-B14F-4D97-AF65-F5344CB8AC3E}">
        <p14:creationId xmlns:p14="http://schemas.microsoft.com/office/powerpoint/2010/main" val="296858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box(out)">
                                      <p:cBhvr>
                                        <p:cTn id="7" dur="500"/>
                                        <p:tgtEl>
                                          <p:spTgt spid="10855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C83C5176-F61F-4F8D-8161-C018716C5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42799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a:extLst>
              <a:ext uri="{FF2B5EF4-FFF2-40B4-BE49-F238E27FC236}">
                <a16:creationId xmlns:a16="http://schemas.microsoft.com/office/drawing/2014/main" id="{DF0D5F3E-D96A-43BF-94A6-BEB5BCBB0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85800"/>
            <a:ext cx="37084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6">
            <a:extLst>
              <a:ext uri="{FF2B5EF4-FFF2-40B4-BE49-F238E27FC236}">
                <a16:creationId xmlns:a16="http://schemas.microsoft.com/office/drawing/2014/main" id="{89780FCF-724A-4D0B-8E4E-1C014A1DE3B4}"/>
              </a:ext>
            </a:extLst>
          </p:cNvPr>
          <p:cNvSpPr txBox="1">
            <a:spLocks noChangeArrowheads="1"/>
          </p:cNvSpPr>
          <p:nvPr/>
        </p:nvSpPr>
        <p:spPr bwMode="auto">
          <a:xfrm>
            <a:off x="5616575" y="5479022"/>
            <a:ext cx="246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r>
              <a:rPr lang="en-US" altLang="en-US" sz="2400">
                <a:latin typeface="Times" panose="02020603050405020304" pitchFamily="18" charset="0"/>
              </a:rPr>
              <a:t>Christopher Reeve</a:t>
            </a:r>
          </a:p>
        </p:txBody>
      </p:sp>
      <p:sp>
        <p:nvSpPr>
          <p:cNvPr id="24581" name="TextBox 1">
            <a:extLst>
              <a:ext uri="{FF2B5EF4-FFF2-40B4-BE49-F238E27FC236}">
                <a16:creationId xmlns:a16="http://schemas.microsoft.com/office/drawing/2014/main" id="{AD2E880C-C529-46F4-A1E2-E95D7D9C92DC}"/>
              </a:ext>
            </a:extLst>
          </p:cNvPr>
          <p:cNvSpPr txBox="1">
            <a:spLocks noChangeArrowheads="1"/>
          </p:cNvSpPr>
          <p:nvPr/>
        </p:nvSpPr>
        <p:spPr bwMode="auto">
          <a:xfrm>
            <a:off x="4410635" y="6080125"/>
            <a:ext cx="4733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r>
              <a:rPr lang="en-US" altLang="en-US" sz="2400" i="1" dirty="0">
                <a:latin typeface="Times" panose="02020603050405020304" pitchFamily="18" charset="0"/>
              </a:rPr>
              <a:t>Horseback injury left him paralyzed</a:t>
            </a:r>
          </a:p>
        </p:txBody>
      </p:sp>
    </p:spTree>
    <p:extLst>
      <p:ext uri="{BB962C8B-B14F-4D97-AF65-F5344CB8AC3E}">
        <p14:creationId xmlns:p14="http://schemas.microsoft.com/office/powerpoint/2010/main" val="4012976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a:extLst>
              <a:ext uri="{FF2B5EF4-FFF2-40B4-BE49-F238E27FC236}">
                <a16:creationId xmlns:a16="http://schemas.microsoft.com/office/drawing/2014/main" id="{C4F53E74-0F07-40A6-8A23-4B5688997651}"/>
              </a:ext>
            </a:extLst>
          </p:cNvPr>
          <p:cNvSpPr>
            <a:spLocks noChangeArrowheads="1"/>
          </p:cNvSpPr>
          <p:nvPr/>
        </p:nvSpPr>
        <p:spPr bwMode="auto">
          <a:xfrm>
            <a:off x="101600" y="136525"/>
            <a:ext cx="8958263" cy="1387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sz="4700" dirty="0">
                <a:solidFill>
                  <a:schemeClr val="tx2"/>
                </a:solidFill>
                <a:latin typeface="Times New Roman" panose="02020603050405020304" pitchFamily="18" charset="0"/>
              </a:rPr>
              <a:t>Mitosis is the process of dividing </a:t>
            </a:r>
            <a:r>
              <a:rPr lang="en-US" altLang="en-US" sz="4700" u="sng" dirty="0">
                <a:solidFill>
                  <a:schemeClr val="tx2"/>
                </a:solidFill>
                <a:latin typeface="Times New Roman" panose="02020603050405020304" pitchFamily="18" charset="0"/>
              </a:rPr>
              <a:t>just</a:t>
            </a:r>
            <a:r>
              <a:rPr lang="en-US" altLang="en-US" sz="4700" dirty="0">
                <a:solidFill>
                  <a:schemeClr val="tx2"/>
                </a:solidFill>
                <a:latin typeface="Times New Roman" panose="02020603050405020304" pitchFamily="18" charset="0"/>
              </a:rPr>
              <a:t> </a:t>
            </a:r>
            <a:r>
              <a:rPr lang="en-US" altLang="en-US" sz="4700" u="sng" dirty="0">
                <a:solidFill>
                  <a:schemeClr val="tx2"/>
                </a:solidFill>
                <a:latin typeface="Times New Roman" panose="02020603050405020304" pitchFamily="18" charset="0"/>
              </a:rPr>
              <a:t>the</a:t>
            </a:r>
            <a:r>
              <a:rPr lang="en-US" altLang="en-US" sz="4700" dirty="0">
                <a:solidFill>
                  <a:schemeClr val="tx2"/>
                </a:solidFill>
                <a:latin typeface="Times New Roman" panose="02020603050405020304" pitchFamily="18" charset="0"/>
              </a:rPr>
              <a:t> </a:t>
            </a:r>
            <a:r>
              <a:rPr lang="en-US" altLang="en-US" sz="4700" u="sng" dirty="0">
                <a:solidFill>
                  <a:schemeClr val="tx2"/>
                </a:solidFill>
                <a:latin typeface="Times New Roman" panose="02020603050405020304" pitchFamily="18" charset="0"/>
              </a:rPr>
              <a:t>nucleus</a:t>
            </a:r>
            <a:r>
              <a:rPr lang="en-US" altLang="en-US" sz="4700" dirty="0">
                <a:solidFill>
                  <a:schemeClr val="tx2"/>
                </a:solidFill>
                <a:latin typeface="Times New Roman" panose="02020603050405020304" pitchFamily="18" charset="0"/>
              </a:rPr>
              <a:t> (not the </a:t>
            </a:r>
            <a:r>
              <a:rPr lang="en-US" altLang="en-US" sz="4700" u="sng" dirty="0">
                <a:solidFill>
                  <a:schemeClr val="tx2"/>
                </a:solidFill>
                <a:latin typeface="Times New Roman" panose="02020603050405020304" pitchFamily="18" charset="0"/>
              </a:rPr>
              <a:t>whole</a:t>
            </a:r>
            <a:r>
              <a:rPr lang="en-US" altLang="en-US" sz="4700" dirty="0">
                <a:solidFill>
                  <a:schemeClr val="tx2"/>
                </a:solidFill>
                <a:latin typeface="Times New Roman" panose="02020603050405020304" pitchFamily="18" charset="0"/>
              </a:rPr>
              <a:t> cell.)</a:t>
            </a:r>
            <a:endParaRPr lang="en-US" altLang="en-US" sz="4700" dirty="0">
              <a:solidFill>
                <a:schemeClr val="tx2"/>
              </a:solidFill>
            </a:endParaRPr>
          </a:p>
        </p:txBody>
      </p:sp>
      <p:sp>
        <p:nvSpPr>
          <p:cNvPr id="7171" name="Text Box 3">
            <a:extLst>
              <a:ext uri="{FF2B5EF4-FFF2-40B4-BE49-F238E27FC236}">
                <a16:creationId xmlns:a16="http://schemas.microsoft.com/office/drawing/2014/main" id="{1E9B3CB7-F65D-4E8A-B8D9-6CAC612053F8}"/>
              </a:ext>
            </a:extLst>
          </p:cNvPr>
          <p:cNvSpPr txBox="1">
            <a:spLocks noChangeArrowheads="1"/>
          </p:cNvSpPr>
          <p:nvPr/>
        </p:nvSpPr>
        <p:spPr bwMode="auto">
          <a:xfrm>
            <a:off x="2235200" y="2387600"/>
            <a:ext cx="443706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a:spcBef>
                <a:spcPct val="0"/>
              </a:spcBef>
              <a:buFontTx/>
              <a:buNone/>
            </a:pPr>
            <a:r>
              <a:rPr lang="en-US" altLang="en-US" sz="6000" b="1">
                <a:solidFill>
                  <a:srgbClr val="187534"/>
                </a:solidFill>
                <a:latin typeface="Humana Serif ITC TT-Medium" charset="0"/>
              </a:rPr>
              <a:t>Prophase</a:t>
            </a:r>
          </a:p>
          <a:p>
            <a:pPr algn="ctr">
              <a:spcBef>
                <a:spcPct val="0"/>
              </a:spcBef>
              <a:buFontTx/>
              <a:buNone/>
            </a:pPr>
            <a:r>
              <a:rPr lang="en-US" altLang="en-US" sz="6000" b="1">
                <a:solidFill>
                  <a:srgbClr val="187534"/>
                </a:solidFill>
                <a:latin typeface="Humana Serif ITC TT-Medium" charset="0"/>
              </a:rPr>
              <a:t>Metaphase</a:t>
            </a:r>
          </a:p>
          <a:p>
            <a:pPr algn="ctr">
              <a:spcBef>
                <a:spcPct val="0"/>
              </a:spcBef>
              <a:buFontTx/>
              <a:buNone/>
            </a:pPr>
            <a:r>
              <a:rPr lang="en-US" altLang="en-US" sz="6000" b="1">
                <a:solidFill>
                  <a:srgbClr val="187534"/>
                </a:solidFill>
                <a:latin typeface="Humana Serif ITC TT-Medium" charset="0"/>
              </a:rPr>
              <a:t>Anaphase</a:t>
            </a:r>
          </a:p>
          <a:p>
            <a:pPr algn="ctr">
              <a:spcBef>
                <a:spcPct val="0"/>
              </a:spcBef>
              <a:buFontTx/>
              <a:buNone/>
            </a:pPr>
            <a:r>
              <a:rPr lang="en-US" altLang="en-US" sz="6000" b="1">
                <a:solidFill>
                  <a:srgbClr val="187534"/>
                </a:solidFill>
                <a:latin typeface="Humana Serif ITC TT-Medium" charset="0"/>
              </a:rPr>
              <a:t>Telophase</a:t>
            </a:r>
            <a:r>
              <a:rPr lang="en-US" altLang="en-US" sz="2400">
                <a:latin typeface="Times" panose="02020603050405020304" pitchFamily="18" charset="0"/>
              </a:rPr>
              <a:t> </a:t>
            </a:r>
          </a:p>
        </p:txBody>
      </p:sp>
      <p:pic>
        <p:nvPicPr>
          <p:cNvPr id="25604" name="Picture 4">
            <a:extLst>
              <a:ext uri="{FF2B5EF4-FFF2-40B4-BE49-F238E27FC236}">
                <a16:creationId xmlns:a16="http://schemas.microsoft.com/office/drawing/2014/main" id="{DADAC004-9BD5-460F-BA73-5B11ED984647}"/>
              </a:ext>
            </a:extLst>
          </p:cNvPr>
          <p:cNvPicPr>
            <a:picLocks noChangeAspect="1" noChangeArrowheads="1"/>
          </p:cNvPicPr>
          <p:nvPr/>
        </p:nvPicPr>
        <p:blipFill>
          <a:blip r:embed="rId4" cstate="email">
            <a:lum bright="-18000" contrast="24000"/>
            <a:extLst>
              <a:ext uri="{28A0092B-C50C-407E-A947-70E740481C1C}">
                <a14:useLocalDpi xmlns:a14="http://schemas.microsoft.com/office/drawing/2010/main" val="0"/>
              </a:ext>
            </a:extLst>
          </a:blip>
          <a:srcRect/>
          <a:stretch>
            <a:fillRect/>
          </a:stretch>
        </p:blipFill>
        <p:spPr bwMode="auto">
          <a:xfrm>
            <a:off x="373063" y="2217738"/>
            <a:ext cx="181133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A65677DA-C3A9-4090-A202-3115A12C6D74}"/>
              </a:ext>
            </a:extLst>
          </p:cNvPr>
          <p:cNvPicPr>
            <a:picLocks noChangeAspect="1" noChangeArrowheads="1"/>
          </p:cNvPicPr>
          <p:nvPr/>
        </p:nvPicPr>
        <p:blipFill>
          <a:blip r:embed="rId5" cstate="email">
            <a:lum bright="-24000" contrast="30000"/>
            <a:extLst>
              <a:ext uri="{28A0092B-C50C-407E-A947-70E740481C1C}">
                <a14:useLocalDpi xmlns:a14="http://schemas.microsoft.com/office/drawing/2010/main" val="0"/>
              </a:ext>
            </a:extLst>
          </a:blip>
          <a:srcRect/>
          <a:stretch>
            <a:fillRect/>
          </a:stretch>
        </p:blipFill>
        <p:spPr bwMode="auto">
          <a:xfrm>
            <a:off x="406400" y="4505325"/>
            <a:ext cx="1812925"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a:extLst>
              <a:ext uri="{FF2B5EF4-FFF2-40B4-BE49-F238E27FC236}">
                <a16:creationId xmlns:a16="http://schemas.microsoft.com/office/drawing/2014/main" id="{7979AF5D-1CC2-437A-9E9B-3CFC5D82FFCF}"/>
              </a:ext>
            </a:extLst>
          </p:cNvPr>
          <p:cNvPicPr>
            <a:picLocks noChangeAspect="1" noChangeArrowheads="1"/>
          </p:cNvPicPr>
          <p:nvPr/>
        </p:nvPicPr>
        <p:blipFill>
          <a:blip r:embed="rId6" cstate="email">
            <a:lum bright="-18000" contrast="24000"/>
            <a:extLst>
              <a:ext uri="{28A0092B-C50C-407E-A947-70E740481C1C}">
                <a14:useLocalDpi xmlns:a14="http://schemas.microsoft.com/office/drawing/2010/main" val="0"/>
              </a:ext>
            </a:extLst>
          </a:blip>
          <a:srcRect/>
          <a:stretch>
            <a:fillRect/>
          </a:stretch>
        </p:blipFill>
        <p:spPr bwMode="auto">
          <a:xfrm>
            <a:off x="6588125" y="2303463"/>
            <a:ext cx="19240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a:extLst>
              <a:ext uri="{FF2B5EF4-FFF2-40B4-BE49-F238E27FC236}">
                <a16:creationId xmlns:a16="http://schemas.microsoft.com/office/drawing/2014/main" id="{AE44C0EF-752B-4086-B3E5-6B6C056095BC}"/>
              </a:ext>
            </a:extLst>
          </p:cNvPr>
          <p:cNvPicPr>
            <a:picLocks noChangeAspect="1" noChangeArrowheads="1"/>
          </p:cNvPicPr>
          <p:nvPr/>
        </p:nvPicPr>
        <p:blipFill>
          <a:blip r:embed="rId7" cstate="email">
            <a:lum bright="-18000" contrast="24000"/>
            <a:extLst>
              <a:ext uri="{28A0092B-C50C-407E-A947-70E740481C1C}">
                <a14:useLocalDpi xmlns:a14="http://schemas.microsoft.com/office/drawing/2010/main" val="0"/>
              </a:ext>
            </a:extLst>
          </a:blip>
          <a:srcRect/>
          <a:stretch>
            <a:fillRect/>
          </a:stretch>
        </p:blipFill>
        <p:spPr bwMode="auto">
          <a:xfrm>
            <a:off x="6642100" y="4438650"/>
            <a:ext cx="183991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09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lide Projecto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Slide Projector"/>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7" dur="500"/>
                                        <p:tgtEl>
                                          <p:spTgt spid="71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Slide Projector"/>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2" dur="500"/>
                                        <p:tgtEl>
                                          <p:spTgt spid="71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Slide Projecto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4763EF2D-B660-4E9C-AB95-D5D52C64CDB8}"/>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19050" y="19050"/>
            <a:ext cx="61626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5">
            <a:extLst>
              <a:ext uri="{FF2B5EF4-FFF2-40B4-BE49-F238E27FC236}">
                <a16:creationId xmlns:a16="http://schemas.microsoft.com/office/drawing/2014/main" id="{1D955191-95EA-42D6-9F64-B5F71512CBDE}"/>
              </a:ext>
            </a:extLst>
          </p:cNvPr>
          <p:cNvSpPr>
            <a:spLocks noChangeArrowheads="1" noChangeShapeType="1" noTextEdit="1"/>
          </p:cNvSpPr>
          <p:nvPr/>
        </p:nvSpPr>
        <p:spPr bwMode="auto">
          <a:xfrm rot="5400000">
            <a:off x="4292601" y="2962275"/>
            <a:ext cx="6502400" cy="765175"/>
          </a:xfrm>
          <a:prstGeom prst="rect">
            <a:avLst/>
          </a:prstGeom>
        </p:spPr>
        <p:txBody>
          <a:bodyPr vert="wordArtVert" wrap="none" fromWordArt="1">
            <a:prstTxWarp prst="textPlain">
              <a:avLst>
                <a:gd name="adj" fmla="val 50000"/>
              </a:avLst>
            </a:prstTxWarp>
          </a:bodyPr>
          <a:lstStyle/>
          <a:p>
            <a:pPr algn="ctr" fontAlgn="auto"/>
            <a:r>
              <a:rPr lang="en-US" sz="3600" kern="10" spc="-360">
                <a:ln w="9525">
                  <a:solidFill>
                    <a:srgbClr val="000000"/>
                  </a:solidFill>
                  <a:round/>
                  <a:headEnd/>
                  <a:tailEnd/>
                </a:ln>
                <a:gradFill rotWithShape="1">
                  <a:gsLst>
                    <a:gs pos="0">
                      <a:schemeClr val="accent2"/>
                    </a:gs>
                    <a:gs pos="100000">
                      <a:srgbClr val="FF9218"/>
                    </a:gs>
                  </a:gsLst>
                  <a:lin ang="0" scaled="1"/>
                </a:gradFill>
                <a:latin typeface="Arial Black" panose="020B0A04020102020204" pitchFamily="34" charset="0"/>
              </a:rPr>
              <a:t>PROPHASE</a:t>
            </a:r>
          </a:p>
        </p:txBody>
      </p:sp>
    </p:spTree>
    <p:extLst>
      <p:ext uri="{BB962C8B-B14F-4D97-AF65-F5344CB8AC3E}">
        <p14:creationId xmlns:p14="http://schemas.microsoft.com/office/powerpoint/2010/main" val="3522894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a:extLst>
              <a:ext uri="{FF2B5EF4-FFF2-40B4-BE49-F238E27FC236}">
                <a16:creationId xmlns:a16="http://schemas.microsoft.com/office/drawing/2014/main" id="{2A15D2EE-ACCE-49E9-9E45-CDFDAA24710F}"/>
              </a:ext>
            </a:extLst>
          </p:cNvPr>
          <p:cNvSpPr>
            <a:spLocks noChangeArrowheads="1"/>
          </p:cNvSpPr>
          <p:nvPr/>
        </p:nvSpPr>
        <p:spPr bwMode="auto">
          <a:xfrm>
            <a:off x="1235075" y="762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a:solidFill>
                  <a:schemeClr val="tx2"/>
                </a:solidFill>
              </a:rPr>
              <a:t>Steps of MITOSIS</a:t>
            </a:r>
          </a:p>
        </p:txBody>
      </p:sp>
      <p:sp>
        <p:nvSpPr>
          <p:cNvPr id="29699" name="Text Box 3">
            <a:extLst>
              <a:ext uri="{FF2B5EF4-FFF2-40B4-BE49-F238E27FC236}">
                <a16:creationId xmlns:a16="http://schemas.microsoft.com/office/drawing/2014/main" id="{8CDEED6B-C5C4-440E-8FCE-C9AA627A0A8F}"/>
              </a:ext>
            </a:extLst>
          </p:cNvPr>
          <p:cNvSpPr txBox="1">
            <a:spLocks noChangeArrowheads="1"/>
          </p:cNvSpPr>
          <p:nvPr/>
        </p:nvSpPr>
        <p:spPr bwMode="auto">
          <a:xfrm>
            <a:off x="119063" y="1143000"/>
            <a:ext cx="9144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a:spcBef>
                <a:spcPct val="0"/>
              </a:spcBef>
              <a:buFontTx/>
              <a:buNone/>
            </a:pPr>
            <a:r>
              <a:rPr lang="en-US" altLang="en-US" sz="6000" b="1" dirty="0">
                <a:solidFill>
                  <a:srgbClr val="9900CC"/>
                </a:solidFill>
                <a:latin typeface="Times" panose="02020603050405020304" pitchFamily="18" charset="0"/>
              </a:rPr>
              <a:t>PROPHASE</a:t>
            </a:r>
          </a:p>
          <a:p>
            <a:pPr marL="735013" indent="-735013">
              <a:spcBef>
                <a:spcPct val="0"/>
              </a:spcBef>
              <a:buFont typeface="Times" panose="02020603050405020304" pitchFamily="18" charset="0"/>
              <a:buAutoNum type="arabicPeriod"/>
            </a:pPr>
            <a:r>
              <a:rPr lang="en-US" altLang="en-US" sz="4800" dirty="0" smtClean="0">
                <a:latin typeface="Times" panose="02020603050405020304" pitchFamily="18" charset="0"/>
              </a:rPr>
              <a:t>Nuclear </a:t>
            </a:r>
            <a:r>
              <a:rPr lang="en-US" altLang="en-US" sz="4800" dirty="0">
                <a:latin typeface="Times" panose="02020603050405020304" pitchFamily="18" charset="0"/>
              </a:rPr>
              <a:t>membrane </a:t>
            </a:r>
            <a:r>
              <a:rPr lang="en-US" altLang="en-US" sz="4800" dirty="0" smtClean="0">
                <a:latin typeface="Times" panose="02020603050405020304" pitchFamily="18" charset="0"/>
              </a:rPr>
              <a:t>is broken </a:t>
            </a:r>
            <a:r>
              <a:rPr lang="en-US" altLang="en-US" sz="4800" dirty="0">
                <a:latin typeface="Times" panose="02020603050405020304" pitchFamily="18" charset="0"/>
              </a:rPr>
              <a:t>down</a:t>
            </a:r>
          </a:p>
          <a:p>
            <a:pPr>
              <a:spcBef>
                <a:spcPct val="0"/>
              </a:spcBef>
              <a:buFontTx/>
              <a:buNone/>
            </a:pPr>
            <a:r>
              <a:rPr lang="en-US" altLang="en-US" sz="4800" dirty="0">
                <a:latin typeface="Times" panose="02020603050405020304" pitchFamily="18" charset="0"/>
              </a:rPr>
              <a:t>2. Chromosomes appear</a:t>
            </a:r>
          </a:p>
          <a:p>
            <a:pPr marL="681038" indent="-681038">
              <a:spcBef>
                <a:spcPct val="0"/>
              </a:spcBef>
              <a:buFontTx/>
              <a:buNone/>
            </a:pPr>
            <a:r>
              <a:rPr lang="en-US" altLang="en-US" sz="4800" dirty="0">
                <a:latin typeface="Times" panose="02020603050405020304" pitchFamily="18" charset="0"/>
              </a:rPr>
              <a:t>3. Centrioles migrate </a:t>
            </a:r>
            <a:endParaRPr lang="en-US" altLang="en-US" sz="4800" dirty="0" smtClean="0">
              <a:latin typeface="Times" panose="02020603050405020304" pitchFamily="18" charset="0"/>
            </a:endParaRPr>
          </a:p>
          <a:p>
            <a:pPr marL="681038" indent="-681038">
              <a:spcBef>
                <a:spcPct val="0"/>
              </a:spcBef>
              <a:buFontTx/>
              <a:buNone/>
            </a:pPr>
            <a:r>
              <a:rPr lang="en-US" altLang="en-US" sz="3000" dirty="0" smtClean="0">
                <a:solidFill>
                  <a:srgbClr val="187534"/>
                </a:solidFill>
                <a:latin typeface="Times" panose="02020603050405020304" pitchFamily="18" charset="0"/>
              </a:rPr>
              <a:t>        (plants DON</a:t>
            </a:r>
            <a:r>
              <a:rPr lang="en-US" altLang="en-US" sz="3000" dirty="0" smtClean="0">
                <a:solidFill>
                  <a:srgbClr val="187534"/>
                </a:solidFill>
                <a:latin typeface="Arial" panose="020B0604020202020204" pitchFamily="34" charset="0"/>
              </a:rPr>
              <a:t>’</a:t>
            </a:r>
            <a:r>
              <a:rPr lang="en-US" altLang="ja-JP" sz="3000" dirty="0" smtClean="0">
                <a:solidFill>
                  <a:srgbClr val="187534"/>
                </a:solidFill>
                <a:latin typeface="Times" panose="02020603050405020304" pitchFamily="18" charset="0"/>
              </a:rPr>
              <a:t>T </a:t>
            </a:r>
            <a:r>
              <a:rPr lang="en-US" altLang="ja-JP" sz="3000" dirty="0">
                <a:solidFill>
                  <a:srgbClr val="187534"/>
                </a:solidFill>
                <a:latin typeface="Times" panose="02020603050405020304" pitchFamily="18" charset="0"/>
              </a:rPr>
              <a:t>have centrioles</a:t>
            </a:r>
            <a:r>
              <a:rPr lang="en-US" altLang="ja-JP" sz="3000" dirty="0" smtClean="0">
                <a:solidFill>
                  <a:srgbClr val="187534"/>
                </a:solidFill>
                <a:latin typeface="Times" panose="02020603050405020304" pitchFamily="18" charset="0"/>
              </a:rPr>
              <a:t>)</a:t>
            </a:r>
          </a:p>
          <a:p>
            <a:pPr marL="681038" indent="-681038">
              <a:spcBef>
                <a:spcPct val="0"/>
              </a:spcBef>
              <a:buFontTx/>
              <a:buNone/>
            </a:pPr>
            <a:r>
              <a:rPr lang="en-US" altLang="ja-JP" sz="4800" dirty="0" smtClean="0">
                <a:latin typeface="Times" panose="02020603050405020304" pitchFamily="18" charset="0"/>
              </a:rPr>
              <a:t>4. Spindles form</a:t>
            </a:r>
            <a:endParaRPr lang="en-US" altLang="ja-JP" sz="4800" dirty="0">
              <a:latin typeface="Times" panose="02020603050405020304" pitchFamily="18" charset="0"/>
            </a:endParaRPr>
          </a:p>
          <a:p>
            <a:pPr>
              <a:spcBef>
                <a:spcPct val="0"/>
              </a:spcBef>
              <a:buFontTx/>
              <a:buNone/>
            </a:pPr>
            <a:r>
              <a:rPr lang="en-US" altLang="en-US" sz="2400" dirty="0">
                <a:latin typeface="Times" panose="02020603050405020304" pitchFamily="18" charset="0"/>
              </a:rPr>
              <a:t> </a:t>
            </a:r>
          </a:p>
        </p:txBody>
      </p:sp>
    </p:spTree>
    <p:extLst>
      <p:ext uri="{BB962C8B-B14F-4D97-AF65-F5344CB8AC3E}">
        <p14:creationId xmlns:p14="http://schemas.microsoft.com/office/powerpoint/2010/main" val="1079668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8116EF4A-CE90-4F29-BA23-58603A46ED32}"/>
              </a:ext>
            </a:extLst>
          </p:cNvPr>
          <p:cNvPicPr>
            <a:picLocks noChangeAspect="1" noChangeArrowheads="1"/>
          </p:cNvPicPr>
          <p:nvPr/>
        </p:nvPicPr>
        <p:blipFill>
          <a:blip r:embed="rId3">
            <a:lum bright="-24000" contrast="30000"/>
            <a:extLst>
              <a:ext uri="{28A0092B-C50C-407E-A947-70E740481C1C}">
                <a14:useLocalDpi xmlns:a14="http://schemas.microsoft.com/office/drawing/2010/main" val="0"/>
              </a:ext>
            </a:extLst>
          </a:blip>
          <a:srcRect/>
          <a:stretch>
            <a:fillRect/>
          </a:stretch>
        </p:blipFill>
        <p:spPr bwMode="auto">
          <a:xfrm>
            <a:off x="0" y="0"/>
            <a:ext cx="6653213"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5">
            <a:extLst>
              <a:ext uri="{FF2B5EF4-FFF2-40B4-BE49-F238E27FC236}">
                <a16:creationId xmlns:a16="http://schemas.microsoft.com/office/drawing/2014/main" id="{943FAD3D-7332-4538-B7CF-DF87BEF1811C}"/>
              </a:ext>
            </a:extLst>
          </p:cNvPr>
          <p:cNvSpPr>
            <a:spLocks noChangeArrowheads="1" noChangeShapeType="1" noTextEdit="1"/>
          </p:cNvSpPr>
          <p:nvPr/>
        </p:nvSpPr>
        <p:spPr bwMode="auto">
          <a:xfrm rot="5400000">
            <a:off x="4514851" y="2962275"/>
            <a:ext cx="6502400" cy="765175"/>
          </a:xfrm>
          <a:prstGeom prst="rect">
            <a:avLst/>
          </a:prstGeom>
        </p:spPr>
        <p:txBody>
          <a:bodyPr vert="wordArtVert" wrap="none" fromWordArt="1">
            <a:prstTxWarp prst="textPlain">
              <a:avLst>
                <a:gd name="adj" fmla="val 50000"/>
              </a:avLst>
            </a:prstTxWarp>
          </a:bodyPr>
          <a:lstStyle/>
          <a:p>
            <a:pPr algn="ctr" fontAlgn="auto"/>
            <a:r>
              <a:rPr lang="en-US" sz="3600" kern="10" spc="-360">
                <a:ln w="9525">
                  <a:solidFill>
                    <a:srgbClr val="000000"/>
                  </a:solidFill>
                  <a:round/>
                  <a:headEnd/>
                  <a:tailEnd/>
                </a:ln>
                <a:gradFill rotWithShape="1">
                  <a:gsLst>
                    <a:gs pos="0">
                      <a:schemeClr val="accent2"/>
                    </a:gs>
                    <a:gs pos="100000">
                      <a:srgbClr val="FF9218"/>
                    </a:gs>
                  </a:gsLst>
                  <a:lin ang="0" scaled="1"/>
                </a:gradFill>
                <a:latin typeface="Arial Black" panose="020B0A04020102020204" pitchFamily="34" charset="0"/>
              </a:rPr>
              <a:t>METAPHASE</a:t>
            </a:r>
          </a:p>
        </p:txBody>
      </p:sp>
    </p:spTree>
    <p:extLst>
      <p:ext uri="{BB962C8B-B14F-4D97-AF65-F5344CB8AC3E}">
        <p14:creationId xmlns:p14="http://schemas.microsoft.com/office/powerpoint/2010/main" val="2640084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7AA5FBC0-48E1-4505-AC1C-01D6D8FF0E3E}"/>
              </a:ext>
            </a:extLst>
          </p:cNvPr>
          <p:cNvSpPr txBox="1">
            <a:spLocks noChangeArrowheads="1"/>
          </p:cNvSpPr>
          <p:nvPr/>
        </p:nvSpPr>
        <p:spPr bwMode="auto">
          <a:xfrm>
            <a:off x="515937" y="1441357"/>
            <a:ext cx="8341191"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a:spcBef>
                <a:spcPct val="0"/>
              </a:spcBef>
              <a:buFontTx/>
              <a:buNone/>
            </a:pPr>
            <a:r>
              <a:rPr lang="en-US" altLang="en-US" sz="6000" b="1" dirty="0">
                <a:solidFill>
                  <a:srgbClr val="9900CC"/>
                </a:solidFill>
                <a:latin typeface="Times" panose="02020603050405020304" pitchFamily="18" charset="0"/>
              </a:rPr>
              <a:t>METAPHASE</a:t>
            </a:r>
          </a:p>
          <a:p>
            <a:pPr algn="ctr">
              <a:spcBef>
                <a:spcPct val="0"/>
              </a:spcBef>
              <a:buFontTx/>
              <a:buNone/>
            </a:pPr>
            <a:endParaRPr lang="en-US" altLang="en-US" sz="1500" dirty="0" smtClean="0">
              <a:latin typeface="Times" panose="02020603050405020304" pitchFamily="18" charset="0"/>
            </a:endParaRPr>
          </a:p>
          <a:p>
            <a:pPr marL="520700" indent="-520700">
              <a:spcBef>
                <a:spcPct val="0"/>
              </a:spcBef>
            </a:pPr>
            <a:r>
              <a:rPr lang="en-US" altLang="en-US" sz="5000" dirty="0">
                <a:latin typeface="Times" panose="02020603050405020304" pitchFamily="18" charset="0"/>
              </a:rPr>
              <a:t>C</a:t>
            </a:r>
            <a:r>
              <a:rPr lang="en-US" altLang="en-US" sz="5000" dirty="0" smtClean="0">
                <a:latin typeface="Times" panose="02020603050405020304" pitchFamily="18" charset="0"/>
              </a:rPr>
              <a:t>hromosomes </a:t>
            </a:r>
            <a:r>
              <a:rPr lang="en-US" altLang="en-US" sz="5000" dirty="0">
                <a:latin typeface="Times" panose="02020603050405020304" pitchFamily="18" charset="0"/>
              </a:rPr>
              <a:t>align </a:t>
            </a:r>
            <a:r>
              <a:rPr lang="en-US" altLang="en-US" sz="5000" dirty="0" smtClean="0">
                <a:latin typeface="Times" panose="02020603050405020304" pitchFamily="18" charset="0"/>
              </a:rPr>
              <a:t>on the </a:t>
            </a:r>
            <a:r>
              <a:rPr lang="en-US" altLang="en-US" sz="5000" dirty="0">
                <a:latin typeface="Times" panose="02020603050405020304" pitchFamily="18" charset="0"/>
              </a:rPr>
              <a:t>equatorial </a:t>
            </a:r>
            <a:r>
              <a:rPr lang="en-US" altLang="en-US" sz="5000" dirty="0" smtClean="0">
                <a:latin typeface="Times" panose="02020603050405020304" pitchFamily="18" charset="0"/>
              </a:rPr>
              <a:t>plane</a:t>
            </a:r>
          </a:p>
          <a:p>
            <a:pPr>
              <a:spcBef>
                <a:spcPct val="0"/>
              </a:spcBef>
              <a:buNone/>
            </a:pPr>
            <a:endParaRPr lang="en-US" altLang="en-US" sz="1500" dirty="0">
              <a:latin typeface="Times" panose="02020603050405020304" pitchFamily="18" charset="0"/>
            </a:endParaRPr>
          </a:p>
          <a:p>
            <a:pPr marL="520700" indent="-520700">
              <a:spcBef>
                <a:spcPct val="0"/>
              </a:spcBef>
            </a:pPr>
            <a:r>
              <a:rPr lang="en-US" altLang="en-US" sz="5000" dirty="0">
                <a:latin typeface="Times" panose="02020603050405020304" pitchFamily="18" charset="0"/>
              </a:rPr>
              <a:t>Spindle fibers attach to chromosomes</a:t>
            </a:r>
          </a:p>
          <a:p>
            <a:pPr>
              <a:spcBef>
                <a:spcPct val="0"/>
              </a:spcBef>
              <a:buFontTx/>
              <a:buNone/>
            </a:pPr>
            <a:r>
              <a:rPr lang="en-US" altLang="en-US" sz="2400" dirty="0">
                <a:latin typeface="Times" panose="02020603050405020304" pitchFamily="18" charset="0"/>
              </a:rPr>
              <a:t> </a:t>
            </a:r>
          </a:p>
        </p:txBody>
      </p:sp>
      <p:sp>
        <p:nvSpPr>
          <p:cNvPr id="33795" name="Rectangle 4" descr="Large confetti">
            <a:extLst>
              <a:ext uri="{FF2B5EF4-FFF2-40B4-BE49-F238E27FC236}">
                <a16:creationId xmlns:a16="http://schemas.microsoft.com/office/drawing/2014/main" id="{0136E905-B88A-4D53-B266-41BC94E2BA23}"/>
              </a:ext>
            </a:extLst>
          </p:cNvPr>
          <p:cNvSpPr>
            <a:spLocks noChangeArrowheads="1"/>
          </p:cNvSpPr>
          <p:nvPr/>
        </p:nvSpPr>
        <p:spPr bwMode="auto">
          <a:xfrm>
            <a:off x="1235075" y="2540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a:solidFill>
                  <a:schemeClr val="tx2"/>
                </a:solidFill>
              </a:rPr>
              <a:t>Steps of MITOSIS</a:t>
            </a:r>
          </a:p>
        </p:txBody>
      </p:sp>
    </p:spTree>
    <p:extLst>
      <p:ext uri="{BB962C8B-B14F-4D97-AF65-F5344CB8AC3E}">
        <p14:creationId xmlns:p14="http://schemas.microsoft.com/office/powerpoint/2010/main" val="424811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254875"/>
            <a:ext cx="8955154" cy="2585323"/>
          </a:xfrm>
          <a:prstGeom prst="rect">
            <a:avLst/>
          </a:prstGeom>
          <a:solidFill>
            <a:srgbClr val="F9FFD1"/>
          </a:solidFill>
        </p:spPr>
        <p:txBody>
          <a:bodyPr wrap="squar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3</a:t>
            </a: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r>
              <a:rPr lang="en-US" sz="5400" b="1" u="sng"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N</a:t>
            </a:r>
            <a:r>
              <a:rPr lang="en-US" sz="5400" b="1" u="sng"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ucleosomes</a:t>
            </a: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are made of DNA and 8 histone proteins</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pic>
        <p:nvPicPr>
          <p:cNvPr id="3" name="Picture 2" descr="Screen shot 2013-03-08 at 5.49.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05" y="220636"/>
            <a:ext cx="8752949" cy="3574484"/>
          </a:xfrm>
          <a:prstGeom prst="rect">
            <a:avLst/>
          </a:prstGeom>
        </p:spPr>
      </p:pic>
    </p:spTree>
    <p:extLst>
      <p:ext uri="{BB962C8B-B14F-4D97-AF65-F5344CB8AC3E}">
        <p14:creationId xmlns:p14="http://schemas.microsoft.com/office/powerpoint/2010/main" val="3406994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extLst>
              <a:ext uri="{FF2B5EF4-FFF2-40B4-BE49-F238E27FC236}">
                <a16:creationId xmlns:a16="http://schemas.microsoft.com/office/drawing/2014/main" id="{CA590BD3-23A1-48AB-83B1-A7B0AEA44301}"/>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25400" y="0"/>
            <a:ext cx="6992938"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WordArt 5">
            <a:extLst>
              <a:ext uri="{FF2B5EF4-FFF2-40B4-BE49-F238E27FC236}">
                <a16:creationId xmlns:a16="http://schemas.microsoft.com/office/drawing/2014/main" id="{537A0A5F-76DA-472D-BC2F-982C193433CA}"/>
              </a:ext>
            </a:extLst>
          </p:cNvPr>
          <p:cNvSpPr>
            <a:spLocks noChangeArrowheads="1" noChangeShapeType="1" noTextEdit="1"/>
          </p:cNvSpPr>
          <p:nvPr/>
        </p:nvSpPr>
        <p:spPr bwMode="auto">
          <a:xfrm rot="5400000">
            <a:off x="4768851" y="2962275"/>
            <a:ext cx="6502400" cy="765175"/>
          </a:xfrm>
          <a:prstGeom prst="rect">
            <a:avLst/>
          </a:prstGeom>
        </p:spPr>
        <p:txBody>
          <a:bodyPr vert="wordArtVert" wrap="none" fromWordArt="1">
            <a:prstTxWarp prst="textPlain">
              <a:avLst>
                <a:gd name="adj" fmla="val 50000"/>
              </a:avLst>
            </a:prstTxWarp>
          </a:bodyPr>
          <a:lstStyle/>
          <a:p>
            <a:pPr algn="ctr" fontAlgn="auto"/>
            <a:r>
              <a:rPr lang="en-US" sz="3600" kern="10" spc="-360">
                <a:ln w="9525">
                  <a:solidFill>
                    <a:srgbClr val="000000"/>
                  </a:solidFill>
                  <a:round/>
                  <a:headEnd/>
                  <a:tailEnd/>
                </a:ln>
                <a:gradFill rotWithShape="1">
                  <a:gsLst>
                    <a:gs pos="0">
                      <a:schemeClr val="accent2"/>
                    </a:gs>
                    <a:gs pos="100000">
                      <a:srgbClr val="FF9218"/>
                    </a:gs>
                  </a:gsLst>
                  <a:lin ang="0" scaled="1"/>
                </a:gradFill>
                <a:latin typeface="Arial Black" panose="020B0A04020102020204" pitchFamily="34" charset="0"/>
              </a:rPr>
              <a:t>ANAPHASE</a:t>
            </a:r>
          </a:p>
        </p:txBody>
      </p:sp>
    </p:spTree>
    <p:extLst>
      <p:ext uri="{BB962C8B-B14F-4D97-AF65-F5344CB8AC3E}">
        <p14:creationId xmlns:p14="http://schemas.microsoft.com/office/powerpoint/2010/main" val="2873205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id="{729531F0-8A7D-45DF-A3FF-E2ED928B179E}"/>
              </a:ext>
            </a:extLst>
          </p:cNvPr>
          <p:cNvSpPr txBox="1">
            <a:spLocks noChangeArrowheads="1"/>
          </p:cNvSpPr>
          <p:nvPr/>
        </p:nvSpPr>
        <p:spPr bwMode="auto">
          <a:xfrm>
            <a:off x="-152400" y="1521479"/>
            <a:ext cx="9448800"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a:spcBef>
                <a:spcPct val="0"/>
              </a:spcBef>
              <a:buFontTx/>
              <a:buNone/>
            </a:pPr>
            <a:r>
              <a:rPr lang="en-US" altLang="en-US" sz="6000" b="1" dirty="0">
                <a:solidFill>
                  <a:srgbClr val="9900CC"/>
                </a:solidFill>
                <a:latin typeface="Times" panose="02020603050405020304" pitchFamily="18" charset="0"/>
              </a:rPr>
              <a:t>ANAPHASE</a:t>
            </a:r>
          </a:p>
          <a:p>
            <a:pPr algn="ctr">
              <a:spcBef>
                <a:spcPct val="0"/>
              </a:spcBef>
              <a:buFontTx/>
              <a:buNone/>
            </a:pPr>
            <a:endParaRPr lang="en-US" altLang="en-US" sz="1500" dirty="0" smtClean="0">
              <a:latin typeface="Times" panose="02020603050405020304" pitchFamily="18" charset="0"/>
            </a:endParaRPr>
          </a:p>
          <a:p>
            <a:pPr marL="857250" indent="-857250">
              <a:spcBef>
                <a:spcPct val="0"/>
              </a:spcBef>
            </a:pPr>
            <a:r>
              <a:rPr lang="en-US" altLang="en-US" sz="6000" dirty="0">
                <a:latin typeface="Times" panose="02020603050405020304" pitchFamily="18" charset="0"/>
              </a:rPr>
              <a:t>C</a:t>
            </a:r>
            <a:r>
              <a:rPr lang="en-US" altLang="en-US" sz="6000" dirty="0" smtClean="0">
                <a:latin typeface="Times" panose="02020603050405020304" pitchFamily="18" charset="0"/>
              </a:rPr>
              <a:t>hromatids move to </a:t>
            </a:r>
            <a:r>
              <a:rPr lang="en-US" altLang="en-US" sz="6000" u="sng" dirty="0">
                <a:latin typeface="Times" panose="02020603050405020304" pitchFamily="18" charset="0"/>
              </a:rPr>
              <a:t>opposite</a:t>
            </a:r>
            <a:r>
              <a:rPr lang="en-US" altLang="en-US" sz="6000" dirty="0">
                <a:latin typeface="Times" panose="02020603050405020304" pitchFamily="18" charset="0"/>
              </a:rPr>
              <a:t> </a:t>
            </a:r>
            <a:r>
              <a:rPr lang="en-US" altLang="en-US" sz="6000" dirty="0" smtClean="0">
                <a:latin typeface="Times" panose="02020603050405020304" pitchFamily="18" charset="0"/>
              </a:rPr>
              <a:t>ends of </a:t>
            </a:r>
            <a:r>
              <a:rPr lang="en-US" altLang="en-US" sz="6000" dirty="0">
                <a:latin typeface="Times" panose="02020603050405020304" pitchFamily="18" charset="0"/>
              </a:rPr>
              <a:t>the cell with the help of spindle fibers</a:t>
            </a:r>
          </a:p>
          <a:p>
            <a:pPr algn="ctr">
              <a:spcBef>
                <a:spcPct val="0"/>
              </a:spcBef>
              <a:buFontTx/>
              <a:buNone/>
            </a:pPr>
            <a:r>
              <a:rPr lang="en-US" altLang="en-US" sz="2400" dirty="0">
                <a:latin typeface="Times" panose="02020603050405020304" pitchFamily="18" charset="0"/>
              </a:rPr>
              <a:t> </a:t>
            </a:r>
          </a:p>
        </p:txBody>
      </p:sp>
      <p:sp>
        <p:nvSpPr>
          <p:cNvPr id="37891" name="Rectangle 4" descr="Large confetti">
            <a:extLst>
              <a:ext uri="{FF2B5EF4-FFF2-40B4-BE49-F238E27FC236}">
                <a16:creationId xmlns:a16="http://schemas.microsoft.com/office/drawing/2014/main" id="{4CF62843-EAD8-4CAD-B570-A68AF881EBCA}"/>
              </a:ext>
            </a:extLst>
          </p:cNvPr>
          <p:cNvSpPr>
            <a:spLocks noChangeArrowheads="1"/>
          </p:cNvSpPr>
          <p:nvPr/>
        </p:nvSpPr>
        <p:spPr bwMode="auto">
          <a:xfrm>
            <a:off x="1235075" y="2540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a:solidFill>
                  <a:schemeClr val="tx2"/>
                </a:solidFill>
              </a:rPr>
              <a:t>Steps of MITOSIS</a:t>
            </a:r>
          </a:p>
        </p:txBody>
      </p:sp>
    </p:spTree>
    <p:extLst>
      <p:ext uri="{BB962C8B-B14F-4D97-AF65-F5344CB8AC3E}">
        <p14:creationId xmlns:p14="http://schemas.microsoft.com/office/powerpoint/2010/main" val="2499986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a:extLst>
              <a:ext uri="{FF2B5EF4-FFF2-40B4-BE49-F238E27FC236}">
                <a16:creationId xmlns:a16="http://schemas.microsoft.com/office/drawing/2014/main" id="{C416E8DE-7B35-42EA-B693-56D621D734EC}"/>
              </a:ext>
            </a:extLst>
          </p:cNvPr>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20638" y="198438"/>
            <a:ext cx="6543675" cy="673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WordArt 6">
            <a:extLst>
              <a:ext uri="{FF2B5EF4-FFF2-40B4-BE49-F238E27FC236}">
                <a16:creationId xmlns:a16="http://schemas.microsoft.com/office/drawing/2014/main" id="{FABB750A-74E1-4CE0-B661-8DF54D1FAE1E}"/>
              </a:ext>
            </a:extLst>
          </p:cNvPr>
          <p:cNvSpPr>
            <a:spLocks noChangeArrowheads="1" noChangeShapeType="1" noTextEdit="1"/>
          </p:cNvSpPr>
          <p:nvPr/>
        </p:nvSpPr>
        <p:spPr bwMode="auto">
          <a:xfrm rot="5400000">
            <a:off x="4514851" y="2962275"/>
            <a:ext cx="6502400" cy="765175"/>
          </a:xfrm>
          <a:prstGeom prst="rect">
            <a:avLst/>
          </a:prstGeom>
        </p:spPr>
        <p:txBody>
          <a:bodyPr vert="wordArtVert" wrap="none" fromWordArt="1">
            <a:prstTxWarp prst="textPlain">
              <a:avLst>
                <a:gd name="adj" fmla="val 50000"/>
              </a:avLst>
            </a:prstTxWarp>
          </a:bodyPr>
          <a:lstStyle/>
          <a:p>
            <a:pPr algn="ctr" fontAlgn="auto"/>
            <a:r>
              <a:rPr lang="en-US" sz="3600" kern="10" spc="-360">
                <a:ln w="9525">
                  <a:solidFill>
                    <a:srgbClr val="000000"/>
                  </a:solidFill>
                  <a:round/>
                  <a:headEnd/>
                  <a:tailEnd/>
                </a:ln>
                <a:gradFill rotWithShape="1">
                  <a:gsLst>
                    <a:gs pos="0">
                      <a:schemeClr val="accent2"/>
                    </a:gs>
                    <a:gs pos="100000">
                      <a:srgbClr val="FF9218"/>
                    </a:gs>
                  </a:gsLst>
                  <a:lin ang="0" scaled="1"/>
                </a:gradFill>
                <a:latin typeface="Arial Black" panose="020B0A04020102020204" pitchFamily="34" charset="0"/>
              </a:rPr>
              <a:t>TELOPHASE</a:t>
            </a:r>
          </a:p>
        </p:txBody>
      </p:sp>
    </p:spTree>
    <p:extLst>
      <p:ext uri="{BB962C8B-B14F-4D97-AF65-F5344CB8AC3E}">
        <p14:creationId xmlns:p14="http://schemas.microsoft.com/office/powerpoint/2010/main" val="4058633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a:extLst>
              <a:ext uri="{FF2B5EF4-FFF2-40B4-BE49-F238E27FC236}">
                <a16:creationId xmlns:a16="http://schemas.microsoft.com/office/drawing/2014/main" id="{58902E6E-8D8A-4A0B-B4C5-9FC72E670189}"/>
              </a:ext>
            </a:extLst>
          </p:cNvPr>
          <p:cNvSpPr txBox="1">
            <a:spLocks noChangeArrowheads="1"/>
          </p:cNvSpPr>
          <p:nvPr/>
        </p:nvSpPr>
        <p:spPr bwMode="auto">
          <a:xfrm>
            <a:off x="0" y="1363663"/>
            <a:ext cx="91440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a:spcBef>
                <a:spcPct val="0"/>
              </a:spcBef>
              <a:buFontTx/>
              <a:buNone/>
            </a:pPr>
            <a:r>
              <a:rPr lang="en-US" altLang="en-US" sz="6000" b="1" dirty="0">
                <a:solidFill>
                  <a:srgbClr val="9900CC"/>
                </a:solidFill>
                <a:latin typeface="Times" panose="02020603050405020304" pitchFamily="18" charset="0"/>
              </a:rPr>
              <a:t>TELOPHASE</a:t>
            </a:r>
          </a:p>
          <a:p>
            <a:pPr algn="ctr">
              <a:spcBef>
                <a:spcPct val="0"/>
              </a:spcBef>
              <a:buFontTx/>
              <a:buNone/>
            </a:pPr>
            <a:endParaRPr lang="en-US" altLang="en-US" sz="1500" dirty="0" smtClean="0">
              <a:solidFill>
                <a:schemeClr val="tx2"/>
              </a:solidFill>
              <a:latin typeface="Times" panose="02020603050405020304" pitchFamily="18" charset="0"/>
            </a:endParaRPr>
          </a:p>
          <a:p>
            <a:pPr marL="857250" indent="-857250">
              <a:spcBef>
                <a:spcPct val="0"/>
              </a:spcBef>
            </a:pPr>
            <a:r>
              <a:rPr lang="en-US" altLang="en-US" sz="6000" dirty="0" smtClean="0">
                <a:solidFill>
                  <a:schemeClr val="tx2"/>
                </a:solidFill>
                <a:latin typeface="Times" panose="02020603050405020304" pitchFamily="18" charset="0"/>
              </a:rPr>
              <a:t>chromosomes </a:t>
            </a:r>
            <a:r>
              <a:rPr lang="en-US" altLang="en-US" sz="6000" u="sng" dirty="0">
                <a:solidFill>
                  <a:schemeClr val="tx2"/>
                </a:solidFill>
                <a:latin typeface="Times" panose="02020603050405020304" pitchFamily="18" charset="0"/>
              </a:rPr>
              <a:t>stop</a:t>
            </a:r>
            <a:r>
              <a:rPr lang="en-US" altLang="en-US" sz="6000" dirty="0">
                <a:solidFill>
                  <a:schemeClr val="tx2"/>
                </a:solidFill>
                <a:latin typeface="Times" panose="02020603050405020304" pitchFamily="18" charset="0"/>
              </a:rPr>
              <a:t> </a:t>
            </a:r>
            <a:r>
              <a:rPr lang="en-US" altLang="en-US" sz="6000" dirty="0" smtClean="0">
                <a:solidFill>
                  <a:schemeClr val="tx2"/>
                </a:solidFill>
                <a:latin typeface="Times" panose="02020603050405020304" pitchFamily="18" charset="0"/>
              </a:rPr>
              <a:t>moving and </a:t>
            </a:r>
            <a:r>
              <a:rPr lang="en-US" altLang="en-US" sz="6000" dirty="0">
                <a:solidFill>
                  <a:schemeClr val="tx2"/>
                </a:solidFill>
                <a:latin typeface="Times" panose="02020603050405020304" pitchFamily="18" charset="0"/>
              </a:rPr>
              <a:t>the </a:t>
            </a:r>
            <a:r>
              <a:rPr lang="en-US" altLang="en-US" sz="6000" u="sng" dirty="0">
                <a:solidFill>
                  <a:schemeClr val="tx2"/>
                </a:solidFill>
                <a:latin typeface="Times" panose="02020603050405020304" pitchFamily="18" charset="0"/>
              </a:rPr>
              <a:t>nuclear membrane</a:t>
            </a:r>
            <a:r>
              <a:rPr lang="en-US" altLang="en-US" sz="6000" dirty="0">
                <a:solidFill>
                  <a:schemeClr val="tx2"/>
                </a:solidFill>
                <a:latin typeface="Times" panose="02020603050405020304" pitchFamily="18" charset="0"/>
              </a:rPr>
              <a:t> reforms</a:t>
            </a:r>
            <a:endParaRPr lang="en-US" altLang="en-US" sz="6000" dirty="0">
              <a:latin typeface="Times" panose="02020603050405020304" pitchFamily="18" charset="0"/>
            </a:endParaRPr>
          </a:p>
          <a:p>
            <a:pPr algn="ctr">
              <a:spcBef>
                <a:spcPct val="0"/>
              </a:spcBef>
              <a:buFontTx/>
              <a:buNone/>
            </a:pPr>
            <a:r>
              <a:rPr lang="en-US" altLang="en-US" sz="2400" dirty="0">
                <a:latin typeface="Times" panose="02020603050405020304" pitchFamily="18" charset="0"/>
              </a:rPr>
              <a:t> </a:t>
            </a:r>
          </a:p>
        </p:txBody>
      </p:sp>
      <p:sp>
        <p:nvSpPr>
          <p:cNvPr id="41987" name="Rectangle 4" descr="Large confetti">
            <a:extLst>
              <a:ext uri="{FF2B5EF4-FFF2-40B4-BE49-F238E27FC236}">
                <a16:creationId xmlns:a16="http://schemas.microsoft.com/office/drawing/2014/main" id="{A8BF2407-8493-4F37-B659-8056C2DCDD1B}"/>
              </a:ext>
            </a:extLst>
          </p:cNvPr>
          <p:cNvSpPr>
            <a:spLocks noChangeArrowheads="1"/>
          </p:cNvSpPr>
          <p:nvPr/>
        </p:nvSpPr>
        <p:spPr bwMode="auto">
          <a:xfrm>
            <a:off x="1235075" y="2540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a:solidFill>
                  <a:schemeClr val="tx2"/>
                </a:solidFill>
              </a:rPr>
              <a:t>Steps of MITOSIS</a:t>
            </a:r>
          </a:p>
        </p:txBody>
      </p:sp>
    </p:spTree>
    <p:extLst>
      <p:ext uri="{BB962C8B-B14F-4D97-AF65-F5344CB8AC3E}">
        <p14:creationId xmlns:p14="http://schemas.microsoft.com/office/powerpoint/2010/main" val="120347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a:extLst>
              <a:ext uri="{FF2B5EF4-FFF2-40B4-BE49-F238E27FC236}">
                <a16:creationId xmlns:a16="http://schemas.microsoft.com/office/drawing/2014/main" id="{B1E20C2D-4F86-44BF-9EE6-2A0703F56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44575"/>
            <a:ext cx="739933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descr="Large confetti">
            <a:extLst>
              <a:ext uri="{FF2B5EF4-FFF2-40B4-BE49-F238E27FC236}">
                <a16:creationId xmlns:a16="http://schemas.microsoft.com/office/drawing/2014/main" id="{A8BF2407-8493-4F37-B659-8056C2DCDD1B}"/>
              </a:ext>
            </a:extLst>
          </p:cNvPr>
          <p:cNvSpPr>
            <a:spLocks noChangeArrowheads="1"/>
          </p:cNvSpPr>
          <p:nvPr/>
        </p:nvSpPr>
        <p:spPr bwMode="auto">
          <a:xfrm>
            <a:off x="1235075" y="1270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smtClean="0">
                <a:solidFill>
                  <a:schemeClr val="tx2"/>
                </a:solidFill>
              </a:rPr>
              <a:t>Which Stage?</a:t>
            </a:r>
            <a:endParaRPr lang="en-US" altLang="en-US" b="1" dirty="0">
              <a:solidFill>
                <a:schemeClr val="tx2"/>
              </a:solidFill>
            </a:endParaRPr>
          </a:p>
        </p:txBody>
      </p:sp>
    </p:spTree>
    <p:extLst>
      <p:ext uri="{BB962C8B-B14F-4D97-AF65-F5344CB8AC3E}">
        <p14:creationId xmlns:p14="http://schemas.microsoft.com/office/powerpoint/2010/main" val="1455814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id="{A61DCDE7-7E5E-4D81-8598-EF03F8D1E0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1000"/>
            <a:ext cx="62484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descr="Large confetti">
            <a:extLst>
              <a:ext uri="{FF2B5EF4-FFF2-40B4-BE49-F238E27FC236}">
                <a16:creationId xmlns:a16="http://schemas.microsoft.com/office/drawing/2014/main" id="{A8BF2407-8493-4F37-B659-8056C2DCDD1B}"/>
              </a:ext>
            </a:extLst>
          </p:cNvPr>
          <p:cNvSpPr>
            <a:spLocks noChangeArrowheads="1"/>
          </p:cNvSpPr>
          <p:nvPr/>
        </p:nvSpPr>
        <p:spPr bwMode="auto">
          <a:xfrm>
            <a:off x="1235075" y="1270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smtClean="0">
                <a:solidFill>
                  <a:schemeClr val="tx2"/>
                </a:solidFill>
              </a:rPr>
              <a:t>Which Stage?</a:t>
            </a:r>
            <a:endParaRPr lang="en-US" altLang="en-US" b="1" dirty="0">
              <a:solidFill>
                <a:schemeClr val="tx2"/>
              </a:solidFill>
            </a:endParaRPr>
          </a:p>
        </p:txBody>
      </p:sp>
    </p:spTree>
    <p:extLst>
      <p:ext uri="{BB962C8B-B14F-4D97-AF65-F5344CB8AC3E}">
        <p14:creationId xmlns:p14="http://schemas.microsoft.com/office/powerpoint/2010/main" val="30420417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92D3F945-CAE8-41EB-A353-E42AB970936A}"/>
              </a:ext>
            </a:extLst>
          </p:cNvPr>
          <p:cNvPicPr>
            <a:picLocks noChangeAspect="1"/>
          </p:cNvPicPr>
          <p:nvPr/>
        </p:nvPicPr>
        <p:blipFill>
          <a:blip r:embed="rId3">
            <a:extLst>
              <a:ext uri="{28A0092B-C50C-407E-A947-70E740481C1C}">
                <a14:useLocalDpi xmlns:a14="http://schemas.microsoft.com/office/drawing/2010/main" val="0"/>
              </a:ext>
            </a:extLst>
          </a:blip>
          <a:srcRect l="24075" t="12289" r="25703"/>
          <a:stretch>
            <a:fillRect/>
          </a:stretch>
        </p:blipFill>
        <p:spPr bwMode="auto">
          <a:xfrm>
            <a:off x="2209800" y="457200"/>
            <a:ext cx="44958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descr="Large confetti">
            <a:extLst>
              <a:ext uri="{FF2B5EF4-FFF2-40B4-BE49-F238E27FC236}">
                <a16:creationId xmlns:a16="http://schemas.microsoft.com/office/drawing/2014/main" id="{A8BF2407-8493-4F37-B659-8056C2DCDD1B}"/>
              </a:ext>
            </a:extLst>
          </p:cNvPr>
          <p:cNvSpPr>
            <a:spLocks noChangeArrowheads="1"/>
          </p:cNvSpPr>
          <p:nvPr/>
        </p:nvSpPr>
        <p:spPr bwMode="auto">
          <a:xfrm>
            <a:off x="1235075" y="1270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smtClean="0">
                <a:solidFill>
                  <a:schemeClr val="tx2"/>
                </a:solidFill>
              </a:rPr>
              <a:t>Which Stage?</a:t>
            </a:r>
            <a:endParaRPr lang="en-US" altLang="en-US" b="1" dirty="0">
              <a:solidFill>
                <a:schemeClr val="tx2"/>
              </a:solidFill>
            </a:endParaRPr>
          </a:p>
        </p:txBody>
      </p:sp>
    </p:spTree>
    <p:extLst>
      <p:ext uri="{BB962C8B-B14F-4D97-AF65-F5344CB8AC3E}">
        <p14:creationId xmlns:p14="http://schemas.microsoft.com/office/powerpoint/2010/main" val="42512231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a16="http://schemas.microsoft.com/office/drawing/2014/main" id="{975C78A7-6CE1-4204-9AE4-ADC91AB6EF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54864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descr="Large confetti">
            <a:extLst>
              <a:ext uri="{FF2B5EF4-FFF2-40B4-BE49-F238E27FC236}">
                <a16:creationId xmlns:a16="http://schemas.microsoft.com/office/drawing/2014/main" id="{A8BF2407-8493-4F37-B659-8056C2DCDD1B}"/>
              </a:ext>
            </a:extLst>
          </p:cNvPr>
          <p:cNvSpPr>
            <a:spLocks noChangeArrowheads="1"/>
          </p:cNvSpPr>
          <p:nvPr/>
        </p:nvSpPr>
        <p:spPr bwMode="auto">
          <a:xfrm>
            <a:off x="1235075" y="127000"/>
            <a:ext cx="6469063" cy="110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lgn="ctr" eaLnBrk="1" hangingPunct="1">
              <a:spcBef>
                <a:spcPct val="0"/>
              </a:spcBef>
              <a:buFontTx/>
              <a:buNone/>
            </a:pPr>
            <a:r>
              <a:rPr lang="en-US" altLang="en-US" b="1" dirty="0" smtClean="0">
                <a:solidFill>
                  <a:schemeClr val="tx2"/>
                </a:solidFill>
              </a:rPr>
              <a:t>Which Stage?</a:t>
            </a:r>
            <a:endParaRPr lang="en-US" altLang="en-US" b="1" dirty="0">
              <a:solidFill>
                <a:schemeClr val="tx2"/>
              </a:solidFill>
            </a:endParaRPr>
          </a:p>
        </p:txBody>
      </p:sp>
    </p:spTree>
    <p:extLst>
      <p:ext uri="{BB962C8B-B14F-4D97-AF65-F5344CB8AC3E}">
        <p14:creationId xmlns:p14="http://schemas.microsoft.com/office/powerpoint/2010/main" val="3951824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a:extLst>
              <a:ext uri="{FF2B5EF4-FFF2-40B4-BE49-F238E27FC236}">
                <a16:creationId xmlns:a16="http://schemas.microsoft.com/office/drawing/2014/main" id="{A83D3F5C-008C-4E19-9D1F-BD989C5B0E2E}"/>
              </a:ext>
            </a:extLst>
          </p:cNvPr>
          <p:cNvSpPr txBox="1">
            <a:spLocks noChangeArrowheads="1"/>
          </p:cNvSpPr>
          <p:nvPr/>
        </p:nvSpPr>
        <p:spPr bwMode="auto">
          <a:xfrm>
            <a:off x="0" y="368300"/>
            <a:ext cx="9144000" cy="6447919"/>
          </a:xfrm>
          <a:prstGeom prst="rect">
            <a:avLst/>
          </a:prstGeom>
          <a:noFill/>
          <a:ln>
            <a:noFill/>
          </a:ln>
          <a:effectLst/>
          <a:extLst/>
        </p:spPr>
        <p:txBody>
          <a:bodyPr>
            <a:spAutoFit/>
          </a:bodyPr>
          <a:lstStyle/>
          <a:p>
            <a:pPr algn="ctr">
              <a:defRPr/>
            </a:pPr>
            <a:r>
              <a:rPr lang="en-US" sz="6000" b="1" u="sng" dirty="0">
                <a:solidFill>
                  <a:schemeClr val="accent1">
                    <a:lumMod val="50000"/>
                  </a:schemeClr>
                </a:solidFill>
                <a:latin typeface="Times" charset="0"/>
                <a:ea typeface="ＭＳ Ｐゴシック" charset="0"/>
              </a:rPr>
              <a:t>CYTOKINESIS</a:t>
            </a:r>
          </a:p>
          <a:p>
            <a:pPr>
              <a:buFontTx/>
              <a:buChar char="•"/>
              <a:defRPr/>
            </a:pPr>
            <a:r>
              <a:rPr lang="en-US" sz="6000" b="1" dirty="0">
                <a:latin typeface="Times" charset="0"/>
                <a:ea typeface="ＭＳ Ｐゴシック" charset="0"/>
              </a:rPr>
              <a:t> </a:t>
            </a:r>
            <a:r>
              <a:rPr lang="en-US" sz="5000" b="1" dirty="0">
                <a:latin typeface="Times" charset="0"/>
                <a:ea typeface="ＭＳ Ｐゴシック" charset="0"/>
              </a:rPr>
              <a:t>Division </a:t>
            </a:r>
            <a:r>
              <a:rPr lang="en-US" sz="5000" dirty="0">
                <a:latin typeface="Times" charset="0"/>
                <a:ea typeface="ＭＳ Ｐゴシック" charset="0"/>
              </a:rPr>
              <a:t>of the entire</a:t>
            </a:r>
          </a:p>
          <a:p>
            <a:pPr>
              <a:defRPr/>
            </a:pPr>
            <a:r>
              <a:rPr lang="en-US" sz="5000" dirty="0">
                <a:latin typeface="Times" charset="0"/>
                <a:ea typeface="ＭＳ Ｐゴシック" charset="0"/>
              </a:rPr>
              <a:t>  cell after the nucleus </a:t>
            </a:r>
            <a:r>
              <a:rPr lang="en-US" sz="5000" dirty="0" smtClean="0">
                <a:latin typeface="Times" charset="0"/>
                <a:ea typeface="ＭＳ Ｐゴシック" charset="0"/>
              </a:rPr>
              <a:t>divides</a:t>
            </a:r>
          </a:p>
          <a:p>
            <a:pPr>
              <a:defRPr/>
            </a:pPr>
            <a:endParaRPr lang="en-US" sz="1500" dirty="0">
              <a:latin typeface="Times" charset="0"/>
              <a:ea typeface="ＭＳ Ｐゴシック" charset="0"/>
            </a:endParaRPr>
          </a:p>
          <a:p>
            <a:pPr>
              <a:buFontTx/>
              <a:buChar char="•"/>
              <a:defRPr/>
            </a:pPr>
            <a:r>
              <a:rPr lang="en-US" sz="5000" dirty="0">
                <a:latin typeface="Times" charset="0"/>
                <a:ea typeface="ＭＳ Ｐゴシック" charset="0"/>
              </a:rPr>
              <a:t> Differs for plants and</a:t>
            </a:r>
          </a:p>
          <a:p>
            <a:pPr>
              <a:defRPr/>
            </a:pPr>
            <a:r>
              <a:rPr lang="en-US" sz="5000" dirty="0">
                <a:latin typeface="Times" charset="0"/>
                <a:ea typeface="ＭＳ Ｐゴシック" charset="0"/>
              </a:rPr>
              <a:t>  animals because plant cells</a:t>
            </a:r>
          </a:p>
          <a:p>
            <a:pPr>
              <a:defRPr/>
            </a:pPr>
            <a:r>
              <a:rPr lang="en-US" sz="5000" dirty="0">
                <a:latin typeface="Times" charset="0"/>
                <a:ea typeface="ＭＳ Ｐゴシック" charset="0"/>
              </a:rPr>
              <a:t>  have </a:t>
            </a:r>
            <a:r>
              <a:rPr lang="en-US" sz="5000" u="sng" dirty="0">
                <a:latin typeface="Times" charset="0"/>
                <a:ea typeface="ＭＳ Ｐゴシック" charset="0"/>
              </a:rPr>
              <a:t>cell walls</a:t>
            </a:r>
            <a:endParaRPr lang="en-US" sz="5000" dirty="0">
              <a:solidFill>
                <a:srgbClr val="187534"/>
              </a:solidFill>
              <a:latin typeface="Times" charset="0"/>
              <a:ea typeface="ＭＳ Ｐゴシック" charset="0"/>
            </a:endParaRPr>
          </a:p>
          <a:p>
            <a:pPr>
              <a:defRPr/>
            </a:pPr>
            <a:endParaRPr lang="en-US" sz="6000" dirty="0">
              <a:latin typeface="Times" charset="0"/>
              <a:ea typeface="ＭＳ Ｐゴシック" charset="0"/>
            </a:endParaRPr>
          </a:p>
          <a:p>
            <a:pPr>
              <a:defRPr/>
            </a:pPr>
            <a:r>
              <a:rPr lang="en-US" dirty="0">
                <a:latin typeface="Times" charset="0"/>
                <a:ea typeface="ＭＳ Ｐゴシック" charset="0"/>
              </a:rPr>
              <a:t> </a:t>
            </a:r>
          </a:p>
        </p:txBody>
      </p:sp>
    </p:spTree>
    <p:extLst>
      <p:ext uri="{BB962C8B-B14F-4D97-AF65-F5344CB8AC3E}">
        <p14:creationId xmlns:p14="http://schemas.microsoft.com/office/powerpoint/2010/main" val="1777135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a:extLst>
              <a:ext uri="{FF2B5EF4-FFF2-40B4-BE49-F238E27FC236}">
                <a16:creationId xmlns:a16="http://schemas.microsoft.com/office/drawing/2014/main" id="{D9790C2B-CCC8-46D9-9376-23842AFA6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47"/>
          <a:stretch>
            <a:fillRect/>
          </a:stretch>
        </p:blipFill>
        <p:spPr bwMode="auto">
          <a:xfrm>
            <a:off x="103188" y="195263"/>
            <a:ext cx="8837612" cy="67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7">
            <a:extLst>
              <a:ext uri="{FF2B5EF4-FFF2-40B4-BE49-F238E27FC236}">
                <a16:creationId xmlns:a16="http://schemas.microsoft.com/office/drawing/2014/main" id="{8788B57E-E749-4B84-8B16-62B40E056C28}"/>
              </a:ext>
            </a:extLst>
          </p:cNvPr>
          <p:cNvSpPr>
            <a:spLocks noChangeArrowheads="1"/>
          </p:cNvSpPr>
          <p:nvPr/>
        </p:nvSpPr>
        <p:spPr bwMode="auto">
          <a:xfrm>
            <a:off x="373063" y="6180138"/>
            <a:ext cx="7991475" cy="644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5400">
                <a:solidFill>
                  <a:schemeClr val="tx1"/>
                </a:solidFill>
                <a:latin typeface="Lydian MT" charset="0"/>
                <a:ea typeface="MS PGothic" panose="020B0600070205080204" pitchFamily="34" charset="-128"/>
              </a:defRPr>
            </a:lvl1pPr>
            <a:lvl2pPr marL="742950" indent="-285750">
              <a:spcBef>
                <a:spcPct val="20000"/>
              </a:spcBef>
              <a:buChar char="–"/>
              <a:defRPr sz="5400">
                <a:solidFill>
                  <a:schemeClr val="tx1"/>
                </a:solidFill>
                <a:latin typeface="Lydian MT" charset="0"/>
                <a:ea typeface="MS PGothic" panose="020B0600070205080204" pitchFamily="34" charset="-128"/>
              </a:defRPr>
            </a:lvl2pPr>
            <a:lvl3pPr marL="1143000" indent="-228600">
              <a:spcBef>
                <a:spcPct val="20000"/>
              </a:spcBef>
              <a:buChar char="•"/>
              <a:defRPr sz="5400">
                <a:solidFill>
                  <a:schemeClr val="tx1"/>
                </a:solidFill>
                <a:latin typeface="Lydian MT" charset="0"/>
                <a:ea typeface="MS PGothic" panose="020B0600070205080204" pitchFamily="34" charset="-128"/>
              </a:defRPr>
            </a:lvl3pPr>
            <a:lvl4pPr marL="1600200" indent="-228600">
              <a:spcBef>
                <a:spcPct val="20000"/>
              </a:spcBef>
              <a:buChar char="–"/>
              <a:defRPr sz="5400">
                <a:solidFill>
                  <a:schemeClr val="tx1"/>
                </a:solidFill>
                <a:latin typeface="Lydian MT" charset="0"/>
                <a:ea typeface="MS PGothic" panose="020B0600070205080204" pitchFamily="34" charset="-128"/>
              </a:defRPr>
            </a:lvl4pPr>
            <a:lvl5pPr marL="2057400" indent="-228600">
              <a:spcBef>
                <a:spcPct val="20000"/>
              </a:spcBef>
              <a:buChar char="»"/>
              <a:defRPr sz="5400">
                <a:solidFill>
                  <a:schemeClr val="tx1"/>
                </a:solidFill>
                <a:latin typeface="Lydian MT" charset="0"/>
                <a:ea typeface="MS PGothic" panose="020B0600070205080204" pitchFamily="34" charset="-128"/>
              </a:defRPr>
            </a:lvl5pPr>
            <a:lvl6pPr marL="25146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6pPr>
            <a:lvl7pPr marL="29718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7pPr>
            <a:lvl8pPr marL="34290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8pPr>
            <a:lvl9pPr marL="3886200" indent="-228600" eaLnBrk="0" fontAlgn="base" hangingPunct="0">
              <a:spcBef>
                <a:spcPct val="20000"/>
              </a:spcBef>
              <a:spcAft>
                <a:spcPct val="0"/>
              </a:spcAft>
              <a:buChar char="»"/>
              <a:defRPr sz="5400">
                <a:solidFill>
                  <a:schemeClr val="tx1"/>
                </a:solidFill>
                <a:latin typeface="Lydian MT" charset="0"/>
                <a:ea typeface="MS PGothic" panose="020B0600070205080204" pitchFamily="34" charset="-128"/>
              </a:defRPr>
            </a:lvl9pPr>
          </a:lstStyle>
          <a:p>
            <a:pPr>
              <a:spcBef>
                <a:spcPct val="0"/>
              </a:spcBef>
              <a:buFontTx/>
              <a:buNone/>
            </a:pPr>
            <a:endParaRPr lang="en-US" altLang="en-US" sz="2400">
              <a:latin typeface="Times" panose="02020603050405020304" pitchFamily="18" charset="0"/>
            </a:endParaRPr>
          </a:p>
        </p:txBody>
      </p:sp>
    </p:spTree>
    <p:extLst>
      <p:ext uri="{BB962C8B-B14F-4D97-AF65-F5344CB8AC3E}">
        <p14:creationId xmlns:p14="http://schemas.microsoft.com/office/powerpoint/2010/main" val="1331898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863" y="4014051"/>
            <a:ext cx="8844137" cy="1754327"/>
          </a:xfrm>
          <a:prstGeom prst="rect">
            <a:avLst/>
          </a:prstGeom>
          <a:solidFill>
            <a:srgbClr val="F9FFD1"/>
          </a:solid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4</a:t>
            </a: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H1 Histone is added to make a </a:t>
            </a:r>
            <a:r>
              <a:rPr lang="en-US" sz="5400" b="1" u="sng" cap="none" spc="0" dirty="0" err="1"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chromatosome</a:t>
            </a:r>
            <a:endParaRPr lang="en-US" sz="5400" b="1" u="sng"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pic>
        <p:nvPicPr>
          <p:cNvPr id="3" name="Picture 2" descr="Screen shot 2013-03-08 at 5.49.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63" y="235489"/>
            <a:ext cx="8567710" cy="3317274"/>
          </a:xfrm>
          <a:prstGeom prst="rect">
            <a:avLst/>
          </a:prstGeom>
        </p:spPr>
      </p:pic>
    </p:spTree>
    <p:extLst>
      <p:ext uri="{BB962C8B-B14F-4D97-AF65-F5344CB8AC3E}">
        <p14:creationId xmlns:p14="http://schemas.microsoft.com/office/powerpoint/2010/main" val="3606958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iver cells">
            <a:extLst>
              <a:ext uri="{FF2B5EF4-FFF2-40B4-BE49-F238E27FC236}">
                <a16:creationId xmlns:a16="http://schemas.microsoft.com/office/drawing/2014/main" id="{015A1B5A-3B26-4975-A86E-6C30587AA5E9}"/>
              </a:ext>
            </a:extLst>
          </p:cNvPr>
          <p:cNvSpPr>
            <a:spLocks noGrp="1" noChangeArrowheads="1"/>
          </p:cNvSpPr>
          <p:nvPr>
            <p:ph type="title"/>
          </p:nvPr>
        </p:nvSpPr>
        <p:spPr>
          <a:xfrm>
            <a:off x="685800" y="302746"/>
            <a:ext cx="7772400" cy="1143000"/>
          </a:xfrm>
          <a:solidFill>
            <a:schemeClr val="accent5">
              <a:lumMod val="75000"/>
            </a:schemeClr>
          </a:solidFill>
        </p:spPr>
        <p:txBody>
          <a:bodyPr>
            <a:normAutofit/>
          </a:bodyPr>
          <a:lstStyle/>
          <a:p>
            <a:pPr algn="ctr" eaLnBrk="1" hangingPunct="1">
              <a:defRPr/>
            </a:pPr>
            <a:r>
              <a:rPr lang="en-US" sz="4800" b="1" dirty="0">
                <a:effectLst>
                  <a:outerShdw blurRad="38100" dist="38100" dir="2700000" algn="tl">
                    <a:srgbClr val="DDDDDD"/>
                  </a:outerShdw>
                </a:effectLst>
                <a:ea typeface="+mj-ea"/>
                <a:cs typeface="+mj-cs"/>
              </a:rPr>
              <a:t>Animal Cell Division</a:t>
            </a:r>
            <a:endParaRPr lang="en-US" sz="4800" dirty="0">
              <a:ea typeface="+mj-ea"/>
              <a:cs typeface="+mj-cs"/>
            </a:endParaRPr>
          </a:p>
        </p:txBody>
      </p:sp>
      <p:sp>
        <p:nvSpPr>
          <p:cNvPr id="31747" name="Rectangle 3">
            <a:extLst>
              <a:ext uri="{FF2B5EF4-FFF2-40B4-BE49-F238E27FC236}">
                <a16:creationId xmlns:a16="http://schemas.microsoft.com/office/drawing/2014/main" id="{FAB283B1-64A7-44A4-8198-EF9A917E48C0}"/>
              </a:ext>
            </a:extLst>
          </p:cNvPr>
          <p:cNvSpPr>
            <a:spLocks noGrp="1" noChangeArrowheads="1"/>
          </p:cNvSpPr>
          <p:nvPr>
            <p:ph idx="1"/>
          </p:nvPr>
        </p:nvSpPr>
        <p:spPr>
          <a:xfrm>
            <a:off x="111125" y="1981200"/>
            <a:ext cx="9007475" cy="4691063"/>
          </a:xfrm>
        </p:spPr>
        <p:txBody>
          <a:bodyPr/>
          <a:lstStyle/>
          <a:p>
            <a:pPr eaLnBrk="1" hangingPunct="1">
              <a:defRPr/>
            </a:pPr>
            <a:r>
              <a:rPr lang="en-US" sz="4800" dirty="0">
                <a:latin typeface="Times New Roman" charset="0"/>
              </a:rPr>
              <a:t>T</a:t>
            </a:r>
            <a:r>
              <a:rPr lang="en-US" sz="4800" dirty="0" smtClean="0">
                <a:latin typeface="Times New Roman" charset="0"/>
                <a:ea typeface="+mn-ea"/>
                <a:cs typeface="+mn-cs"/>
              </a:rPr>
              <a:t>he </a:t>
            </a:r>
            <a:r>
              <a:rPr lang="en-US" sz="4800" u="sng" dirty="0">
                <a:latin typeface="Times New Roman" charset="0"/>
                <a:ea typeface="+mn-ea"/>
                <a:cs typeface="+mn-cs"/>
              </a:rPr>
              <a:t>cell membrane</a:t>
            </a:r>
            <a:r>
              <a:rPr lang="en-US" sz="4800" dirty="0">
                <a:latin typeface="Times New Roman" charset="0"/>
                <a:ea typeface="+mn-ea"/>
                <a:cs typeface="+mn-cs"/>
              </a:rPr>
              <a:t> constricts to make a groove and </a:t>
            </a:r>
            <a:r>
              <a:rPr lang="en-US" sz="4800" dirty="0" smtClean="0">
                <a:latin typeface="Times New Roman" charset="0"/>
                <a:ea typeface="+mn-ea"/>
                <a:cs typeface="+mn-cs"/>
              </a:rPr>
              <a:t>divide</a:t>
            </a:r>
          </a:p>
          <a:p>
            <a:pPr marL="0" indent="0" eaLnBrk="1" hangingPunct="1">
              <a:buNone/>
              <a:defRPr/>
            </a:pPr>
            <a:endParaRPr lang="en-US" sz="1500" dirty="0">
              <a:latin typeface="Times New Roman" charset="0"/>
              <a:ea typeface="+mn-ea"/>
              <a:cs typeface="+mn-cs"/>
            </a:endParaRPr>
          </a:p>
          <a:p>
            <a:pPr eaLnBrk="1" hangingPunct="1">
              <a:defRPr/>
            </a:pPr>
            <a:r>
              <a:rPr lang="en-US" sz="4800" dirty="0">
                <a:latin typeface="Times New Roman" charset="0"/>
                <a:ea typeface="+mn-ea"/>
                <a:cs typeface="+mn-cs"/>
              </a:rPr>
              <a:t>This groove is referred to as the </a:t>
            </a:r>
            <a:r>
              <a:rPr lang="en-US" sz="4800" u="sng" dirty="0">
                <a:latin typeface="Times New Roman" charset="0"/>
                <a:ea typeface="+mn-ea"/>
                <a:cs typeface="+mn-cs"/>
              </a:rPr>
              <a:t>cleavage furrow</a:t>
            </a:r>
            <a:endParaRPr lang="en-US" sz="4800" u="sng" dirty="0">
              <a:ea typeface="+mn-ea"/>
              <a:cs typeface="+mn-cs"/>
            </a:endParaRPr>
          </a:p>
        </p:txBody>
      </p:sp>
    </p:spTree>
    <p:extLst>
      <p:ext uri="{BB962C8B-B14F-4D97-AF65-F5344CB8AC3E}">
        <p14:creationId xmlns:p14="http://schemas.microsoft.com/office/powerpoint/2010/main" val="1030587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plant cells">
            <a:extLst>
              <a:ext uri="{FF2B5EF4-FFF2-40B4-BE49-F238E27FC236}">
                <a16:creationId xmlns:a16="http://schemas.microsoft.com/office/drawing/2014/main" id="{A82A3030-53D9-47E9-A0EE-5B9FEEF61FD4}"/>
              </a:ext>
            </a:extLst>
          </p:cNvPr>
          <p:cNvSpPr>
            <a:spLocks noGrp="1" noChangeArrowheads="1"/>
          </p:cNvSpPr>
          <p:nvPr>
            <p:ph type="title"/>
          </p:nvPr>
        </p:nvSpPr>
        <p:spPr>
          <a:xfrm>
            <a:off x="685800" y="320675"/>
            <a:ext cx="7772400" cy="1143000"/>
          </a:xfrm>
          <a:blipFill dpi="0" rotWithShape="0">
            <a:blip r:embed="rId3"/>
            <a:srcRect/>
            <a:stretch>
              <a:fillRect/>
            </a:stretch>
          </a:blipFill>
        </p:spPr>
        <p:txBody>
          <a:bodyPr>
            <a:normAutofit/>
          </a:bodyPr>
          <a:lstStyle/>
          <a:p>
            <a:pPr algn="ctr" eaLnBrk="1" hangingPunct="1">
              <a:defRPr/>
            </a:pPr>
            <a:r>
              <a:rPr lang="en-US" sz="5400" b="1" dirty="0">
                <a:solidFill>
                  <a:schemeClr val="tx1"/>
                </a:solidFill>
                <a:effectLst>
                  <a:outerShdw blurRad="38100" dist="38100" dir="2700000" algn="tl">
                    <a:srgbClr val="DDDDDD"/>
                  </a:outerShdw>
                </a:effectLst>
                <a:ea typeface="+mj-ea"/>
                <a:cs typeface="+mj-cs"/>
              </a:rPr>
              <a:t>Plant Cell Division</a:t>
            </a:r>
            <a:endParaRPr lang="en-US" sz="5400" dirty="0">
              <a:solidFill>
                <a:schemeClr val="tx1"/>
              </a:solidFill>
              <a:ea typeface="+mj-ea"/>
              <a:cs typeface="+mj-cs"/>
            </a:endParaRPr>
          </a:p>
        </p:txBody>
      </p:sp>
      <p:sp>
        <p:nvSpPr>
          <p:cNvPr id="33795" name="Rectangle 3">
            <a:extLst>
              <a:ext uri="{FF2B5EF4-FFF2-40B4-BE49-F238E27FC236}">
                <a16:creationId xmlns:a16="http://schemas.microsoft.com/office/drawing/2014/main" id="{E1ED9B7B-1AE2-40EB-B285-6A0AFE20710A}"/>
              </a:ext>
            </a:extLst>
          </p:cNvPr>
          <p:cNvSpPr>
            <a:spLocks noGrp="1" noChangeArrowheads="1"/>
          </p:cNvSpPr>
          <p:nvPr>
            <p:ph idx="1"/>
          </p:nvPr>
        </p:nvSpPr>
        <p:spPr>
          <a:xfrm>
            <a:off x="111125" y="1981200"/>
            <a:ext cx="9007475" cy="4691063"/>
          </a:xfrm>
        </p:spPr>
        <p:txBody>
          <a:bodyPr/>
          <a:lstStyle/>
          <a:p>
            <a:pPr eaLnBrk="1" hangingPunct="1">
              <a:defRPr/>
            </a:pPr>
            <a:r>
              <a:rPr lang="en-US" sz="4800" dirty="0">
                <a:latin typeface="Times New Roman" charset="0"/>
                <a:ea typeface="+mn-ea"/>
                <a:cs typeface="+mn-cs"/>
              </a:rPr>
              <a:t>Vesicles produced by </a:t>
            </a:r>
            <a:r>
              <a:rPr lang="en-US" sz="4800" b="1" dirty="0" err="1">
                <a:latin typeface="Times New Roman" charset="0"/>
                <a:ea typeface="+mn-ea"/>
                <a:cs typeface="+mn-cs"/>
              </a:rPr>
              <a:t>golgi</a:t>
            </a:r>
            <a:r>
              <a:rPr lang="en-US" sz="4800" b="1" dirty="0">
                <a:latin typeface="Times New Roman" charset="0"/>
                <a:ea typeface="+mn-ea"/>
                <a:cs typeface="+mn-cs"/>
              </a:rPr>
              <a:t> bodies </a:t>
            </a:r>
            <a:r>
              <a:rPr lang="en-US" sz="4800" dirty="0">
                <a:latin typeface="Times New Roman" charset="0"/>
                <a:ea typeface="+mn-ea"/>
                <a:cs typeface="+mn-cs"/>
              </a:rPr>
              <a:t>form a midline in the </a:t>
            </a:r>
            <a:r>
              <a:rPr lang="en-US" sz="4800" dirty="0" smtClean="0">
                <a:latin typeface="Times New Roman" charset="0"/>
                <a:ea typeface="+mn-ea"/>
                <a:cs typeface="+mn-cs"/>
              </a:rPr>
              <a:t>cell</a:t>
            </a:r>
          </a:p>
          <a:p>
            <a:pPr marL="0" indent="0" eaLnBrk="1" hangingPunct="1">
              <a:buNone/>
              <a:defRPr/>
            </a:pPr>
            <a:endParaRPr lang="en-US" sz="1500" dirty="0">
              <a:latin typeface="Times New Roman" charset="0"/>
              <a:ea typeface="+mn-ea"/>
              <a:cs typeface="+mn-cs"/>
            </a:endParaRPr>
          </a:p>
          <a:p>
            <a:pPr eaLnBrk="1" hangingPunct="1">
              <a:defRPr/>
            </a:pPr>
            <a:r>
              <a:rPr lang="en-US" sz="4800" dirty="0">
                <a:latin typeface="Times New Roman" charset="0"/>
                <a:ea typeface="+mn-ea"/>
                <a:cs typeface="+mn-cs"/>
              </a:rPr>
              <a:t>Vesicles fuse to make a </a:t>
            </a:r>
            <a:r>
              <a:rPr lang="en-US" sz="4800" b="1" dirty="0">
                <a:latin typeface="Times New Roman" charset="0"/>
                <a:ea typeface="+mn-ea"/>
                <a:cs typeface="+mn-cs"/>
              </a:rPr>
              <a:t>cell plate</a:t>
            </a:r>
            <a:r>
              <a:rPr lang="en-US" sz="4800" dirty="0">
                <a:latin typeface="Times New Roman" charset="0"/>
                <a:ea typeface="+mn-ea"/>
                <a:cs typeface="+mn-cs"/>
              </a:rPr>
              <a:t> which attaches to cell wall</a:t>
            </a:r>
            <a:endParaRPr lang="en-US" sz="4800" dirty="0">
              <a:ea typeface="+mn-ea"/>
              <a:cs typeface="+mn-cs"/>
            </a:endParaRPr>
          </a:p>
        </p:txBody>
      </p:sp>
    </p:spTree>
    <p:extLst>
      <p:ext uri="{BB962C8B-B14F-4D97-AF65-F5344CB8AC3E}">
        <p14:creationId xmlns:p14="http://schemas.microsoft.com/office/powerpoint/2010/main" val="2069020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a:extLst>
              <a:ext uri="{FF2B5EF4-FFF2-40B4-BE49-F238E27FC236}">
                <a16:creationId xmlns:a16="http://schemas.microsoft.com/office/drawing/2014/main" id="{73F34004-359C-442D-A1C4-EB9B108B3B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2743200"/>
            <a:ext cx="88423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4">
            <a:extLst>
              <a:ext uri="{FF2B5EF4-FFF2-40B4-BE49-F238E27FC236}">
                <a16:creationId xmlns:a16="http://schemas.microsoft.com/office/drawing/2014/main" id="{897F1BDB-2B4C-4F0A-B5B4-C4555B8BF1D5}"/>
              </a:ext>
            </a:extLst>
          </p:cNvPr>
          <p:cNvSpPr>
            <a:spLocks noGrp="1"/>
          </p:cNvSpPr>
          <p:nvPr>
            <p:ph type="title"/>
          </p:nvPr>
        </p:nvSpPr>
        <p:spPr>
          <a:xfrm>
            <a:off x="322729" y="376518"/>
            <a:ext cx="8535521" cy="1757082"/>
          </a:xfrm>
        </p:spPr>
        <p:txBody>
          <a:bodyPr>
            <a:noAutofit/>
          </a:bodyPr>
          <a:lstStyle/>
          <a:p>
            <a:r>
              <a:rPr lang="en-US" altLang="en-US" sz="5000" dirty="0">
                <a:solidFill>
                  <a:schemeClr val="tx1"/>
                </a:solidFill>
              </a:rPr>
              <a:t>How does the beginning cell differ from the ending cells?</a:t>
            </a:r>
          </a:p>
        </p:txBody>
      </p:sp>
    </p:spTree>
    <p:extLst>
      <p:ext uri="{BB962C8B-B14F-4D97-AF65-F5344CB8AC3E}">
        <p14:creationId xmlns:p14="http://schemas.microsoft.com/office/powerpoint/2010/main" val="42427725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4A2-41E9-46E8-BE9A-D341132F9D84}"/>
              </a:ext>
            </a:extLst>
          </p:cNvPr>
          <p:cNvSpPr>
            <a:spLocks noGrp="1"/>
          </p:cNvSpPr>
          <p:nvPr>
            <p:ph type="title"/>
          </p:nvPr>
        </p:nvSpPr>
        <p:spPr/>
        <p:txBody>
          <a:bodyPr/>
          <a:lstStyle/>
          <a:p>
            <a:pPr>
              <a:defRPr/>
            </a:pPr>
            <a:r>
              <a:rPr lang="en-US" dirty="0">
                <a:ea typeface="+mj-ea"/>
              </a:rPr>
              <a:t>Mitosis Rap</a:t>
            </a:r>
          </a:p>
        </p:txBody>
      </p:sp>
      <p:sp>
        <p:nvSpPr>
          <p:cNvPr id="3" name="Content Placeholder 2">
            <a:extLst>
              <a:ext uri="{FF2B5EF4-FFF2-40B4-BE49-F238E27FC236}">
                <a16:creationId xmlns:a16="http://schemas.microsoft.com/office/drawing/2014/main" id="{D7D0708D-311A-4F56-9F76-8EAAF4D72EF0}"/>
              </a:ext>
            </a:extLst>
          </p:cNvPr>
          <p:cNvSpPr>
            <a:spLocks noGrp="1"/>
          </p:cNvSpPr>
          <p:nvPr>
            <p:ph idx="1"/>
          </p:nvPr>
        </p:nvSpPr>
        <p:spPr>
          <a:xfrm>
            <a:off x="609600" y="5562600"/>
            <a:ext cx="7772400" cy="1295400"/>
          </a:xfrm>
        </p:spPr>
        <p:txBody>
          <a:bodyPr/>
          <a:lstStyle/>
          <a:p>
            <a:pPr>
              <a:defRPr/>
            </a:pPr>
            <a:r>
              <a:rPr lang="en-US" sz="2400" dirty="0">
                <a:ea typeface="+mn-ea"/>
                <a:hlinkClick r:id="rId2"/>
              </a:rPr>
              <a:t>http://www.youtube.com/watch?v=pOsAbTi9tHw</a:t>
            </a:r>
            <a:endParaRPr lang="en-US" sz="2400" dirty="0">
              <a:ea typeface="+mn-ea"/>
            </a:endParaRPr>
          </a:p>
          <a:p>
            <a:pPr>
              <a:defRPr/>
            </a:pPr>
            <a:endParaRPr lang="en-US" dirty="0">
              <a:ea typeface="+mn-ea"/>
            </a:endParaRPr>
          </a:p>
        </p:txBody>
      </p:sp>
      <p:pic>
        <p:nvPicPr>
          <p:cNvPr id="57348" name="Picture 3">
            <a:extLst>
              <a:ext uri="{FF2B5EF4-FFF2-40B4-BE49-F238E27FC236}">
                <a16:creationId xmlns:a16="http://schemas.microsoft.com/office/drawing/2014/main" id="{DEA319DF-8DC2-4BBB-B1FA-0C4A6F8B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676400"/>
            <a:ext cx="88423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433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 y="215900"/>
            <a:ext cx="7772400" cy="1143000"/>
          </a:xfrm>
        </p:spPr>
        <p:txBody>
          <a:bodyPr/>
          <a:lstStyle/>
          <a:p>
            <a:pPr eaLnBrk="1" hangingPunct="1"/>
            <a:r>
              <a:rPr lang="en-US">
                <a:latin typeface="Times New Roman" charset="0"/>
                <a:ea typeface="ヒラギノ角ゴ Pro W3" charset="0"/>
              </a:rPr>
              <a:t>Binary Fission in Bacteria</a:t>
            </a:r>
          </a:p>
        </p:txBody>
      </p:sp>
      <p:sp>
        <p:nvSpPr>
          <p:cNvPr id="66563" name="Rectangle 3"/>
          <p:cNvSpPr>
            <a:spLocks noGrp="1" noChangeArrowheads="1"/>
          </p:cNvSpPr>
          <p:nvPr>
            <p:ph idx="1"/>
          </p:nvPr>
        </p:nvSpPr>
        <p:spPr>
          <a:xfrm>
            <a:off x="533400" y="1867679"/>
            <a:ext cx="6950612" cy="4111625"/>
          </a:xfrm>
        </p:spPr>
        <p:txBody>
          <a:bodyPr>
            <a:normAutofit/>
          </a:bodyPr>
          <a:lstStyle/>
          <a:p>
            <a:pPr eaLnBrk="1" hangingPunct="1"/>
            <a:r>
              <a:rPr lang="en-US" sz="2800" dirty="0">
                <a:latin typeface="Arial" charset="0"/>
                <a:ea typeface="ヒラギノ角ゴ Pro W3" charset="0"/>
              </a:rPr>
              <a:t>Prokaryotes (bacteria and </a:t>
            </a:r>
            <a:r>
              <a:rPr lang="en-US" sz="2800" dirty="0" err="1">
                <a:latin typeface="Arial" charset="0"/>
                <a:ea typeface="ヒラギノ角ゴ Pro W3" charset="0"/>
              </a:rPr>
              <a:t>archaea</a:t>
            </a:r>
            <a:r>
              <a:rPr lang="en-US" sz="2800" dirty="0">
                <a:latin typeface="Arial" charset="0"/>
                <a:ea typeface="ヒラギノ角ゴ Pro W3" charset="0"/>
              </a:rPr>
              <a:t>) reproduce by a type of cell division called </a:t>
            </a:r>
            <a:r>
              <a:rPr lang="en-US" sz="2800" b="1" dirty="0">
                <a:latin typeface="Arial" charset="0"/>
                <a:ea typeface="ヒラギノ角ゴ Pro W3" charset="0"/>
              </a:rPr>
              <a:t>binary fission</a:t>
            </a:r>
          </a:p>
          <a:p>
            <a:pPr marL="0" indent="0" eaLnBrk="1" hangingPunct="1">
              <a:buNone/>
            </a:pPr>
            <a:endParaRPr lang="en-US" sz="2800" b="1" dirty="0">
              <a:latin typeface="Arial" charset="0"/>
              <a:ea typeface="ヒラギノ角ゴ Pro W3" charset="0"/>
            </a:endParaRPr>
          </a:p>
          <a:p>
            <a:pPr marL="0" indent="0" eaLnBrk="1" hangingPunct="1">
              <a:buNone/>
            </a:pPr>
            <a:endParaRPr lang="en-US" sz="2800" dirty="0">
              <a:latin typeface="Arial" charset="0"/>
              <a:ea typeface="ヒラギノ角ゴ Pro W3" charset="0"/>
            </a:endParaRPr>
          </a:p>
        </p:txBody>
      </p:sp>
    </p:spTree>
    <p:extLst>
      <p:ext uri="{BB962C8B-B14F-4D97-AF65-F5344CB8AC3E}">
        <p14:creationId xmlns:p14="http://schemas.microsoft.com/office/powerpoint/2010/main" val="1026047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88926" y="168275"/>
            <a:ext cx="8270874" cy="1143000"/>
          </a:xfrm>
        </p:spPr>
        <p:txBody>
          <a:bodyPr>
            <a:normAutofit/>
          </a:bodyPr>
          <a:lstStyle/>
          <a:p>
            <a:pPr eaLnBrk="1" hangingPunct="1"/>
            <a:r>
              <a:rPr lang="en-US" sz="3800" b="1" u="sng" dirty="0" smtClean="0">
                <a:latin typeface="Arial" charset="0"/>
                <a:ea typeface="ＭＳ Ｐゴシック" charset="0"/>
                <a:cs typeface="ＭＳ Ｐゴシック" charset="0"/>
              </a:rPr>
              <a:t>Reproduction in Prokaryotes</a:t>
            </a:r>
            <a:endParaRPr lang="en-US" sz="3800" b="1" u="sng" dirty="0">
              <a:latin typeface="Arial" charset="0"/>
              <a:ea typeface="ＭＳ Ｐゴシック" charset="0"/>
              <a:cs typeface="ＭＳ Ｐゴシック" charset="0"/>
            </a:endParaRPr>
          </a:p>
        </p:txBody>
      </p:sp>
      <p:sp>
        <p:nvSpPr>
          <p:cNvPr id="47107" name="Rectangle 3"/>
          <p:cNvSpPr>
            <a:spLocks noGrp="1" noChangeArrowheads="1"/>
          </p:cNvSpPr>
          <p:nvPr>
            <p:ph idx="1"/>
          </p:nvPr>
        </p:nvSpPr>
        <p:spPr>
          <a:xfrm>
            <a:off x="288926" y="1147482"/>
            <a:ext cx="8855074" cy="5716277"/>
          </a:xfrm>
        </p:spPr>
        <p:txBody>
          <a:bodyPr>
            <a:normAutofit/>
          </a:bodyPr>
          <a:lstStyle/>
          <a:p>
            <a:pPr eaLnBrk="1" hangingPunct="1">
              <a:lnSpc>
                <a:spcPct val="90000"/>
              </a:lnSpc>
              <a:buFontTx/>
              <a:buNone/>
            </a:pPr>
            <a:r>
              <a:rPr lang="en-US" sz="4000" b="1" dirty="0">
                <a:latin typeface="Gill Sans" charset="0"/>
                <a:ea typeface="ＭＳ Ｐゴシック" charset="0"/>
                <a:cs typeface="ＭＳ Ｐゴシック" charset="0"/>
              </a:rPr>
              <a:t>Binary Fission</a:t>
            </a:r>
            <a:r>
              <a:rPr lang="en-US" sz="4000" dirty="0">
                <a:latin typeface="Gill Sans" charset="0"/>
                <a:ea typeface="ＭＳ Ｐゴシック" charset="0"/>
                <a:cs typeface="ＭＳ Ｐゴシック" charset="0"/>
              </a:rPr>
              <a:t> (</a:t>
            </a:r>
            <a:r>
              <a:rPr lang="en-US" sz="4000" i="1" dirty="0">
                <a:latin typeface="Gill Sans" charset="0"/>
                <a:ea typeface="ＭＳ Ｐゴシック" charset="0"/>
                <a:cs typeface="ＭＳ Ｐゴシック" charset="0"/>
              </a:rPr>
              <a:t>ASEXUAL</a:t>
            </a:r>
            <a:r>
              <a:rPr lang="en-US" sz="4000" dirty="0">
                <a:latin typeface="Gill Sans" charset="0"/>
                <a:ea typeface="ＭＳ Ｐゴシック" charset="0"/>
                <a:cs typeface="ＭＳ Ｐゴシック" charset="0"/>
              </a:rPr>
              <a:t>): cell parts reproduce and cell divides in </a:t>
            </a:r>
            <a:r>
              <a:rPr lang="en-US" sz="4000" dirty="0" smtClean="0">
                <a:latin typeface="Gill Sans" charset="0"/>
                <a:ea typeface="ＭＳ Ｐゴシック" charset="0"/>
                <a:cs typeface="ＭＳ Ｐゴシック" charset="0"/>
              </a:rPr>
              <a:t>half</a:t>
            </a:r>
          </a:p>
          <a:p>
            <a:pPr eaLnBrk="1" hangingPunct="1">
              <a:lnSpc>
                <a:spcPct val="90000"/>
              </a:lnSpc>
              <a:buFontTx/>
              <a:buNone/>
            </a:pPr>
            <a:endParaRPr lang="en-US" sz="1500" dirty="0">
              <a:latin typeface="Gill Sans" charset="0"/>
              <a:ea typeface="ＭＳ Ｐゴシック" charset="0"/>
              <a:cs typeface="ＭＳ Ｐゴシック" charset="0"/>
            </a:endParaRPr>
          </a:p>
          <a:p>
            <a:pPr eaLnBrk="1" hangingPunct="1">
              <a:lnSpc>
                <a:spcPct val="90000"/>
              </a:lnSpc>
              <a:buFontTx/>
              <a:buNone/>
            </a:pPr>
            <a:r>
              <a:rPr lang="en-US" sz="3000" dirty="0">
                <a:latin typeface="Gill Sans" charset="0"/>
                <a:ea typeface="ＭＳ Ｐゴシック" charset="0"/>
                <a:cs typeface="ＭＳ Ｐゴシック" charset="0"/>
              </a:rPr>
              <a:t>-The most </a:t>
            </a:r>
            <a:r>
              <a:rPr lang="en-US" sz="3000" b="1" dirty="0">
                <a:latin typeface="Gill Sans" charset="0"/>
                <a:ea typeface="ＭＳ Ｐゴシック" charset="0"/>
                <a:cs typeface="ＭＳ Ｐゴシック" charset="0"/>
              </a:rPr>
              <a:t>common form </a:t>
            </a:r>
            <a:r>
              <a:rPr lang="en-US" sz="3000" dirty="0">
                <a:latin typeface="Gill Sans" charset="0"/>
                <a:ea typeface="ＭＳ Ｐゴシック" charset="0"/>
                <a:cs typeface="ＭＳ Ｐゴシック" charset="0"/>
              </a:rPr>
              <a:t>of </a:t>
            </a:r>
            <a:r>
              <a:rPr lang="en-US" sz="3000" dirty="0" smtClean="0">
                <a:latin typeface="Gill Sans" charset="0"/>
                <a:ea typeface="ＭＳ Ｐゴシック" charset="0"/>
                <a:cs typeface="ＭＳ Ｐゴシック" charset="0"/>
              </a:rPr>
              <a:t>reproduction for bacteria and </a:t>
            </a:r>
            <a:r>
              <a:rPr lang="en-US" sz="3000" dirty="0" err="1" smtClean="0">
                <a:latin typeface="Gill Sans" charset="0"/>
                <a:ea typeface="ＭＳ Ｐゴシック" charset="0"/>
                <a:cs typeface="ＭＳ Ｐゴシック" charset="0"/>
              </a:rPr>
              <a:t>archae</a:t>
            </a:r>
            <a:endParaRPr lang="en-US" sz="3000" dirty="0" smtClean="0">
              <a:latin typeface="Gill Sans" charset="0"/>
              <a:ea typeface="ＭＳ Ｐゴシック" charset="0"/>
              <a:cs typeface="ＭＳ Ｐゴシック" charset="0"/>
            </a:endParaRPr>
          </a:p>
          <a:p>
            <a:pPr>
              <a:lnSpc>
                <a:spcPct val="90000"/>
              </a:lnSpc>
              <a:buNone/>
            </a:pPr>
            <a:r>
              <a:rPr lang="en-US" sz="3000" dirty="0" smtClean="0">
                <a:latin typeface="Arial" charset="0"/>
                <a:ea typeface="ヒラギノ角ゴ Pro W3" charset="0"/>
              </a:rPr>
              <a:t>-In </a:t>
            </a:r>
            <a:r>
              <a:rPr lang="en-US" sz="3000" dirty="0">
                <a:latin typeface="Arial" charset="0"/>
                <a:ea typeface="ヒラギノ角ゴ Pro W3" charset="0"/>
              </a:rPr>
              <a:t>binary fission, the DNA </a:t>
            </a:r>
            <a:r>
              <a:rPr lang="en-US" sz="3000" dirty="0" smtClean="0">
                <a:latin typeface="Arial" charset="0"/>
                <a:ea typeface="ヒラギノ角ゴ Pro W3" charset="0"/>
              </a:rPr>
              <a:t>replicates, </a:t>
            </a:r>
            <a:r>
              <a:rPr lang="en-US" sz="3000" dirty="0">
                <a:latin typeface="Arial" charset="0"/>
                <a:ea typeface="ヒラギノ角ゴ Pro W3" charset="0"/>
              </a:rPr>
              <a:t>and the two daughter chromosomes actively move </a:t>
            </a:r>
            <a:r>
              <a:rPr lang="en-US" sz="3000" dirty="0" smtClean="0">
                <a:latin typeface="Arial" charset="0"/>
                <a:ea typeface="ヒラギノ角ゴ Pro W3" charset="0"/>
              </a:rPr>
              <a:t>apart</a:t>
            </a:r>
          </a:p>
          <a:p>
            <a:pPr>
              <a:lnSpc>
                <a:spcPct val="90000"/>
              </a:lnSpc>
              <a:buNone/>
            </a:pPr>
            <a:r>
              <a:rPr lang="en-US" sz="3000" dirty="0" smtClean="0">
                <a:latin typeface="Arial" charset="0"/>
                <a:ea typeface="ヒラギノ角ゴ Pro W3" charset="0"/>
              </a:rPr>
              <a:t>-The </a:t>
            </a:r>
            <a:r>
              <a:rPr lang="en-US" sz="3000" dirty="0">
                <a:latin typeface="Arial" charset="0"/>
                <a:ea typeface="ヒラギノ角ゴ Pro W3" charset="0"/>
              </a:rPr>
              <a:t>plasma membrane pinches inward, dividing the cell into </a:t>
            </a:r>
            <a:r>
              <a:rPr lang="en-US" sz="3000" dirty="0" smtClean="0">
                <a:latin typeface="Arial" charset="0"/>
                <a:ea typeface="ヒラギノ角ゴ Pro W3" charset="0"/>
              </a:rPr>
              <a:t>two</a:t>
            </a:r>
            <a:endParaRPr lang="en-US" sz="3000" dirty="0">
              <a:latin typeface="Gill Sans" charset="0"/>
              <a:ea typeface="ＭＳ Ｐゴシック" charset="0"/>
              <a:cs typeface="ＭＳ Ｐゴシック" charset="0"/>
            </a:endParaRPr>
          </a:p>
          <a:p>
            <a:pPr eaLnBrk="1" hangingPunct="1">
              <a:lnSpc>
                <a:spcPct val="90000"/>
              </a:lnSpc>
              <a:buFontTx/>
              <a:buNone/>
            </a:pPr>
            <a:r>
              <a:rPr lang="en-US" sz="3000" dirty="0">
                <a:latin typeface="Gill Sans" charset="0"/>
                <a:ea typeface="ＭＳ Ｐゴシック" charset="0"/>
                <a:cs typeface="ＭＳ Ｐゴシック" charset="0"/>
              </a:rPr>
              <a:t>-Produces genetically identical daughter cells</a:t>
            </a:r>
          </a:p>
          <a:p>
            <a:pPr eaLnBrk="1" hangingPunct="1">
              <a:lnSpc>
                <a:spcPct val="90000"/>
              </a:lnSpc>
            </a:pPr>
            <a:endParaRPr lang="en-US" sz="3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47715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08000" y="88900"/>
            <a:ext cx="8331200" cy="1143000"/>
          </a:xfrm>
        </p:spPr>
        <p:txBody>
          <a:bodyPr/>
          <a:lstStyle/>
          <a:p>
            <a:pPr eaLnBrk="1" hangingPunct="1"/>
            <a:r>
              <a:rPr lang="en-US">
                <a:latin typeface="Arial" charset="0"/>
                <a:ea typeface="ＭＳ Ｐゴシック" charset="0"/>
                <a:cs typeface="ＭＳ Ｐゴシック" charset="0"/>
              </a:rPr>
              <a:t>binary fission = bacteria divide</a:t>
            </a:r>
          </a:p>
        </p:txBody>
      </p:sp>
      <p:graphicFrame>
        <p:nvGraphicFramePr>
          <p:cNvPr id="49154" name="Object 5"/>
          <p:cNvGraphicFramePr>
            <a:graphicFrameLocks noChangeAspect="1"/>
          </p:cNvGraphicFramePr>
          <p:nvPr>
            <p:extLst>
              <p:ext uri="{D42A27DB-BD31-4B8C-83A1-F6EECF244321}">
                <p14:modId xmlns:p14="http://schemas.microsoft.com/office/powerpoint/2010/main" val="1484077043"/>
              </p:ext>
            </p:extLst>
          </p:nvPr>
        </p:nvGraphicFramePr>
        <p:xfrm>
          <a:off x="0" y="667121"/>
          <a:ext cx="9144000" cy="6250381"/>
        </p:xfrm>
        <a:graphic>
          <a:graphicData uri="http://schemas.openxmlformats.org/presentationml/2006/ole">
            <mc:AlternateContent xmlns:mc="http://schemas.openxmlformats.org/markup-compatibility/2006">
              <mc:Choice xmlns:v="urn:schemas-microsoft-com:vml" Requires="v">
                <p:oleObj spid="_x0000_s1071" name="Document" r:id="rId4" imgW="7010400" imgH="2755900" progId="Word.Document.8">
                  <p:embed/>
                </p:oleObj>
              </mc:Choice>
              <mc:Fallback>
                <p:oleObj name="Document" r:id="rId4" imgW="7010400" imgH="2755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7121"/>
                        <a:ext cx="9144000" cy="625038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230473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6914" y="4825435"/>
            <a:ext cx="2421138" cy="195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4"/>
          <p:cNvSpPr txBox="1">
            <a:spLocks noChangeArrowheads="1"/>
          </p:cNvSpPr>
          <p:nvPr/>
        </p:nvSpPr>
        <p:spPr bwMode="auto">
          <a:xfrm>
            <a:off x="2943398" y="5482296"/>
            <a:ext cx="3687929"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solidFill>
                  <a:srgbClr val="FF0000"/>
                </a:solidFill>
              </a:rPr>
              <a:t>Bacterial conjugation</a:t>
            </a:r>
          </a:p>
          <a:p>
            <a:pPr algn="ctr"/>
            <a:r>
              <a:rPr lang="en-US" dirty="0">
                <a:solidFill>
                  <a:srgbClr val="FF0000"/>
                </a:solidFill>
              </a:rPr>
              <a:t>with a conjugation bridge</a:t>
            </a:r>
            <a:r>
              <a:rPr lang="en-US" dirty="0">
                <a:solidFill>
                  <a:schemeClr val="bg1"/>
                </a:solidFill>
              </a:rPr>
              <a:t>.</a:t>
            </a:r>
          </a:p>
        </p:txBody>
      </p:sp>
      <p:sp>
        <p:nvSpPr>
          <p:cNvPr id="9222" name="Text Box 6"/>
          <p:cNvSpPr txBox="1">
            <a:spLocks noChangeArrowheads="1"/>
          </p:cNvSpPr>
          <p:nvPr/>
        </p:nvSpPr>
        <p:spPr bwMode="auto">
          <a:xfrm>
            <a:off x="-236061" y="2811139"/>
            <a:ext cx="8991600" cy="289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2">
              <a:defRPr/>
            </a:pPr>
            <a:r>
              <a:rPr lang="en-US" sz="2800" dirty="0">
                <a:solidFill>
                  <a:srgbClr val="000000"/>
                </a:solidFill>
              </a:rPr>
              <a:t>-One bacterium transfers the </a:t>
            </a:r>
            <a:r>
              <a:rPr lang="en-US" sz="2800" b="1" dirty="0">
                <a:solidFill>
                  <a:srgbClr val="000000"/>
                </a:solidFill>
              </a:rPr>
              <a:t>plasmid</a:t>
            </a:r>
            <a:r>
              <a:rPr lang="en-US" sz="2800" dirty="0">
                <a:solidFill>
                  <a:srgbClr val="000000"/>
                </a:solidFill>
              </a:rPr>
              <a:t> to the other bacterium through the conjugation bridge.</a:t>
            </a:r>
          </a:p>
          <a:p>
            <a:pPr lvl="2">
              <a:defRPr/>
            </a:pPr>
            <a:endParaRPr lang="en-US" sz="1500" dirty="0">
              <a:solidFill>
                <a:srgbClr val="000000"/>
              </a:solidFill>
            </a:endParaRPr>
          </a:p>
          <a:p>
            <a:pPr lvl="2">
              <a:defRPr/>
            </a:pPr>
            <a:r>
              <a:rPr lang="en-US" sz="2800" dirty="0">
                <a:solidFill>
                  <a:srgbClr val="000000"/>
                </a:solidFill>
                <a:cs typeface="Times New Roman" charset="0"/>
              </a:rPr>
              <a:t>-This </a:t>
            </a:r>
            <a:r>
              <a:rPr lang="en-US" sz="2800" dirty="0">
                <a:solidFill>
                  <a:srgbClr val="000000"/>
                </a:solidFill>
              </a:rPr>
              <a:t>produces genetic diversity in bacteria that may </a:t>
            </a:r>
            <a:r>
              <a:rPr lang="en-US" sz="2800" b="1" dirty="0">
                <a:solidFill>
                  <a:srgbClr val="000000"/>
                </a:solidFill>
              </a:rPr>
              <a:t>ensure their survival.  </a:t>
            </a:r>
            <a:r>
              <a:rPr lang="en-US" sz="2800" dirty="0">
                <a:solidFill>
                  <a:srgbClr val="000000"/>
                </a:solidFill>
              </a:rPr>
              <a:t>Can pick up resistance to antibiotics this way!</a:t>
            </a:r>
          </a:p>
          <a:p>
            <a:pPr>
              <a:spcBef>
                <a:spcPct val="50000"/>
              </a:spcBef>
              <a:defRPr/>
            </a:pPr>
            <a:endParaRPr lang="en-US" dirty="0">
              <a:solidFill>
                <a:schemeClr val="bg1"/>
              </a:solidFill>
            </a:endParaRPr>
          </a:p>
        </p:txBody>
      </p:sp>
      <p:sp>
        <p:nvSpPr>
          <p:cNvPr id="6" name="TextBox 5"/>
          <p:cNvSpPr txBox="1"/>
          <p:nvPr/>
        </p:nvSpPr>
        <p:spPr>
          <a:xfrm>
            <a:off x="1811159" y="705495"/>
            <a:ext cx="184666" cy="369332"/>
          </a:xfrm>
          <a:prstGeom prst="rect">
            <a:avLst/>
          </a:prstGeom>
          <a:noFill/>
        </p:spPr>
        <p:txBody>
          <a:bodyPr wrap="none" rtlCol="0">
            <a:spAutoFit/>
          </a:bodyPr>
          <a:lstStyle/>
          <a:p>
            <a:endParaRPr lang="en-US" dirty="0"/>
          </a:p>
        </p:txBody>
      </p:sp>
      <p:sp>
        <p:nvSpPr>
          <p:cNvPr id="7" name="Title 6"/>
          <p:cNvSpPr>
            <a:spLocks noGrp="1"/>
          </p:cNvSpPr>
          <p:nvPr>
            <p:ph type="title"/>
          </p:nvPr>
        </p:nvSpPr>
        <p:spPr>
          <a:xfrm>
            <a:off x="288926" y="1077255"/>
            <a:ext cx="8711639" cy="1737044"/>
          </a:xfrm>
        </p:spPr>
        <p:txBody>
          <a:bodyPr>
            <a:noAutofit/>
          </a:bodyPr>
          <a:lstStyle/>
          <a:p>
            <a:pPr lvl="2">
              <a:defRPr/>
            </a:pPr>
            <a:r>
              <a:rPr lang="en-US" sz="3500" u="sng" dirty="0">
                <a:solidFill>
                  <a:schemeClr val="tx1"/>
                </a:solidFill>
              </a:rPr>
              <a:t>Conjugation</a:t>
            </a:r>
            <a:r>
              <a:rPr lang="en-US" sz="3500" dirty="0">
                <a:solidFill>
                  <a:schemeClr val="tx1"/>
                </a:solidFill>
              </a:rPr>
              <a:t> (</a:t>
            </a:r>
            <a:r>
              <a:rPr lang="en-US" sz="3500" b="1" i="1" dirty="0">
                <a:solidFill>
                  <a:schemeClr val="tx1"/>
                </a:solidFill>
              </a:rPr>
              <a:t>SEXUAL</a:t>
            </a:r>
            <a:r>
              <a:rPr lang="en-US" sz="3500" dirty="0">
                <a:solidFill>
                  <a:schemeClr val="tx1"/>
                </a:solidFill>
              </a:rPr>
              <a:t>): </a:t>
            </a:r>
            <a:r>
              <a:rPr lang="en-US" sz="3500" b="1" u="sng" dirty="0">
                <a:solidFill>
                  <a:schemeClr val="tx1"/>
                </a:solidFill>
              </a:rPr>
              <a:t>exchange</a:t>
            </a:r>
            <a:r>
              <a:rPr lang="en-US" sz="3500" b="1" dirty="0">
                <a:solidFill>
                  <a:schemeClr val="tx1"/>
                </a:solidFill>
              </a:rPr>
              <a:t> </a:t>
            </a:r>
            <a:r>
              <a:rPr lang="en-US" sz="3500" dirty="0">
                <a:solidFill>
                  <a:schemeClr val="tx1"/>
                </a:solidFill>
              </a:rPr>
              <a:t>of genetic material (plasmid) between two </a:t>
            </a:r>
            <a:r>
              <a:rPr lang="en-US" sz="3500" dirty="0" smtClean="0">
                <a:solidFill>
                  <a:schemeClr val="tx1"/>
                </a:solidFill>
              </a:rPr>
              <a:t>bacterium</a:t>
            </a:r>
            <a:endParaRPr lang="en-US" sz="3500" dirty="0">
              <a:solidFill>
                <a:schemeClr val="tx1"/>
              </a:solidFill>
            </a:endParaRPr>
          </a:p>
        </p:txBody>
      </p:sp>
      <p:sp>
        <p:nvSpPr>
          <p:cNvPr id="8" name="Rectangle 2"/>
          <p:cNvSpPr txBox="1">
            <a:spLocks noChangeArrowheads="1"/>
          </p:cNvSpPr>
          <p:nvPr/>
        </p:nvSpPr>
        <p:spPr>
          <a:xfrm>
            <a:off x="288926" y="168275"/>
            <a:ext cx="8270874"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b="1" u="sng" smtClean="0">
                <a:latin typeface="Arial" charset="0"/>
                <a:ea typeface="ＭＳ Ｐゴシック" charset="0"/>
                <a:cs typeface="ＭＳ Ｐゴシック" charset="0"/>
              </a:rPr>
              <a:t>Reproduction in Prokaryotes</a:t>
            </a:r>
            <a:endParaRPr lang="en-US" sz="3800" b="1" u="sng"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525886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450" y="609600"/>
            <a:ext cx="811847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4"/>
          <p:cNvSpPr>
            <a:spLocks noChangeArrowheads="1"/>
          </p:cNvSpPr>
          <p:nvPr/>
        </p:nvSpPr>
        <p:spPr bwMode="auto">
          <a:xfrm>
            <a:off x="533400" y="609600"/>
            <a:ext cx="533400" cy="4572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5366" name="Group 6"/>
          <p:cNvGrpSpPr>
            <a:grpSpLocks/>
          </p:cNvGrpSpPr>
          <p:nvPr/>
        </p:nvGrpSpPr>
        <p:grpSpPr bwMode="auto">
          <a:xfrm>
            <a:off x="476250" y="3465513"/>
            <a:ext cx="8105775" cy="2586037"/>
            <a:chOff x="300" y="2183"/>
            <a:chExt cx="5106" cy="1629"/>
          </a:xfrm>
        </p:grpSpPr>
        <p:pic>
          <p:nvPicPr>
            <p:cNvPr id="55301" name="Picture 3" descr="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0" y="2183"/>
              <a:ext cx="5106" cy="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5"/>
            <p:cNvSpPr>
              <a:spLocks noChangeArrowheads="1"/>
            </p:cNvSpPr>
            <p:nvPr/>
          </p:nvSpPr>
          <p:spPr bwMode="auto">
            <a:xfrm>
              <a:off x="348" y="2213"/>
              <a:ext cx="336" cy="288"/>
            </a:xfrm>
            <a:prstGeom prst="rect">
              <a:avLst/>
            </a:prstGeom>
            <a:solidFill>
              <a:schemeClr val="bg1"/>
            </a:solidFill>
            <a:ln w="9525">
              <a:solidFill>
                <a:schemeClr val="bg1"/>
              </a:solidFill>
              <a:miter lim="800000"/>
              <a:headEnd/>
              <a:tailEnd/>
            </a:ln>
          </p:spPr>
          <p:txBody>
            <a:bodyPr wrap="none" anchor="ctr"/>
            <a:lstStyle/>
            <a:p>
              <a:endParaRPr lang="en-US"/>
            </a:p>
          </p:txBody>
        </p:sp>
      </p:grpSp>
    </p:spTree>
    <p:extLst>
      <p:ext uri="{BB962C8B-B14F-4D97-AF65-F5344CB8AC3E}">
        <p14:creationId xmlns:p14="http://schemas.microsoft.com/office/powerpoint/2010/main" val="2717084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4141-AF17-47E2-AFC3-FF674A5B1341}"/>
              </a:ext>
            </a:extLst>
          </p:cNvPr>
          <p:cNvSpPr>
            <a:spLocks noGrp="1"/>
          </p:cNvSpPr>
          <p:nvPr>
            <p:ph type="title"/>
          </p:nvPr>
        </p:nvSpPr>
        <p:spPr/>
        <p:txBody>
          <a:bodyPr/>
          <a:lstStyle/>
          <a:p>
            <a:r>
              <a:rPr lang="en-US" dirty="0"/>
              <a:t>Topic 3: Meiosis</a:t>
            </a:r>
          </a:p>
        </p:txBody>
      </p:sp>
      <p:sp>
        <p:nvSpPr>
          <p:cNvPr id="3" name="Content Placeholder 2">
            <a:extLst>
              <a:ext uri="{FF2B5EF4-FFF2-40B4-BE49-F238E27FC236}">
                <a16:creationId xmlns:a16="http://schemas.microsoft.com/office/drawing/2014/main" id="{60122203-1C2F-4812-ACE0-06C54633CF69}"/>
              </a:ext>
            </a:extLst>
          </p:cNvPr>
          <p:cNvSpPr>
            <a:spLocks noGrp="1"/>
          </p:cNvSpPr>
          <p:nvPr>
            <p:ph idx="1"/>
          </p:nvPr>
        </p:nvSpPr>
        <p:spPr/>
        <p:txBody>
          <a:bodyPr/>
          <a:lstStyle/>
          <a:p>
            <a:pPr marL="0" indent="0">
              <a:buNone/>
            </a:pPr>
            <a:r>
              <a:rPr lang="en-US" b="1" dirty="0"/>
              <a:t>By the end of this topic, you should be able to…</a:t>
            </a:r>
          </a:p>
          <a:p>
            <a:pPr lvl="1"/>
            <a:r>
              <a:rPr lang="en-US" i="1" dirty="0"/>
              <a:t>Compare and contrast sexual and asexual reproduction</a:t>
            </a:r>
          </a:p>
          <a:p>
            <a:pPr lvl="1"/>
            <a:r>
              <a:rPr lang="en-US" i="1" dirty="0"/>
              <a:t>Illustrate meiosis I and meiosis II</a:t>
            </a:r>
          </a:p>
          <a:p>
            <a:pPr lvl="1"/>
            <a:r>
              <a:rPr lang="en-US" i="1" dirty="0"/>
              <a:t>Explain fertilization of eukaryotic cells</a:t>
            </a:r>
          </a:p>
          <a:p>
            <a:pPr lvl="1"/>
            <a:r>
              <a:rPr lang="en-US" i="1" dirty="0"/>
              <a:t>Explain production of egg and sperm cells</a:t>
            </a:r>
          </a:p>
          <a:p>
            <a:pPr lvl="1"/>
            <a:r>
              <a:rPr lang="en-US" i="1" dirty="0"/>
              <a:t>Explain nondisjunction and read a karyotype</a:t>
            </a:r>
          </a:p>
        </p:txBody>
      </p:sp>
    </p:spTree>
    <p:extLst>
      <p:ext uri="{BB962C8B-B14F-4D97-AF65-F5344CB8AC3E}">
        <p14:creationId xmlns:p14="http://schemas.microsoft.com/office/powerpoint/2010/main" val="2748613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08 at 5.49.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02" y="255917"/>
            <a:ext cx="8644066" cy="2837003"/>
          </a:xfrm>
          <a:prstGeom prst="rect">
            <a:avLst/>
          </a:prstGeom>
        </p:spPr>
      </p:pic>
      <p:sp>
        <p:nvSpPr>
          <p:cNvPr id="3" name="Rectangle 2"/>
          <p:cNvSpPr/>
          <p:nvPr/>
        </p:nvSpPr>
        <p:spPr>
          <a:xfrm>
            <a:off x="548717" y="4014051"/>
            <a:ext cx="8152389" cy="1754327"/>
          </a:xfrm>
          <a:prstGeom prst="rect">
            <a:avLst/>
          </a:prstGeom>
          <a:solidFill>
            <a:srgbClr val="F9FFD1"/>
          </a:solid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5</a:t>
            </a: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These fold into </a:t>
            </a:r>
            <a:r>
              <a:rPr lang="en-US" sz="5400" b="1" u="sng"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chromatin fibers</a:t>
            </a:r>
            <a:endParaRPr lang="en-US" sz="5400" b="1" u="sng"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55898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Content Placeholder 2"/>
          <p:cNvSpPr>
            <a:spLocks noGrp="1"/>
          </p:cNvSpPr>
          <p:nvPr>
            <p:ph idx="1"/>
          </p:nvPr>
        </p:nvSpPr>
        <p:spPr/>
        <p:txBody>
          <a:bodyPr>
            <a:normAutofit fontScale="92500" lnSpcReduction="10000"/>
          </a:bodyPr>
          <a:lstStyle/>
          <a:p>
            <a:r>
              <a:rPr lang="en-US" dirty="0"/>
              <a:t>Are somatic (body) cells haploid or diploid and what does this mean?</a:t>
            </a:r>
          </a:p>
          <a:p>
            <a:pPr lvl="1"/>
            <a:r>
              <a:rPr lang="en-US" dirty="0"/>
              <a:t>Haploid = one set of chromosomes (egg, sperm… gametes)</a:t>
            </a:r>
          </a:p>
          <a:p>
            <a:pPr lvl="1"/>
            <a:r>
              <a:rPr lang="en-US" dirty="0"/>
              <a:t>Diploid = two sets of chromosomes (body cells)</a:t>
            </a:r>
          </a:p>
          <a:p>
            <a:r>
              <a:rPr lang="en-US" dirty="0"/>
              <a:t>How many chromosomes are found in human body cells?</a:t>
            </a:r>
          </a:p>
          <a:p>
            <a:pPr lvl="1"/>
            <a:r>
              <a:rPr lang="en-US" dirty="0"/>
              <a:t>46 chromosomes (23 pairs – 1 set from mom, 1 set from dad)</a:t>
            </a:r>
          </a:p>
          <a:p>
            <a:r>
              <a:rPr lang="en-US" dirty="0"/>
              <a:t>Why is mitosis necessary and important?</a:t>
            </a:r>
          </a:p>
          <a:p>
            <a:pPr lvl="1"/>
            <a:r>
              <a:rPr lang="en-US" dirty="0"/>
              <a:t>Grow; repair; development</a:t>
            </a:r>
          </a:p>
          <a:p>
            <a:r>
              <a:rPr lang="en-US" dirty="0"/>
              <a:t>How do daughter cells differ from parent cells in mitosis?</a:t>
            </a:r>
          </a:p>
          <a:p>
            <a:pPr lvl="1"/>
            <a:r>
              <a:rPr lang="en-US" dirty="0"/>
              <a:t>Genetically identical (don’t differ)</a:t>
            </a:r>
          </a:p>
          <a:p>
            <a:r>
              <a:rPr lang="en-US" dirty="0"/>
              <a:t>How does mitosis differ from meiosis?</a:t>
            </a:r>
          </a:p>
        </p:txBody>
      </p:sp>
    </p:spTree>
    <p:extLst>
      <p:ext uri="{BB962C8B-B14F-4D97-AF65-F5344CB8AC3E}">
        <p14:creationId xmlns:p14="http://schemas.microsoft.com/office/powerpoint/2010/main" val="26323076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Chromosome Structure, revisited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342" y="2388330"/>
            <a:ext cx="5900928" cy="3425952"/>
          </a:xfrm>
        </p:spPr>
      </p:pic>
    </p:spTree>
    <p:extLst>
      <p:ext uri="{BB962C8B-B14F-4D97-AF65-F5344CB8AC3E}">
        <p14:creationId xmlns:p14="http://schemas.microsoft.com/office/powerpoint/2010/main" val="2643698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Diploid Cell- where DNA comes from</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1" t="49952" r="57723" b="27285"/>
          <a:stretch/>
        </p:blipFill>
        <p:spPr bwMode="auto">
          <a:xfrm>
            <a:off x="-278780" y="2464417"/>
            <a:ext cx="9861352" cy="32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097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07950" y="188913"/>
            <a:ext cx="558018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200" b="1" u="sng" dirty="0">
                <a:solidFill>
                  <a:srgbClr val="000000"/>
                </a:solidFill>
                <a:effectLst>
                  <a:outerShdw blurRad="38100" dist="38100" dir="2700000" algn="tl">
                    <a:srgbClr val="000000"/>
                  </a:outerShdw>
                </a:effectLst>
              </a:rPr>
              <a:t>Meiosis does two things -</a:t>
            </a:r>
          </a:p>
        </p:txBody>
      </p:sp>
      <p:sp>
        <p:nvSpPr>
          <p:cNvPr id="22532" name="Text Box 4"/>
          <p:cNvSpPr txBox="1">
            <a:spLocks noChangeArrowheads="1"/>
          </p:cNvSpPr>
          <p:nvPr/>
        </p:nvSpPr>
        <p:spPr bwMode="auto">
          <a:xfrm>
            <a:off x="478421" y="1079560"/>
            <a:ext cx="763587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dirty="0">
                <a:solidFill>
                  <a:srgbClr val="000000"/>
                </a:solidFill>
              </a:rPr>
              <a:t>1) Meiosis takes a cell with two copies of every chromosome (</a:t>
            </a:r>
            <a:r>
              <a:rPr lang="en-US" sz="3200" b="1" dirty="0" smtClean="0">
                <a:solidFill>
                  <a:srgbClr val="000000"/>
                </a:solidFill>
              </a:rPr>
              <a:t>diploid - 2n</a:t>
            </a:r>
            <a:r>
              <a:rPr lang="en-US" sz="3200" dirty="0" smtClean="0">
                <a:solidFill>
                  <a:srgbClr val="000000"/>
                </a:solidFill>
              </a:rPr>
              <a:t>) </a:t>
            </a:r>
            <a:r>
              <a:rPr lang="en-US" sz="3200" dirty="0">
                <a:solidFill>
                  <a:srgbClr val="000000"/>
                </a:solidFill>
              </a:rPr>
              <a:t>and makes cells with a single copy of every chromosome (</a:t>
            </a:r>
            <a:r>
              <a:rPr lang="en-US" sz="3200" b="1" dirty="0" smtClean="0">
                <a:solidFill>
                  <a:srgbClr val="000000"/>
                </a:solidFill>
              </a:rPr>
              <a:t>haploid – 1n</a:t>
            </a:r>
            <a:r>
              <a:rPr lang="en-US" sz="3200" dirty="0" smtClean="0">
                <a:solidFill>
                  <a:srgbClr val="000000"/>
                </a:solidFill>
              </a:rPr>
              <a:t>)</a:t>
            </a:r>
            <a:r>
              <a:rPr lang="en-US" sz="3200" dirty="0" smtClean="0">
                <a:solidFill>
                  <a:schemeClr val="bg1"/>
                </a:solidFill>
              </a:rPr>
              <a:t>. </a:t>
            </a:r>
            <a:endParaRPr lang="en-US" sz="3200" dirty="0">
              <a:solidFill>
                <a:schemeClr val="bg1"/>
              </a:solidFill>
            </a:endParaRPr>
          </a:p>
        </p:txBody>
      </p:sp>
      <p:sp>
        <p:nvSpPr>
          <p:cNvPr id="22534" name="Text Box 6"/>
          <p:cNvSpPr txBox="1">
            <a:spLocks noChangeArrowheads="1"/>
          </p:cNvSpPr>
          <p:nvPr/>
        </p:nvSpPr>
        <p:spPr bwMode="auto">
          <a:xfrm>
            <a:off x="795912" y="3967798"/>
            <a:ext cx="75295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i="1" dirty="0">
                <a:solidFill>
                  <a:srgbClr val="000000"/>
                </a:solidFill>
              </a:rPr>
              <a:t>In meiosis, one diploid cells produces </a:t>
            </a:r>
            <a:r>
              <a:rPr lang="en-US" sz="3200" b="1" i="1" dirty="0">
                <a:solidFill>
                  <a:srgbClr val="000000"/>
                </a:solidFill>
              </a:rPr>
              <a:t>four haploid cells</a:t>
            </a:r>
            <a:r>
              <a:rPr lang="en-US" sz="3200" i="1" dirty="0">
                <a:solidFill>
                  <a:srgbClr val="000000"/>
                </a:solidFill>
              </a:rPr>
              <a:t>.</a:t>
            </a:r>
          </a:p>
        </p:txBody>
      </p:sp>
    </p:spTree>
    <p:extLst>
      <p:ext uri="{BB962C8B-B14F-4D97-AF65-F5344CB8AC3E}">
        <p14:creationId xmlns:p14="http://schemas.microsoft.com/office/powerpoint/2010/main" val="3988774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900113" y="836613"/>
            <a:ext cx="74834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b="1" dirty="0">
                <a:solidFill>
                  <a:srgbClr val="000000"/>
                </a:solidFill>
              </a:rPr>
              <a:t>2) Meiosis scrambles the specific forms of each gene that each sex cell (egg or sperm) receives. </a:t>
            </a:r>
          </a:p>
        </p:txBody>
      </p:sp>
      <p:sp>
        <p:nvSpPr>
          <p:cNvPr id="23557" name="Text Box 5"/>
          <p:cNvSpPr txBox="1">
            <a:spLocks noChangeArrowheads="1"/>
          </p:cNvSpPr>
          <p:nvPr/>
        </p:nvSpPr>
        <p:spPr bwMode="auto">
          <a:xfrm>
            <a:off x="254549" y="2849622"/>
            <a:ext cx="88894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200" b="1" dirty="0">
                <a:solidFill>
                  <a:srgbClr val="000000"/>
                </a:solidFill>
              </a:rPr>
              <a:t>This makes for a lot of genetic diversity. This trick is accomplished through </a:t>
            </a:r>
            <a:r>
              <a:rPr lang="en-US" sz="3200" b="1" u="sng" dirty="0">
                <a:solidFill>
                  <a:srgbClr val="000000"/>
                </a:solidFill>
              </a:rPr>
              <a:t>independent assortment</a:t>
            </a:r>
            <a:r>
              <a:rPr lang="en-US" sz="3200" b="1" dirty="0">
                <a:solidFill>
                  <a:srgbClr val="000000"/>
                </a:solidFill>
              </a:rPr>
              <a:t> and </a:t>
            </a:r>
            <a:r>
              <a:rPr lang="en-US" sz="3200" b="1" u="sng" dirty="0">
                <a:solidFill>
                  <a:srgbClr val="000000"/>
                </a:solidFill>
              </a:rPr>
              <a:t>crossing-over</a:t>
            </a:r>
            <a:r>
              <a:rPr lang="en-US" sz="3200" b="1" dirty="0">
                <a:solidFill>
                  <a:srgbClr val="000000"/>
                </a:solidFill>
              </a:rPr>
              <a:t>.</a:t>
            </a:r>
          </a:p>
        </p:txBody>
      </p:sp>
      <p:sp>
        <p:nvSpPr>
          <p:cNvPr id="23558" name="Text Box 6"/>
          <p:cNvSpPr txBox="1">
            <a:spLocks noChangeArrowheads="1"/>
          </p:cNvSpPr>
          <p:nvPr/>
        </p:nvSpPr>
        <p:spPr bwMode="auto">
          <a:xfrm>
            <a:off x="900113" y="4911725"/>
            <a:ext cx="76358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b="1" dirty="0">
                <a:solidFill>
                  <a:srgbClr val="000000"/>
                </a:solidFill>
              </a:rPr>
              <a:t>Genetic diversity is important for the evolution of populations and species.</a:t>
            </a:r>
          </a:p>
        </p:txBody>
      </p:sp>
    </p:spTree>
    <p:extLst>
      <p:ext uri="{BB962C8B-B14F-4D97-AF65-F5344CB8AC3E}">
        <p14:creationId xmlns:p14="http://schemas.microsoft.com/office/powerpoint/2010/main" val="829825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5588" y="188913"/>
            <a:ext cx="7772400" cy="915987"/>
          </a:xfrm>
        </p:spPr>
        <p:txBody>
          <a:bodyPr/>
          <a:lstStyle/>
          <a:p>
            <a:pPr algn="l"/>
            <a:r>
              <a:rPr lang="en-GB" b="1" u="sng">
                <a:effectLst>
                  <a:outerShdw blurRad="38100" dist="38100" dir="2700000" algn="tl">
                    <a:srgbClr val="DDDDDD"/>
                  </a:outerShdw>
                </a:effectLst>
              </a:rPr>
              <a:t>Why do we need meiosis?</a:t>
            </a:r>
          </a:p>
        </p:txBody>
      </p:sp>
      <p:sp>
        <p:nvSpPr>
          <p:cNvPr id="7171" name="Rectangle 3"/>
          <p:cNvSpPr>
            <a:spLocks noGrp="1" noChangeArrowheads="1"/>
          </p:cNvSpPr>
          <p:nvPr>
            <p:ph idx="1"/>
          </p:nvPr>
        </p:nvSpPr>
        <p:spPr>
          <a:xfrm>
            <a:off x="179388" y="824753"/>
            <a:ext cx="9159728" cy="5483972"/>
          </a:xfrm>
        </p:spPr>
        <p:txBody>
          <a:bodyPr>
            <a:noAutofit/>
          </a:bodyPr>
          <a:lstStyle/>
          <a:p>
            <a:r>
              <a:rPr lang="en-GB" sz="3200" b="1" dirty="0">
                <a:effectLst>
                  <a:outerShdw blurRad="38100" dist="38100" dir="2700000" algn="tl">
                    <a:srgbClr val="DDDDDD"/>
                  </a:outerShdw>
                </a:effectLst>
              </a:rPr>
              <a:t>Meiosis is necessary to halve the number of chromosomes going into the sex cells</a:t>
            </a:r>
          </a:p>
          <a:p>
            <a:endParaRPr lang="en-GB" sz="3200" b="1" dirty="0">
              <a:effectLst>
                <a:outerShdw blurRad="38100" dist="38100" dir="2700000" algn="tl">
                  <a:srgbClr val="DDDDDD"/>
                </a:outerShdw>
              </a:effectLst>
            </a:endParaRPr>
          </a:p>
          <a:p>
            <a:pPr>
              <a:buFontTx/>
              <a:buNone/>
            </a:pPr>
            <a:r>
              <a:rPr lang="en-GB" sz="3000" b="1" u="sng" dirty="0">
                <a:solidFill>
                  <a:schemeClr val="accent1">
                    <a:lumMod val="75000"/>
                  </a:schemeClr>
                </a:solidFill>
                <a:effectLst>
                  <a:outerShdw blurRad="38100" dist="38100" dir="2700000" algn="tl">
                    <a:srgbClr val="DDDDDD"/>
                  </a:outerShdw>
                </a:effectLst>
              </a:rPr>
              <a:t>Why halve the chromosomes in gametes?</a:t>
            </a:r>
          </a:p>
          <a:p>
            <a:r>
              <a:rPr lang="en-GB" sz="3200" b="1" dirty="0">
                <a:effectLst>
                  <a:outerShdw blurRad="38100" dist="38100" dir="2700000" algn="tl">
                    <a:srgbClr val="DDDDDD"/>
                  </a:outerShdw>
                </a:effectLst>
              </a:rPr>
              <a:t>At fertilization the male and female sex cells will provide </a:t>
            </a:r>
            <a:r>
              <a:rPr lang="en-GB" sz="3200" b="1" dirty="0">
                <a:solidFill>
                  <a:srgbClr val="00CC00"/>
                </a:solidFill>
                <a:effectLst>
                  <a:outerShdw blurRad="38100" dist="38100" dir="2700000" algn="tl">
                    <a:srgbClr val="DDDDDD"/>
                  </a:outerShdw>
                </a:effectLst>
              </a:rPr>
              <a:t>½ of the chromosomes</a:t>
            </a:r>
            <a:r>
              <a:rPr lang="en-GB" sz="3200" b="1" dirty="0">
                <a:effectLst>
                  <a:outerShdw blurRad="38100" dist="38100" dir="2700000" algn="tl">
                    <a:srgbClr val="DDDDDD"/>
                  </a:outerShdw>
                </a:effectLst>
              </a:rPr>
              <a:t> each – so the offspring has genes from both </a:t>
            </a:r>
            <a:r>
              <a:rPr lang="en-GB" sz="3200" b="1" dirty="0" smtClean="0">
                <a:effectLst>
                  <a:outerShdw blurRad="38100" dist="38100" dir="2700000" algn="tl">
                    <a:srgbClr val="DDDDDD"/>
                  </a:outerShdw>
                </a:effectLst>
              </a:rPr>
              <a:t>parents </a:t>
            </a:r>
            <a:r>
              <a:rPr lang="en-GB" sz="3200" dirty="0" smtClean="0">
                <a:effectLst>
                  <a:outerShdw blurRad="38100" dist="38100" dir="2700000" algn="tl">
                    <a:srgbClr val="DDDDDD"/>
                  </a:outerShdw>
                </a:effectLst>
              </a:rPr>
              <a:t>that together total 100% of the genes the offspring should have</a:t>
            </a:r>
            <a:endParaRPr lang="en-GB" sz="3200" dirty="0">
              <a:effectLst>
                <a:outerShdw blurRad="38100" dist="38100" dir="2700000" algn="tl">
                  <a:srgbClr val="DDDDDD"/>
                </a:outerShdw>
              </a:effectLst>
            </a:endParaRPr>
          </a:p>
        </p:txBody>
      </p:sp>
    </p:spTree>
    <p:extLst>
      <p:ext uri="{BB962C8B-B14F-4D97-AF65-F5344CB8AC3E}">
        <p14:creationId xmlns:p14="http://schemas.microsoft.com/office/powerpoint/2010/main" val="384657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143434" y="1703294"/>
            <a:ext cx="7673790" cy="4338069"/>
          </a:xfrm>
        </p:spPr>
        <p:txBody>
          <a:bodyPr>
            <a:noAutofit/>
          </a:bodyPr>
          <a:lstStyle/>
          <a:p>
            <a:r>
              <a:rPr lang="en-US" sz="2800" dirty="0"/>
              <a:t>Meiosis is used to make special cells - sperm cells and egg cells - that have half the normal number of chromosomes. It reduces the number from 23 pairs of chromosomes to 23 single chromosomes. The cell copies its chromosomes, but then separates the 23 pairs to ensure that each daughter cell has only one copy of each chromosome. A second division that divides each daughter cell again to produce four daughter cells.</a:t>
            </a:r>
          </a:p>
        </p:txBody>
      </p:sp>
    </p:spTree>
    <p:extLst>
      <p:ext uri="{BB962C8B-B14F-4D97-AF65-F5344CB8AC3E}">
        <p14:creationId xmlns:p14="http://schemas.microsoft.com/office/powerpoint/2010/main" val="23513732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1189038" y="260350"/>
            <a:ext cx="3454400" cy="803275"/>
          </a:xfrm>
        </p:spPr>
        <p:txBody>
          <a:bodyPr/>
          <a:lstStyle/>
          <a:p>
            <a:r>
              <a:rPr lang="en-GB">
                <a:effectLst>
                  <a:outerShdw blurRad="38100" dist="38100" dir="2700000" algn="tl">
                    <a:srgbClr val="DDDDDD"/>
                  </a:outerShdw>
                </a:effectLst>
              </a:rPr>
              <a:t>Meiosis</a:t>
            </a:r>
          </a:p>
        </p:txBody>
      </p:sp>
      <p:pic>
        <p:nvPicPr>
          <p:cNvPr id="6148" name="Picture 4" descr="meiosis simp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484313"/>
            <a:ext cx="4264025" cy="4967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152" name="Line 8"/>
          <p:cNvSpPr>
            <a:spLocks noChangeShapeType="1"/>
          </p:cNvSpPr>
          <p:nvPr/>
        </p:nvSpPr>
        <p:spPr bwMode="auto">
          <a:xfrm flipH="1">
            <a:off x="3779838" y="1916113"/>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3" name="Line 9"/>
          <p:cNvSpPr>
            <a:spLocks noChangeShapeType="1"/>
          </p:cNvSpPr>
          <p:nvPr/>
        </p:nvSpPr>
        <p:spPr bwMode="auto">
          <a:xfrm flipH="1">
            <a:off x="3924300" y="3284538"/>
            <a:ext cx="12239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4" name="Line 10"/>
          <p:cNvSpPr>
            <a:spLocks noChangeShapeType="1"/>
          </p:cNvSpPr>
          <p:nvPr/>
        </p:nvSpPr>
        <p:spPr bwMode="auto">
          <a:xfrm flipH="1" flipV="1">
            <a:off x="4284663" y="4292600"/>
            <a:ext cx="10080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5" name="Line 11"/>
          <p:cNvSpPr>
            <a:spLocks noChangeShapeType="1"/>
          </p:cNvSpPr>
          <p:nvPr/>
        </p:nvSpPr>
        <p:spPr bwMode="auto">
          <a:xfrm flipH="1">
            <a:off x="5148263" y="602138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56" name="Text Box 12"/>
          <p:cNvSpPr txBox="1">
            <a:spLocks noChangeArrowheads="1"/>
          </p:cNvSpPr>
          <p:nvPr/>
        </p:nvSpPr>
        <p:spPr bwMode="auto">
          <a:xfrm>
            <a:off x="5364163" y="1484313"/>
            <a:ext cx="3168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Parent cell – chromosome pair</a:t>
            </a:r>
          </a:p>
        </p:txBody>
      </p:sp>
      <p:sp>
        <p:nvSpPr>
          <p:cNvPr id="6157" name="Text Box 13"/>
          <p:cNvSpPr txBox="1">
            <a:spLocks noChangeArrowheads="1"/>
          </p:cNvSpPr>
          <p:nvPr/>
        </p:nvSpPr>
        <p:spPr bwMode="auto">
          <a:xfrm>
            <a:off x="5364163" y="2894013"/>
            <a:ext cx="215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Chromosomes copied</a:t>
            </a:r>
          </a:p>
        </p:txBody>
      </p:sp>
      <p:sp>
        <p:nvSpPr>
          <p:cNvPr id="6158" name="Text Box 14"/>
          <p:cNvSpPr txBox="1">
            <a:spLocks noChangeArrowheads="1"/>
          </p:cNvSpPr>
          <p:nvPr/>
        </p:nvSpPr>
        <p:spPr bwMode="auto">
          <a:xfrm>
            <a:off x="5364163" y="3933825"/>
            <a:ext cx="309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1</a:t>
            </a:r>
            <a:r>
              <a:rPr lang="en-GB" b="1" baseline="30000"/>
              <a:t>st</a:t>
            </a:r>
            <a:r>
              <a:rPr lang="en-GB" b="1"/>
              <a:t> division - pairs split</a:t>
            </a:r>
          </a:p>
        </p:txBody>
      </p:sp>
      <p:sp>
        <p:nvSpPr>
          <p:cNvPr id="6159" name="Text Box 15"/>
          <p:cNvSpPr txBox="1">
            <a:spLocks noChangeArrowheads="1"/>
          </p:cNvSpPr>
          <p:nvPr/>
        </p:nvSpPr>
        <p:spPr bwMode="auto">
          <a:xfrm>
            <a:off x="5651500" y="5045075"/>
            <a:ext cx="30241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2</a:t>
            </a:r>
            <a:r>
              <a:rPr lang="en-GB" b="1" baseline="30000"/>
              <a:t>nd</a:t>
            </a:r>
            <a:r>
              <a:rPr lang="en-GB" b="1"/>
              <a:t> division – produces 4 gamete cells with ½ the original no. of chromosomes</a:t>
            </a:r>
          </a:p>
        </p:txBody>
      </p:sp>
    </p:spTree>
    <p:extLst>
      <p:ext uri="{BB962C8B-B14F-4D97-AF65-F5344CB8AC3E}">
        <p14:creationId xmlns:p14="http://schemas.microsoft.com/office/powerpoint/2010/main" val="3037138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blinds(horizontal)">
                                      <p:cBhvr>
                                        <p:cTn id="7" dur="500"/>
                                        <p:tgtEl>
                                          <p:spTgt spid="6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blinds(horizontal)">
                                      <p:cBhvr>
                                        <p:cTn id="12" dur="500"/>
                                        <p:tgtEl>
                                          <p:spTgt spid="6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59"/>
                                        </p:tgtEl>
                                        <p:attrNameLst>
                                          <p:attrName>style.visibility</p:attrName>
                                        </p:attrNameLst>
                                      </p:cBhvr>
                                      <p:to>
                                        <p:strVal val="visible"/>
                                      </p:to>
                                    </p:set>
                                    <p:animEffect transition="in" filter="blinds(horizontal)">
                                      <p:cBhvr>
                                        <p:cTn id="17"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58" grpId="0"/>
      <p:bldP spid="615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27174" y="355706"/>
            <a:ext cx="7039038" cy="1431925"/>
          </a:xfrm>
        </p:spPr>
        <p:txBody>
          <a:bodyPr>
            <a:noAutofit/>
          </a:bodyPr>
          <a:lstStyle/>
          <a:p>
            <a:pPr algn="ctr"/>
            <a:r>
              <a:rPr lang="en-US" sz="4500" b="1" u="sng" dirty="0">
                <a:effectLst>
                  <a:outerShdw blurRad="38100" dist="38100" dir="2700000" algn="tl">
                    <a:srgbClr val="DDDDDD"/>
                  </a:outerShdw>
                </a:effectLst>
              </a:rPr>
              <a:t>Meiosis I</a:t>
            </a:r>
            <a:r>
              <a:rPr lang="en-US" sz="4500" b="1" dirty="0">
                <a:effectLst>
                  <a:outerShdw blurRad="38100" dist="38100" dir="2700000" algn="tl">
                    <a:srgbClr val="DDDDDD"/>
                  </a:outerShdw>
                </a:effectLst>
              </a:rPr>
              <a:t> : Separates </a:t>
            </a:r>
            <a:r>
              <a:rPr lang="en-US" sz="4500" b="1" dirty="0" smtClean="0">
                <a:effectLst>
                  <a:outerShdw blurRad="38100" dist="38100" dir="2700000" algn="tl">
                    <a:srgbClr val="DDDDDD"/>
                  </a:outerShdw>
                </a:effectLst>
              </a:rPr>
              <a:t>Homologous (Matching) </a:t>
            </a:r>
            <a:r>
              <a:rPr lang="en-US" sz="4500" b="1" dirty="0">
                <a:effectLst>
                  <a:outerShdw blurRad="38100" dist="38100" dir="2700000" algn="tl">
                    <a:srgbClr val="DDDDDD"/>
                  </a:outerShdw>
                </a:effectLst>
              </a:rPr>
              <a:t>Chromosomes</a:t>
            </a:r>
          </a:p>
        </p:txBody>
      </p:sp>
      <p:sp>
        <p:nvSpPr>
          <p:cNvPr id="35843" name="Rectangle 3"/>
          <p:cNvSpPr>
            <a:spLocks noGrp="1" noChangeArrowheads="1"/>
          </p:cNvSpPr>
          <p:nvPr>
            <p:ph idx="1"/>
          </p:nvPr>
        </p:nvSpPr>
        <p:spPr>
          <a:xfrm>
            <a:off x="685800" y="3065930"/>
            <a:ext cx="6880412" cy="3030070"/>
          </a:xfrm>
        </p:spPr>
        <p:txBody>
          <a:bodyPr>
            <a:noAutofit/>
          </a:bodyPr>
          <a:lstStyle/>
          <a:p>
            <a:r>
              <a:rPr lang="en-US" sz="3000" b="1" u="sng" dirty="0">
                <a:effectLst>
                  <a:outerShdw blurRad="38100" dist="38100" dir="2700000" algn="tl">
                    <a:srgbClr val="DDDDDD"/>
                  </a:outerShdw>
                </a:effectLst>
              </a:rPr>
              <a:t>Interphase</a:t>
            </a:r>
          </a:p>
          <a:p>
            <a:pPr lvl="1"/>
            <a:r>
              <a:rPr lang="en-US" sz="2600" b="1" dirty="0">
                <a:effectLst>
                  <a:outerShdw blurRad="38100" dist="38100" dir="2700000" algn="tl">
                    <a:srgbClr val="DDDDDD"/>
                  </a:outerShdw>
                </a:effectLst>
              </a:rPr>
              <a:t>DNA is replicated</a:t>
            </a:r>
          </a:p>
          <a:p>
            <a:pPr lvl="1"/>
            <a:r>
              <a:rPr lang="en-US" sz="2600" b="1" dirty="0">
                <a:effectLst>
                  <a:outerShdw blurRad="38100" dist="38100" dir="2700000" algn="tl">
                    <a:srgbClr val="DDDDDD"/>
                  </a:outerShdw>
                </a:effectLst>
              </a:rPr>
              <a:t>The result is two genetically identical sister chromatids which remain attached at their </a:t>
            </a:r>
            <a:r>
              <a:rPr lang="en-US" sz="2600" b="1" dirty="0" smtClean="0">
                <a:effectLst>
                  <a:outerShdw blurRad="38100" dist="38100" dir="2700000" algn="tl">
                    <a:srgbClr val="DDDDDD"/>
                  </a:outerShdw>
                </a:effectLst>
              </a:rPr>
              <a:t>centromeres </a:t>
            </a:r>
          </a:p>
          <a:p>
            <a:pPr marL="457200" lvl="1" indent="0">
              <a:buNone/>
            </a:pPr>
            <a:r>
              <a:rPr lang="en-US" sz="2600" b="1" dirty="0">
                <a:effectLst>
                  <a:outerShdw blurRad="38100" dist="38100" dir="2700000" algn="tl">
                    <a:srgbClr val="DDDDDD"/>
                  </a:outerShdw>
                </a:effectLst>
              </a:rPr>
              <a:t>	</a:t>
            </a:r>
            <a:r>
              <a:rPr lang="en-US" sz="2600" b="1" dirty="0" smtClean="0">
                <a:effectLst>
                  <a:outerShdw blurRad="38100" dist="38100" dir="2700000" algn="tl">
                    <a:srgbClr val="DDDDDD"/>
                  </a:outerShdw>
                </a:effectLst>
              </a:rPr>
              <a:t>		(just like in Mitosis)</a:t>
            </a:r>
            <a:endParaRPr lang="en-US" sz="2600" b="1" dirty="0">
              <a:effectLst>
                <a:outerShdw blurRad="38100" dist="38100" dir="2700000" algn="tl">
                  <a:srgbClr val="DDDDDD"/>
                </a:outerShdw>
              </a:effectLst>
            </a:endParaRPr>
          </a:p>
        </p:txBody>
      </p:sp>
    </p:spTree>
    <p:extLst>
      <p:ext uri="{BB962C8B-B14F-4D97-AF65-F5344CB8AC3E}">
        <p14:creationId xmlns:p14="http://schemas.microsoft.com/office/powerpoint/2010/main" val="1161234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1188" y="815695"/>
            <a:ext cx="4678362" cy="863601"/>
          </a:xfrm>
        </p:spPr>
        <p:txBody>
          <a:bodyPr>
            <a:normAutofit/>
          </a:bodyPr>
          <a:lstStyle/>
          <a:p>
            <a:r>
              <a:rPr lang="en-US" sz="4800" b="1" u="sng" dirty="0">
                <a:effectLst>
                  <a:outerShdw blurRad="38100" dist="38100" dir="2700000" algn="tl">
                    <a:srgbClr val="DDDDDD"/>
                  </a:outerShdw>
                </a:effectLst>
              </a:rPr>
              <a:t>Prophase I</a:t>
            </a:r>
          </a:p>
        </p:txBody>
      </p:sp>
      <p:sp>
        <p:nvSpPr>
          <p:cNvPr id="36867" name="Rectangle 3"/>
          <p:cNvSpPr>
            <a:spLocks noGrp="1" noChangeArrowheads="1"/>
          </p:cNvSpPr>
          <p:nvPr>
            <p:ph idx="1"/>
          </p:nvPr>
        </p:nvSpPr>
        <p:spPr>
          <a:xfrm>
            <a:off x="250825" y="2387341"/>
            <a:ext cx="7752004" cy="4426277"/>
          </a:xfrm>
        </p:spPr>
        <p:txBody>
          <a:bodyPr>
            <a:normAutofit/>
          </a:bodyPr>
          <a:lstStyle/>
          <a:p>
            <a:pPr>
              <a:lnSpc>
                <a:spcPct val="90000"/>
              </a:lnSpc>
            </a:pPr>
            <a:r>
              <a:rPr lang="en-US" sz="2400" dirty="0">
                <a:effectLst>
                  <a:outerShdw blurRad="38100" dist="38100" dir="2700000" algn="tl">
                    <a:srgbClr val="DDDDDD"/>
                  </a:outerShdw>
                </a:effectLst>
              </a:rPr>
              <a:t>D</a:t>
            </a:r>
            <a:r>
              <a:rPr lang="en-US" sz="2400" dirty="0" smtClean="0">
                <a:effectLst>
                  <a:outerShdw blurRad="38100" dist="38100" dir="2700000" algn="tl">
                    <a:srgbClr val="DDDDDD"/>
                  </a:outerShdw>
                </a:effectLst>
              </a:rPr>
              <a:t>uring </a:t>
            </a:r>
            <a:r>
              <a:rPr lang="en-US" sz="2400" dirty="0">
                <a:effectLst>
                  <a:outerShdw blurRad="38100" dist="38100" dir="2700000" algn="tl">
                    <a:srgbClr val="DDDDDD"/>
                  </a:outerShdw>
                </a:effectLst>
              </a:rPr>
              <a:t>this phase each pair of chromatids don’t move to the equator alone, they match up with their homologous pair and fasten together (synapsis) in a group of four called a</a:t>
            </a:r>
            <a:r>
              <a:rPr lang="en-US" sz="2400" u="sng" dirty="0">
                <a:effectLst>
                  <a:outerShdw blurRad="38100" dist="38100" dir="2700000" algn="tl">
                    <a:srgbClr val="DDDDDD"/>
                  </a:outerShdw>
                </a:effectLst>
              </a:rPr>
              <a:t> tetrad</a:t>
            </a:r>
            <a:r>
              <a:rPr lang="en-US" sz="2400" u="sng" dirty="0" smtClean="0">
                <a:effectLst>
                  <a:outerShdw blurRad="38100" dist="38100" dir="2700000" algn="tl">
                    <a:srgbClr val="DDDDDD"/>
                  </a:outerShdw>
                </a:effectLst>
              </a:rPr>
              <a:t>.</a:t>
            </a:r>
          </a:p>
          <a:p>
            <a:pPr marL="0" indent="0">
              <a:lnSpc>
                <a:spcPct val="90000"/>
              </a:lnSpc>
              <a:buNone/>
            </a:pPr>
            <a:endParaRPr lang="en-US" sz="500" u="sng" dirty="0">
              <a:effectLst>
                <a:outerShdw blurRad="38100" dist="38100" dir="2700000" algn="tl">
                  <a:srgbClr val="DDDDDD"/>
                </a:outerShdw>
              </a:effectLst>
            </a:endParaRPr>
          </a:p>
          <a:p>
            <a:pPr>
              <a:lnSpc>
                <a:spcPct val="90000"/>
              </a:lnSpc>
            </a:pPr>
            <a:r>
              <a:rPr lang="en-US" sz="2400" dirty="0">
                <a:effectLst>
                  <a:outerShdw blurRad="38100" dist="38100" dir="2700000" algn="tl">
                    <a:srgbClr val="DDDDDD"/>
                  </a:outerShdw>
                </a:effectLst>
              </a:rPr>
              <a:t>Extremely IMPORTANT!!! It is during this phase that crossing over can occur. </a:t>
            </a:r>
            <a:endParaRPr lang="en-US" sz="2400" dirty="0" smtClean="0">
              <a:effectLst>
                <a:outerShdw blurRad="38100" dist="38100" dir="2700000" algn="tl">
                  <a:srgbClr val="DDDDDD"/>
                </a:outerShdw>
              </a:effectLst>
            </a:endParaRPr>
          </a:p>
          <a:p>
            <a:pPr marL="0" indent="0">
              <a:lnSpc>
                <a:spcPct val="90000"/>
              </a:lnSpc>
              <a:buNone/>
            </a:pPr>
            <a:endParaRPr lang="en-US" sz="500" dirty="0">
              <a:effectLst>
                <a:outerShdw blurRad="38100" dist="38100" dir="2700000" algn="tl">
                  <a:srgbClr val="DDDDDD"/>
                </a:outerShdw>
              </a:effectLst>
            </a:endParaRPr>
          </a:p>
          <a:p>
            <a:pPr>
              <a:lnSpc>
                <a:spcPct val="90000"/>
              </a:lnSpc>
            </a:pPr>
            <a:r>
              <a:rPr lang="en-US" sz="2400" dirty="0">
                <a:effectLst>
                  <a:outerShdw blurRad="38100" dist="38100" dir="2700000" algn="tl">
                    <a:srgbClr val="DDDDDD"/>
                  </a:outerShdw>
                </a:effectLst>
              </a:rPr>
              <a:t>Crossing Over is the exchange of segments during synapsis.</a:t>
            </a:r>
            <a:r>
              <a:rPr lang="en-US" sz="2400" dirty="0"/>
              <a:t> </a:t>
            </a:r>
          </a:p>
        </p:txBody>
      </p:sp>
      <p:pic>
        <p:nvPicPr>
          <p:cNvPr id="2" name="Picture 1"/>
          <p:cNvPicPr>
            <a:picLocks noChangeAspect="1"/>
          </p:cNvPicPr>
          <p:nvPr/>
        </p:nvPicPr>
        <p:blipFill rotWithShape="1">
          <a:blip r:embed="rId2"/>
          <a:srcRect t="14958" r="51645" b="66803"/>
          <a:stretch/>
        </p:blipFill>
        <p:spPr>
          <a:xfrm>
            <a:off x="4303059" y="5966"/>
            <a:ext cx="4524523" cy="2163317"/>
          </a:xfrm>
          <a:prstGeom prst="rect">
            <a:avLst/>
          </a:prstGeom>
        </p:spPr>
      </p:pic>
    </p:spTree>
    <p:extLst>
      <p:ext uri="{BB962C8B-B14F-4D97-AF65-F5344CB8AC3E}">
        <p14:creationId xmlns:p14="http://schemas.microsoft.com/office/powerpoint/2010/main" val="260548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08 at 5.50.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19" y="341305"/>
            <a:ext cx="8526687" cy="3564363"/>
          </a:xfrm>
          <a:prstGeom prst="rect">
            <a:avLst/>
          </a:prstGeom>
        </p:spPr>
      </p:pic>
      <p:sp>
        <p:nvSpPr>
          <p:cNvPr id="3" name="Rectangle 2"/>
          <p:cNvSpPr/>
          <p:nvPr/>
        </p:nvSpPr>
        <p:spPr>
          <a:xfrm>
            <a:off x="272774" y="4648949"/>
            <a:ext cx="8428332" cy="923330"/>
          </a:xfrm>
          <a:prstGeom prst="rect">
            <a:avLst/>
          </a:prstGeom>
          <a:solidFill>
            <a:srgbClr val="F9FFD1"/>
          </a:solidFill>
        </p:spPr>
        <p:txBody>
          <a:bodyPr wrap="square" lIns="91440" tIns="45720" rIns="91440" bIns="45720">
            <a:spAutoFit/>
          </a:bodyPr>
          <a:lstStyle/>
          <a:p>
            <a:pPr algn="ctr"/>
            <a:r>
              <a:rPr lang="en-US"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6</a:t>
            </a:r>
            <a:r>
              <a:rPr lang="en-US" sz="54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The fibers make </a:t>
            </a:r>
            <a:r>
              <a:rPr lang="en-US" sz="5400" b="1" u="sng"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loops</a:t>
            </a:r>
            <a:endParaRPr lang="en-US" sz="5400" b="1" u="sng"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316501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627810"/>
            <a:ext cx="5399088" cy="1143000"/>
          </a:xfrm>
        </p:spPr>
        <p:txBody>
          <a:bodyPr>
            <a:normAutofit/>
          </a:bodyPr>
          <a:lstStyle/>
          <a:p>
            <a:r>
              <a:rPr lang="en-US" sz="4800" b="1" u="sng" dirty="0">
                <a:effectLst>
                  <a:outerShdw blurRad="38100" dist="38100" dir="2700000" algn="tl">
                    <a:srgbClr val="DDDDDD"/>
                  </a:outerShdw>
                </a:effectLst>
              </a:rPr>
              <a:t>Metaphase I</a:t>
            </a:r>
          </a:p>
        </p:txBody>
      </p:sp>
      <p:sp>
        <p:nvSpPr>
          <p:cNvPr id="30723" name="Rectangle 3"/>
          <p:cNvSpPr>
            <a:spLocks noGrp="1" noChangeArrowheads="1"/>
          </p:cNvSpPr>
          <p:nvPr>
            <p:ph idx="1"/>
          </p:nvPr>
        </p:nvSpPr>
        <p:spPr>
          <a:xfrm>
            <a:off x="395288" y="2246159"/>
            <a:ext cx="7547441" cy="4114800"/>
          </a:xfrm>
        </p:spPr>
        <p:txBody>
          <a:bodyPr>
            <a:normAutofit/>
          </a:bodyPr>
          <a:lstStyle/>
          <a:p>
            <a:r>
              <a:rPr lang="en-US" sz="3000" dirty="0">
                <a:effectLst>
                  <a:outerShdw blurRad="38100" dist="38100" dir="2700000" algn="tl">
                    <a:srgbClr val="DDDDDD"/>
                  </a:outerShdw>
                </a:effectLst>
              </a:rPr>
              <a:t>The chromosomes line up at the equator attached by their centromeres to spindle fibers from centrioles.</a:t>
            </a:r>
          </a:p>
          <a:p>
            <a:pPr lvl="1"/>
            <a:r>
              <a:rPr lang="en-US" sz="2600" i="1" dirty="0">
                <a:effectLst>
                  <a:outerShdw blurRad="38100" dist="38100" dir="2700000" algn="tl">
                    <a:srgbClr val="DDDDDD"/>
                  </a:outerShdw>
                </a:effectLst>
              </a:rPr>
              <a:t>Still in homologous pairs</a:t>
            </a:r>
          </a:p>
        </p:txBody>
      </p:sp>
      <p:pic>
        <p:nvPicPr>
          <p:cNvPr id="2" name="Picture 1"/>
          <p:cNvPicPr>
            <a:picLocks noChangeAspect="1"/>
          </p:cNvPicPr>
          <p:nvPr/>
        </p:nvPicPr>
        <p:blipFill rotWithShape="1">
          <a:blip r:embed="rId2"/>
          <a:srcRect t="34514" r="51289" b="49211"/>
          <a:stretch/>
        </p:blipFill>
        <p:spPr>
          <a:xfrm>
            <a:off x="4647455" y="333375"/>
            <a:ext cx="4452839" cy="1885890"/>
          </a:xfrm>
          <a:prstGeom prst="rect">
            <a:avLst/>
          </a:prstGeom>
        </p:spPr>
      </p:pic>
    </p:spTree>
    <p:extLst>
      <p:ext uri="{BB962C8B-B14F-4D97-AF65-F5344CB8AC3E}">
        <p14:creationId xmlns:p14="http://schemas.microsoft.com/office/powerpoint/2010/main" val="2012733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5517" y="615950"/>
            <a:ext cx="4030663" cy="1143000"/>
          </a:xfrm>
        </p:spPr>
        <p:txBody>
          <a:bodyPr>
            <a:normAutofit/>
          </a:bodyPr>
          <a:lstStyle/>
          <a:p>
            <a:r>
              <a:rPr lang="en-US" sz="4800" b="1" u="sng" dirty="0">
                <a:effectLst>
                  <a:outerShdw blurRad="38100" dist="38100" dir="2700000" algn="tl">
                    <a:srgbClr val="DDDDDD"/>
                  </a:outerShdw>
                </a:effectLst>
              </a:rPr>
              <a:t>Anaphase I</a:t>
            </a:r>
          </a:p>
        </p:txBody>
      </p:sp>
      <p:sp>
        <p:nvSpPr>
          <p:cNvPr id="31747" name="Rectangle 3"/>
          <p:cNvSpPr>
            <a:spLocks noGrp="1" noChangeArrowheads="1"/>
          </p:cNvSpPr>
          <p:nvPr>
            <p:ph idx="1"/>
          </p:nvPr>
        </p:nvSpPr>
        <p:spPr>
          <a:xfrm>
            <a:off x="224030" y="2474259"/>
            <a:ext cx="8005569" cy="3192714"/>
          </a:xfrm>
        </p:spPr>
        <p:txBody>
          <a:bodyPr>
            <a:normAutofit/>
          </a:bodyPr>
          <a:lstStyle/>
          <a:p>
            <a:r>
              <a:rPr lang="en-US" sz="3000" dirty="0">
                <a:effectLst>
                  <a:outerShdw blurRad="38100" dist="38100" dir="2700000" algn="tl">
                    <a:srgbClr val="DDDDDD"/>
                  </a:outerShdw>
                </a:effectLst>
              </a:rPr>
              <a:t>The spindle guides the movement of the chromosomes toward the poles</a:t>
            </a:r>
          </a:p>
          <a:p>
            <a:pPr marL="1201738" lvl="1"/>
            <a:r>
              <a:rPr lang="en-US" sz="2600" dirty="0">
                <a:effectLst>
                  <a:outerShdw blurRad="38100" dist="38100" dir="2700000" algn="tl">
                    <a:srgbClr val="DDDDDD"/>
                  </a:outerShdw>
                </a:effectLst>
              </a:rPr>
              <a:t>Sister chromatids remain attached</a:t>
            </a:r>
          </a:p>
          <a:p>
            <a:pPr marL="1201738" lvl="1"/>
            <a:r>
              <a:rPr lang="en-US" sz="2600" dirty="0">
                <a:effectLst>
                  <a:outerShdw blurRad="38100" dist="38100" dir="2700000" algn="tl">
                    <a:srgbClr val="DDDDDD"/>
                  </a:outerShdw>
                </a:effectLst>
              </a:rPr>
              <a:t>Move as a unit towards the same pole</a:t>
            </a:r>
          </a:p>
          <a:p>
            <a:r>
              <a:rPr lang="en-US" sz="3000" dirty="0">
                <a:effectLst>
                  <a:outerShdw blurRad="38100" dist="38100" dir="2700000" algn="tl">
                    <a:srgbClr val="DDDDDD"/>
                  </a:outerShdw>
                </a:effectLst>
              </a:rPr>
              <a:t>The homologous chromosome moves toward the opposite pole</a:t>
            </a:r>
          </a:p>
        </p:txBody>
      </p:sp>
      <p:pic>
        <p:nvPicPr>
          <p:cNvPr id="2" name="Picture 1"/>
          <p:cNvPicPr>
            <a:picLocks noChangeAspect="1"/>
          </p:cNvPicPr>
          <p:nvPr/>
        </p:nvPicPr>
        <p:blipFill rotWithShape="1">
          <a:blip r:embed="rId2"/>
          <a:srcRect t="50509" r="50934" b="36864"/>
          <a:stretch/>
        </p:blipFill>
        <p:spPr>
          <a:xfrm>
            <a:off x="4306180" y="331101"/>
            <a:ext cx="5250196" cy="1712698"/>
          </a:xfrm>
          <a:prstGeom prst="rect">
            <a:avLst/>
          </a:prstGeom>
        </p:spPr>
      </p:pic>
    </p:spTree>
    <p:extLst>
      <p:ext uri="{BB962C8B-B14F-4D97-AF65-F5344CB8AC3E}">
        <p14:creationId xmlns:p14="http://schemas.microsoft.com/office/powerpoint/2010/main" val="2229163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49914" y="398929"/>
            <a:ext cx="3585041" cy="1143000"/>
          </a:xfrm>
        </p:spPr>
        <p:txBody>
          <a:bodyPr>
            <a:normAutofit/>
          </a:bodyPr>
          <a:lstStyle/>
          <a:p>
            <a:r>
              <a:rPr lang="en-US" sz="4800" b="1" u="sng" dirty="0">
                <a:effectLst>
                  <a:outerShdw blurRad="38100" dist="38100" dir="2700000" algn="tl">
                    <a:srgbClr val="DDDDDD"/>
                  </a:outerShdw>
                </a:effectLst>
              </a:rPr>
              <a:t>Telophase I</a:t>
            </a:r>
          </a:p>
        </p:txBody>
      </p:sp>
      <p:sp>
        <p:nvSpPr>
          <p:cNvPr id="32771" name="Rectangle 3"/>
          <p:cNvSpPr>
            <a:spLocks noGrp="1" noChangeArrowheads="1"/>
          </p:cNvSpPr>
          <p:nvPr>
            <p:ph idx="1"/>
          </p:nvPr>
        </p:nvSpPr>
        <p:spPr>
          <a:xfrm>
            <a:off x="323849" y="2312894"/>
            <a:ext cx="7977469" cy="3995831"/>
          </a:xfrm>
        </p:spPr>
        <p:txBody>
          <a:bodyPr>
            <a:noAutofit/>
          </a:bodyPr>
          <a:lstStyle/>
          <a:p>
            <a:r>
              <a:rPr lang="en-US" sz="2600" dirty="0">
                <a:effectLst>
                  <a:outerShdw blurRad="38100" dist="38100" dir="2700000" algn="tl">
                    <a:srgbClr val="DDDDDD"/>
                  </a:outerShdw>
                </a:effectLst>
              </a:rPr>
              <a:t>This is the end of the first meiotic cell division. </a:t>
            </a:r>
          </a:p>
          <a:p>
            <a:r>
              <a:rPr lang="en-US" sz="2600" dirty="0">
                <a:effectLst>
                  <a:outerShdw blurRad="38100" dist="38100" dir="2700000" algn="tl">
                    <a:srgbClr val="DDDDDD"/>
                  </a:outerShdw>
                </a:effectLst>
              </a:rPr>
              <a:t>The cytoplasm divides, forming two new daughter cells. </a:t>
            </a:r>
          </a:p>
          <a:p>
            <a:r>
              <a:rPr lang="en-US" sz="2600" dirty="0">
                <a:effectLst>
                  <a:outerShdw blurRad="38100" dist="38100" dir="2700000" algn="tl">
                    <a:srgbClr val="DDDDDD"/>
                  </a:outerShdw>
                </a:effectLst>
              </a:rPr>
              <a:t>Each of the newly formed cells has half the number of the parent cell’s chromosomes, but each chromosome is already replicated ready for the </a:t>
            </a:r>
            <a:r>
              <a:rPr lang="en-US" sz="2600" dirty="0" smtClean="0">
                <a:effectLst>
                  <a:outerShdw blurRad="38100" dist="38100" dir="2700000" algn="tl">
                    <a:srgbClr val="DDDDDD"/>
                  </a:outerShdw>
                </a:effectLst>
              </a:rPr>
              <a:t>second </a:t>
            </a:r>
            <a:r>
              <a:rPr lang="en-US" sz="2600" dirty="0">
                <a:effectLst>
                  <a:outerShdw blurRad="38100" dist="38100" dir="2700000" algn="tl">
                    <a:srgbClr val="DDDDDD"/>
                  </a:outerShdw>
                </a:effectLst>
              </a:rPr>
              <a:t>meiotic cell division</a:t>
            </a:r>
            <a:r>
              <a:rPr lang="en-US" sz="2600" dirty="0"/>
              <a:t> </a:t>
            </a:r>
          </a:p>
        </p:txBody>
      </p:sp>
      <p:pic>
        <p:nvPicPr>
          <p:cNvPr id="2" name="Picture 1"/>
          <p:cNvPicPr>
            <a:picLocks noChangeAspect="1"/>
          </p:cNvPicPr>
          <p:nvPr/>
        </p:nvPicPr>
        <p:blipFill rotWithShape="1">
          <a:blip r:embed="rId2"/>
          <a:srcRect t="62855" r="50934" b="23395"/>
          <a:stretch/>
        </p:blipFill>
        <p:spPr>
          <a:xfrm>
            <a:off x="4416622" y="248453"/>
            <a:ext cx="4920855" cy="1747951"/>
          </a:xfrm>
          <a:prstGeom prst="rect">
            <a:avLst/>
          </a:prstGeom>
        </p:spPr>
      </p:pic>
    </p:spTree>
    <p:extLst>
      <p:ext uri="{BB962C8B-B14F-4D97-AF65-F5344CB8AC3E}">
        <p14:creationId xmlns:p14="http://schemas.microsoft.com/office/powerpoint/2010/main" val="1815056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400517"/>
            <a:ext cx="5181600" cy="1143000"/>
          </a:xfrm>
        </p:spPr>
        <p:txBody>
          <a:bodyPr>
            <a:normAutofit/>
          </a:bodyPr>
          <a:lstStyle/>
          <a:p>
            <a:r>
              <a:rPr lang="en-US" sz="4800" b="1" u="sng" dirty="0">
                <a:effectLst>
                  <a:outerShdw blurRad="38100" dist="38100" dir="2700000" algn="tl">
                    <a:srgbClr val="DDDDDD"/>
                  </a:outerShdw>
                </a:effectLst>
              </a:rPr>
              <a:t>Cytokinesis</a:t>
            </a:r>
          </a:p>
        </p:txBody>
      </p:sp>
      <p:sp>
        <p:nvSpPr>
          <p:cNvPr id="33795" name="Rectangle 3"/>
          <p:cNvSpPr>
            <a:spLocks noGrp="1" noChangeArrowheads="1"/>
          </p:cNvSpPr>
          <p:nvPr>
            <p:ph idx="1"/>
          </p:nvPr>
        </p:nvSpPr>
        <p:spPr>
          <a:xfrm>
            <a:off x="108698" y="1557338"/>
            <a:ext cx="8210549" cy="4538662"/>
          </a:xfrm>
        </p:spPr>
        <p:txBody>
          <a:bodyPr>
            <a:normAutofit/>
          </a:bodyPr>
          <a:lstStyle/>
          <a:p>
            <a:pPr>
              <a:lnSpc>
                <a:spcPct val="90000"/>
              </a:lnSpc>
            </a:pPr>
            <a:r>
              <a:rPr lang="en-US" sz="3000" dirty="0">
                <a:effectLst>
                  <a:outerShdw blurRad="38100" dist="38100" dir="2700000" algn="tl">
                    <a:srgbClr val="DDDDDD"/>
                  </a:outerShdw>
                </a:effectLst>
              </a:rPr>
              <a:t>Occurs simultaneously with </a:t>
            </a:r>
            <a:r>
              <a:rPr lang="en-US" sz="3000" dirty="0" smtClean="0">
                <a:effectLst>
                  <a:outerShdw blurRad="38100" dist="38100" dir="2700000" algn="tl">
                    <a:srgbClr val="DDDDDD"/>
                  </a:outerShdw>
                </a:effectLst>
              </a:rPr>
              <a:t>Telophase </a:t>
            </a:r>
            <a:r>
              <a:rPr lang="en-US" sz="3000" dirty="0">
                <a:effectLst>
                  <a:outerShdw blurRad="38100" dist="38100" dir="2700000" algn="tl">
                    <a:srgbClr val="DDDDDD"/>
                  </a:outerShdw>
                </a:effectLst>
              </a:rPr>
              <a:t>I</a:t>
            </a:r>
          </a:p>
          <a:p>
            <a:pPr marL="1201738" lvl="1">
              <a:lnSpc>
                <a:spcPct val="90000"/>
              </a:lnSpc>
            </a:pPr>
            <a:r>
              <a:rPr lang="en-US" sz="2600" dirty="0">
                <a:effectLst>
                  <a:outerShdw blurRad="38100" dist="38100" dir="2700000" algn="tl">
                    <a:srgbClr val="DDDDDD"/>
                  </a:outerShdw>
                </a:effectLst>
              </a:rPr>
              <a:t>Forms 2 daughter </a:t>
            </a:r>
            <a:r>
              <a:rPr lang="en-US" sz="2600" dirty="0" smtClean="0">
                <a:effectLst>
                  <a:outerShdw blurRad="38100" dist="38100" dir="2700000" algn="tl">
                    <a:srgbClr val="DDDDDD"/>
                  </a:outerShdw>
                </a:effectLst>
              </a:rPr>
              <a:t>cells</a:t>
            </a:r>
          </a:p>
          <a:p>
            <a:pPr marL="915988" lvl="1" indent="0">
              <a:lnSpc>
                <a:spcPct val="90000"/>
              </a:lnSpc>
              <a:buNone/>
            </a:pPr>
            <a:endParaRPr lang="en-US" sz="1000" dirty="0">
              <a:effectLst>
                <a:outerShdw blurRad="38100" dist="38100" dir="2700000" algn="tl">
                  <a:srgbClr val="DDDDDD"/>
                </a:outerShdw>
              </a:effectLst>
            </a:endParaRPr>
          </a:p>
          <a:p>
            <a:pPr>
              <a:lnSpc>
                <a:spcPct val="90000"/>
              </a:lnSpc>
            </a:pPr>
            <a:r>
              <a:rPr lang="en-US" sz="3000" dirty="0">
                <a:effectLst>
                  <a:outerShdw blurRad="38100" dist="38100" dir="2700000" algn="tl">
                    <a:srgbClr val="DDDDDD"/>
                  </a:outerShdw>
                </a:effectLst>
              </a:rPr>
              <a:t>Plant cells – cell </a:t>
            </a:r>
            <a:r>
              <a:rPr lang="en-US" sz="3000" dirty="0" smtClean="0">
                <a:effectLst>
                  <a:outerShdw blurRad="38100" dist="38100" dir="2700000" algn="tl">
                    <a:srgbClr val="DDDDDD"/>
                  </a:outerShdw>
                </a:effectLst>
              </a:rPr>
              <a:t>plate</a:t>
            </a:r>
          </a:p>
          <a:p>
            <a:pPr marL="0" indent="0">
              <a:lnSpc>
                <a:spcPct val="90000"/>
              </a:lnSpc>
              <a:buNone/>
            </a:pPr>
            <a:endParaRPr lang="en-US" sz="1000" dirty="0">
              <a:effectLst>
                <a:outerShdw blurRad="38100" dist="38100" dir="2700000" algn="tl">
                  <a:srgbClr val="DDDDDD"/>
                </a:outerShdw>
              </a:effectLst>
            </a:endParaRPr>
          </a:p>
          <a:p>
            <a:pPr>
              <a:lnSpc>
                <a:spcPct val="90000"/>
              </a:lnSpc>
            </a:pPr>
            <a:r>
              <a:rPr lang="en-US" sz="3000" dirty="0">
                <a:effectLst>
                  <a:outerShdw blurRad="38100" dist="38100" dir="2700000" algn="tl">
                    <a:srgbClr val="DDDDDD"/>
                  </a:outerShdw>
                </a:effectLst>
              </a:rPr>
              <a:t>Animal cells – cleavage </a:t>
            </a:r>
            <a:r>
              <a:rPr lang="en-US" sz="3000" dirty="0" smtClean="0">
                <a:effectLst>
                  <a:outerShdw blurRad="38100" dist="38100" dir="2700000" algn="tl">
                    <a:srgbClr val="DDDDDD"/>
                  </a:outerShdw>
                </a:effectLst>
              </a:rPr>
              <a:t>furrows</a:t>
            </a:r>
          </a:p>
          <a:p>
            <a:pPr marL="0" indent="0">
              <a:lnSpc>
                <a:spcPct val="90000"/>
              </a:lnSpc>
              <a:buNone/>
            </a:pPr>
            <a:endParaRPr lang="en-US" sz="1000" dirty="0">
              <a:effectLst>
                <a:outerShdw blurRad="38100" dist="38100" dir="2700000" algn="tl">
                  <a:srgbClr val="DDDDDD"/>
                </a:outerShdw>
              </a:effectLst>
            </a:endParaRPr>
          </a:p>
          <a:p>
            <a:pPr>
              <a:lnSpc>
                <a:spcPct val="90000"/>
              </a:lnSpc>
            </a:pPr>
            <a:r>
              <a:rPr lang="en-US" sz="3000" dirty="0">
                <a:effectLst>
                  <a:outerShdw blurRad="38100" dist="38100" dir="2700000" algn="tl">
                    <a:srgbClr val="DDDDDD"/>
                  </a:outerShdw>
                </a:effectLst>
              </a:rPr>
              <a:t>NO FURTHER REPLICATION OF GENETIC MATERIAL PRIOR TO THE SECOND DIVISION OF MEIOSIS</a:t>
            </a:r>
          </a:p>
        </p:txBody>
      </p:sp>
      <p:pic>
        <p:nvPicPr>
          <p:cNvPr id="2" name="Picture 1"/>
          <p:cNvPicPr>
            <a:picLocks noChangeAspect="1"/>
          </p:cNvPicPr>
          <p:nvPr/>
        </p:nvPicPr>
        <p:blipFill rotWithShape="1">
          <a:blip r:embed="rId2"/>
          <a:srcRect t="76605" r="50934" b="11111"/>
          <a:stretch/>
        </p:blipFill>
        <p:spPr>
          <a:xfrm>
            <a:off x="4761513" y="163735"/>
            <a:ext cx="4347749" cy="1379782"/>
          </a:xfrm>
          <a:prstGeom prst="rect">
            <a:avLst/>
          </a:prstGeom>
        </p:spPr>
      </p:pic>
    </p:spTree>
    <p:extLst>
      <p:ext uri="{BB962C8B-B14F-4D97-AF65-F5344CB8AC3E}">
        <p14:creationId xmlns:p14="http://schemas.microsoft.com/office/powerpoint/2010/main" val="1901300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3"/>
          <p:cNvSpPr>
            <a:spLocks noChangeShapeType="1"/>
          </p:cNvSpPr>
          <p:nvPr/>
        </p:nvSpPr>
        <p:spPr bwMode="auto">
          <a:xfrm flipH="1">
            <a:off x="76200" y="304800"/>
            <a:ext cx="8915400"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8013"/>
            <a:ext cx="8915400" cy="606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697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20794" y="251759"/>
            <a:ext cx="7525543" cy="1143000"/>
          </a:xfrm>
        </p:spPr>
        <p:txBody>
          <a:bodyPr>
            <a:noAutofit/>
          </a:bodyPr>
          <a:lstStyle/>
          <a:p>
            <a:pPr algn="ctr"/>
            <a:r>
              <a:rPr lang="en-US" sz="4500" b="1" u="sng" dirty="0">
                <a:effectLst>
                  <a:outerShdw blurRad="38100" dist="38100" dir="2700000" algn="tl">
                    <a:srgbClr val="DDDDDD"/>
                  </a:outerShdw>
                </a:effectLst>
              </a:rPr>
              <a:t>Meiosis II </a:t>
            </a:r>
            <a:r>
              <a:rPr lang="en-US" sz="4500" b="1" dirty="0">
                <a:effectLst>
                  <a:outerShdw blurRad="38100" dist="38100" dir="2700000" algn="tl">
                    <a:srgbClr val="DDDDDD"/>
                  </a:outerShdw>
                </a:effectLst>
              </a:rPr>
              <a:t>: </a:t>
            </a:r>
            <a:br>
              <a:rPr lang="en-US" sz="4500" b="1" dirty="0">
                <a:effectLst>
                  <a:outerShdw blurRad="38100" dist="38100" dir="2700000" algn="tl">
                    <a:srgbClr val="DDDDDD"/>
                  </a:outerShdw>
                </a:effectLst>
              </a:rPr>
            </a:br>
            <a:r>
              <a:rPr lang="en-US" sz="4500" b="1" dirty="0">
                <a:effectLst>
                  <a:outerShdw blurRad="38100" dist="38100" dir="2700000" algn="tl">
                    <a:srgbClr val="DDDDDD"/>
                  </a:outerShdw>
                </a:effectLst>
              </a:rPr>
              <a:t>Separates sister chromatids</a:t>
            </a:r>
          </a:p>
        </p:txBody>
      </p:sp>
      <p:sp>
        <p:nvSpPr>
          <p:cNvPr id="41987" name="Rectangle 3"/>
          <p:cNvSpPr>
            <a:spLocks noGrp="1" noChangeArrowheads="1"/>
          </p:cNvSpPr>
          <p:nvPr>
            <p:ph idx="1"/>
          </p:nvPr>
        </p:nvSpPr>
        <p:spPr>
          <a:xfrm>
            <a:off x="520794" y="2913530"/>
            <a:ext cx="7772400" cy="4114800"/>
          </a:xfrm>
        </p:spPr>
        <p:txBody>
          <a:bodyPr>
            <a:normAutofit/>
          </a:bodyPr>
          <a:lstStyle/>
          <a:p>
            <a:r>
              <a:rPr lang="en-US" sz="2600" b="1" dirty="0">
                <a:effectLst>
                  <a:outerShdw blurRad="38100" dist="38100" dir="2700000" algn="tl">
                    <a:srgbClr val="DDDDDD"/>
                  </a:outerShdw>
                </a:effectLst>
              </a:rPr>
              <a:t>Proceeds </a:t>
            </a:r>
            <a:r>
              <a:rPr lang="en-US" sz="2600" b="1" dirty="0" smtClean="0">
                <a:effectLst>
                  <a:outerShdw blurRad="38100" dist="38100" dir="2700000" algn="tl">
                    <a:srgbClr val="DDDDDD"/>
                  </a:outerShdw>
                </a:effectLst>
              </a:rPr>
              <a:t>similar </a:t>
            </a:r>
            <a:r>
              <a:rPr lang="en-US" sz="2600" b="1" dirty="0">
                <a:effectLst>
                  <a:outerShdw blurRad="38100" dist="38100" dir="2700000" algn="tl">
                    <a:srgbClr val="DDDDDD"/>
                  </a:outerShdw>
                </a:effectLst>
              </a:rPr>
              <a:t>to </a:t>
            </a:r>
            <a:r>
              <a:rPr lang="en-US" sz="2600" b="1" dirty="0" smtClean="0">
                <a:effectLst>
                  <a:outerShdw blurRad="38100" dist="38100" dir="2700000" algn="tl">
                    <a:srgbClr val="DDDDDD"/>
                  </a:outerShdw>
                </a:effectLst>
              </a:rPr>
              <a:t>mitosis</a:t>
            </a:r>
          </a:p>
          <a:p>
            <a:pPr marL="0" indent="0">
              <a:buNone/>
            </a:pPr>
            <a:endParaRPr lang="en-US" sz="2600" b="1" dirty="0">
              <a:effectLst>
                <a:outerShdw blurRad="38100" dist="38100" dir="2700000" algn="tl">
                  <a:srgbClr val="DDDDDD"/>
                </a:outerShdw>
              </a:effectLst>
            </a:endParaRPr>
          </a:p>
          <a:p>
            <a:r>
              <a:rPr lang="en-US" sz="2600" b="1" i="1" u="sng" dirty="0">
                <a:effectLst>
                  <a:outerShdw blurRad="38100" dist="38100" dir="2700000" algn="tl">
                    <a:srgbClr val="DDDDDD"/>
                  </a:outerShdw>
                </a:effectLst>
              </a:rPr>
              <a:t>THERE IS NO INTERPHASE II </a:t>
            </a:r>
            <a:r>
              <a:rPr lang="en-US" sz="2600" b="1" i="1" u="sng" dirty="0" smtClean="0">
                <a:effectLst>
                  <a:outerShdw blurRad="38100" dist="38100" dir="2700000" algn="tl">
                    <a:srgbClr val="DDDDDD"/>
                  </a:outerShdw>
                </a:effectLst>
              </a:rPr>
              <a:t>!</a:t>
            </a:r>
          </a:p>
          <a:p>
            <a:pPr marL="0" indent="0">
              <a:buNone/>
            </a:pPr>
            <a:r>
              <a:rPr lang="en-US" sz="2600" b="1" i="1" dirty="0" smtClean="0">
                <a:effectLst>
                  <a:outerShdw blurRad="38100" dist="38100" dir="2700000" algn="tl">
                    <a:srgbClr val="DDDDDD"/>
                  </a:outerShdw>
                </a:effectLst>
              </a:rPr>
              <a:t>		</a:t>
            </a:r>
            <a:r>
              <a:rPr lang="en-US" sz="2600" i="1" dirty="0" smtClean="0">
                <a:effectLst>
                  <a:outerShdw blurRad="38100" dist="38100" dir="2700000" algn="tl">
                    <a:srgbClr val="DDDDDD"/>
                  </a:outerShdw>
                </a:effectLst>
              </a:rPr>
              <a:t>(no replication of DNA this time)</a:t>
            </a:r>
            <a:endParaRPr lang="en-US" sz="2600" i="1" dirty="0">
              <a:effectLst>
                <a:outerShdw blurRad="38100" dist="38100" dir="2700000" algn="tl">
                  <a:srgbClr val="DDDDDD"/>
                </a:outerShdw>
              </a:effectLst>
            </a:endParaRPr>
          </a:p>
        </p:txBody>
      </p:sp>
    </p:spTree>
    <p:extLst>
      <p:ext uri="{BB962C8B-B14F-4D97-AF65-F5344CB8AC3E}">
        <p14:creationId xmlns:p14="http://schemas.microsoft.com/office/powerpoint/2010/main" val="114725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4363" y="392455"/>
            <a:ext cx="4749800" cy="1143000"/>
          </a:xfrm>
        </p:spPr>
        <p:txBody>
          <a:bodyPr>
            <a:normAutofit/>
          </a:bodyPr>
          <a:lstStyle/>
          <a:p>
            <a:r>
              <a:rPr lang="en-US" sz="4800" b="1" u="sng" dirty="0">
                <a:effectLst>
                  <a:outerShdw blurRad="38100" dist="38100" dir="2700000" algn="tl">
                    <a:srgbClr val="DDDDDD"/>
                  </a:outerShdw>
                </a:effectLst>
              </a:rPr>
              <a:t>Prophase II</a:t>
            </a:r>
          </a:p>
        </p:txBody>
      </p:sp>
      <p:sp>
        <p:nvSpPr>
          <p:cNvPr id="43011" name="Rectangle 3"/>
          <p:cNvSpPr>
            <a:spLocks noGrp="1" noChangeArrowheads="1"/>
          </p:cNvSpPr>
          <p:nvPr>
            <p:ph idx="1"/>
          </p:nvPr>
        </p:nvSpPr>
        <p:spPr>
          <a:xfrm>
            <a:off x="215995" y="1981200"/>
            <a:ext cx="7404006" cy="4114800"/>
          </a:xfrm>
        </p:spPr>
        <p:txBody>
          <a:bodyPr>
            <a:normAutofit/>
          </a:bodyPr>
          <a:lstStyle/>
          <a:p>
            <a:r>
              <a:rPr lang="en-US" sz="2800" dirty="0">
                <a:effectLst>
                  <a:outerShdw blurRad="38100" dist="38100" dir="2700000" algn="tl">
                    <a:srgbClr val="DDDDDD"/>
                  </a:outerShdw>
                </a:effectLst>
              </a:rPr>
              <a:t>Each of the daughter cells forms a spindle, and the double stranded chromosomes move toward the equator</a:t>
            </a:r>
            <a:r>
              <a:rPr lang="en-US" sz="2800" dirty="0"/>
              <a:t> </a:t>
            </a:r>
          </a:p>
        </p:txBody>
      </p:sp>
      <p:pic>
        <p:nvPicPr>
          <p:cNvPr id="6" name="Picture 5"/>
          <p:cNvPicPr>
            <a:picLocks noChangeAspect="1"/>
          </p:cNvPicPr>
          <p:nvPr/>
        </p:nvPicPr>
        <p:blipFill rotWithShape="1">
          <a:blip r:embed="rId2"/>
          <a:srcRect l="48000" t="17959" b="67169"/>
          <a:stretch/>
        </p:blipFill>
        <p:spPr>
          <a:xfrm>
            <a:off x="2989263" y="3514196"/>
            <a:ext cx="5892063" cy="2136059"/>
          </a:xfrm>
          <a:prstGeom prst="rect">
            <a:avLst/>
          </a:prstGeom>
        </p:spPr>
      </p:pic>
    </p:spTree>
    <p:extLst>
      <p:ext uri="{BB962C8B-B14F-4D97-AF65-F5344CB8AC3E}">
        <p14:creationId xmlns:p14="http://schemas.microsoft.com/office/powerpoint/2010/main" val="113825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3946" y="632012"/>
            <a:ext cx="5902325" cy="1143000"/>
          </a:xfrm>
        </p:spPr>
        <p:txBody>
          <a:bodyPr>
            <a:normAutofit/>
          </a:bodyPr>
          <a:lstStyle/>
          <a:p>
            <a:r>
              <a:rPr lang="en-US" sz="4800" b="1" u="sng" dirty="0">
                <a:effectLst>
                  <a:outerShdw blurRad="38100" dist="38100" dir="2700000" algn="tl">
                    <a:srgbClr val="DDDDDD"/>
                  </a:outerShdw>
                </a:effectLst>
              </a:rPr>
              <a:t>Metaphase II</a:t>
            </a:r>
          </a:p>
        </p:txBody>
      </p:sp>
      <p:sp>
        <p:nvSpPr>
          <p:cNvPr id="44035" name="Rectangle 3"/>
          <p:cNvSpPr>
            <a:spLocks noGrp="1" noChangeArrowheads="1"/>
          </p:cNvSpPr>
          <p:nvPr>
            <p:ph idx="1"/>
          </p:nvPr>
        </p:nvSpPr>
        <p:spPr>
          <a:xfrm>
            <a:off x="393946" y="1775012"/>
            <a:ext cx="7206783" cy="4114800"/>
          </a:xfrm>
        </p:spPr>
        <p:txBody>
          <a:bodyPr>
            <a:normAutofit/>
          </a:bodyPr>
          <a:lstStyle/>
          <a:p>
            <a:r>
              <a:rPr lang="en-US" sz="3000" dirty="0">
                <a:effectLst>
                  <a:outerShdw blurRad="38100" dist="38100" dir="2700000" algn="tl">
                    <a:srgbClr val="DDDDDD"/>
                  </a:outerShdw>
                </a:effectLst>
              </a:rPr>
              <a:t>The chromosomes are positioned on the metaphase plate in a mitosis-like fashion</a:t>
            </a:r>
          </a:p>
        </p:txBody>
      </p:sp>
      <p:pic>
        <p:nvPicPr>
          <p:cNvPr id="4" name="Picture 3"/>
          <p:cNvPicPr>
            <a:picLocks noChangeAspect="1"/>
          </p:cNvPicPr>
          <p:nvPr/>
        </p:nvPicPr>
        <p:blipFill rotWithShape="1">
          <a:blip r:embed="rId2"/>
          <a:srcRect l="49422" t="34234" b="49491"/>
          <a:stretch/>
        </p:blipFill>
        <p:spPr>
          <a:xfrm>
            <a:off x="2869228" y="3330389"/>
            <a:ext cx="6274772" cy="2559423"/>
          </a:xfrm>
          <a:prstGeom prst="rect">
            <a:avLst/>
          </a:prstGeom>
        </p:spPr>
      </p:pic>
    </p:spTree>
    <p:extLst>
      <p:ext uri="{BB962C8B-B14F-4D97-AF65-F5344CB8AC3E}">
        <p14:creationId xmlns:p14="http://schemas.microsoft.com/office/powerpoint/2010/main" val="1491512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9750" y="329675"/>
            <a:ext cx="4965700" cy="1143000"/>
          </a:xfrm>
        </p:spPr>
        <p:txBody>
          <a:bodyPr>
            <a:normAutofit/>
          </a:bodyPr>
          <a:lstStyle/>
          <a:p>
            <a:r>
              <a:rPr lang="en-US" sz="4800" b="1" u="sng" dirty="0">
                <a:effectLst>
                  <a:outerShdw blurRad="38100" dist="38100" dir="2700000" algn="tl">
                    <a:srgbClr val="DDDDDD"/>
                  </a:outerShdw>
                </a:effectLst>
              </a:rPr>
              <a:t>Anaphase II</a:t>
            </a:r>
          </a:p>
        </p:txBody>
      </p:sp>
      <p:sp>
        <p:nvSpPr>
          <p:cNvPr id="45059" name="Rectangle 3"/>
          <p:cNvSpPr>
            <a:spLocks noGrp="1" noChangeArrowheads="1"/>
          </p:cNvSpPr>
          <p:nvPr>
            <p:ph idx="1"/>
          </p:nvPr>
        </p:nvSpPr>
        <p:spPr>
          <a:xfrm>
            <a:off x="468313" y="1472675"/>
            <a:ext cx="7366840" cy="4623325"/>
          </a:xfrm>
        </p:spPr>
        <p:txBody>
          <a:bodyPr/>
          <a:lstStyle/>
          <a:p>
            <a:r>
              <a:rPr lang="en-US" sz="2800" dirty="0">
                <a:effectLst>
                  <a:outerShdw blurRad="38100" dist="38100" dir="2700000" algn="tl">
                    <a:srgbClr val="DDDDDD"/>
                  </a:outerShdw>
                </a:effectLst>
              </a:rPr>
              <a:t>The centromeres of sister chromatids finally separate</a:t>
            </a:r>
          </a:p>
          <a:p>
            <a:r>
              <a:rPr lang="en-US" sz="2800" dirty="0">
                <a:effectLst>
                  <a:outerShdw blurRad="38100" dist="38100" dir="2700000" algn="tl">
                    <a:srgbClr val="DDDDDD"/>
                  </a:outerShdw>
                </a:effectLst>
              </a:rPr>
              <a:t>The sister chromatids of each pair move toward opposite poles</a:t>
            </a:r>
          </a:p>
          <a:p>
            <a:pPr lvl="1"/>
            <a:r>
              <a:rPr lang="en-US" sz="2400" i="1" dirty="0">
                <a:effectLst>
                  <a:outerShdw blurRad="38100" dist="38100" dir="2700000" algn="tl">
                    <a:srgbClr val="DDDDDD"/>
                  </a:outerShdw>
                </a:effectLst>
              </a:rPr>
              <a:t>Now individual chromosomes</a:t>
            </a:r>
          </a:p>
        </p:txBody>
      </p:sp>
      <p:pic>
        <p:nvPicPr>
          <p:cNvPr id="6" name="Picture 5"/>
          <p:cNvPicPr>
            <a:picLocks noChangeAspect="1"/>
          </p:cNvPicPr>
          <p:nvPr/>
        </p:nvPicPr>
        <p:blipFill rotWithShape="1">
          <a:blip r:embed="rId2"/>
          <a:srcRect l="49422" t="47939" b="35786"/>
          <a:stretch/>
        </p:blipFill>
        <p:spPr>
          <a:xfrm>
            <a:off x="2598112" y="4141250"/>
            <a:ext cx="6274772" cy="2559423"/>
          </a:xfrm>
          <a:prstGeom prst="rect">
            <a:avLst/>
          </a:prstGeom>
        </p:spPr>
      </p:pic>
    </p:spTree>
    <p:extLst>
      <p:ext uri="{BB962C8B-B14F-4D97-AF65-F5344CB8AC3E}">
        <p14:creationId xmlns:p14="http://schemas.microsoft.com/office/powerpoint/2010/main" val="15894001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4877" y="332029"/>
            <a:ext cx="8424675" cy="1143001"/>
          </a:xfrm>
        </p:spPr>
        <p:txBody>
          <a:bodyPr>
            <a:noAutofit/>
          </a:bodyPr>
          <a:lstStyle/>
          <a:p>
            <a:r>
              <a:rPr lang="en-US" sz="4800" b="1" u="sng" dirty="0" err="1">
                <a:effectLst>
                  <a:outerShdw blurRad="38100" dist="38100" dir="2700000" algn="tl">
                    <a:srgbClr val="DDDDDD"/>
                  </a:outerShdw>
                </a:effectLst>
              </a:rPr>
              <a:t>Telophase</a:t>
            </a:r>
            <a:r>
              <a:rPr lang="en-US" sz="4800" b="1" u="sng" dirty="0">
                <a:effectLst>
                  <a:outerShdw blurRad="38100" dist="38100" dir="2700000" algn="tl">
                    <a:srgbClr val="DDDDDD"/>
                  </a:outerShdw>
                </a:effectLst>
              </a:rPr>
              <a:t> II and Cytokinesis</a:t>
            </a:r>
          </a:p>
        </p:txBody>
      </p:sp>
      <p:sp>
        <p:nvSpPr>
          <p:cNvPr id="46083" name="Rectangle 3"/>
          <p:cNvSpPr>
            <a:spLocks noGrp="1" noChangeArrowheads="1"/>
          </p:cNvSpPr>
          <p:nvPr>
            <p:ph idx="1"/>
          </p:nvPr>
        </p:nvSpPr>
        <p:spPr>
          <a:xfrm>
            <a:off x="324877" y="1475030"/>
            <a:ext cx="7833005" cy="4114800"/>
          </a:xfrm>
        </p:spPr>
        <p:txBody>
          <a:bodyPr/>
          <a:lstStyle/>
          <a:p>
            <a:r>
              <a:rPr lang="en-US" sz="2800" dirty="0">
                <a:effectLst>
                  <a:outerShdw blurRad="38100" dist="38100" dir="2700000" algn="tl">
                    <a:srgbClr val="DDDDDD"/>
                  </a:outerShdw>
                </a:effectLst>
              </a:rPr>
              <a:t>Nuclei form at opposite poles of the cell and cytokinesis occurs</a:t>
            </a:r>
          </a:p>
          <a:p>
            <a:r>
              <a:rPr lang="en-US" sz="2800" dirty="0">
                <a:effectLst>
                  <a:outerShdw blurRad="38100" dist="38100" dir="2700000" algn="tl">
                    <a:srgbClr val="DDDDDD"/>
                  </a:outerShdw>
                </a:effectLst>
              </a:rPr>
              <a:t>After completion of cytokinesis there are four daughter cells </a:t>
            </a:r>
          </a:p>
          <a:p>
            <a:pPr marL="1201738" lvl="1"/>
            <a:r>
              <a:rPr lang="en-US" sz="2400" i="1" dirty="0">
                <a:effectLst>
                  <a:outerShdw blurRad="38100" dist="38100" dir="2700000" algn="tl">
                    <a:srgbClr val="DDDDDD"/>
                  </a:outerShdw>
                </a:effectLst>
              </a:rPr>
              <a:t>All are haploid (n)</a:t>
            </a:r>
          </a:p>
        </p:txBody>
      </p:sp>
      <p:pic>
        <p:nvPicPr>
          <p:cNvPr id="4" name="Picture 3"/>
          <p:cNvPicPr>
            <a:picLocks noChangeAspect="1"/>
          </p:cNvPicPr>
          <p:nvPr/>
        </p:nvPicPr>
        <p:blipFill rotWithShape="1">
          <a:blip r:embed="rId2"/>
          <a:srcRect l="49422" t="63458" b="20267"/>
          <a:stretch/>
        </p:blipFill>
        <p:spPr>
          <a:xfrm>
            <a:off x="2869228" y="3816294"/>
            <a:ext cx="6274772" cy="2559423"/>
          </a:xfrm>
          <a:prstGeom prst="rect">
            <a:avLst/>
          </a:prstGeom>
        </p:spPr>
      </p:pic>
    </p:spTree>
    <p:extLst>
      <p:ext uri="{BB962C8B-B14F-4D97-AF65-F5344CB8AC3E}">
        <p14:creationId xmlns:p14="http://schemas.microsoft.com/office/powerpoint/2010/main" val="2803260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08 at 5.50.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48" y="372628"/>
            <a:ext cx="8617220" cy="3641423"/>
          </a:xfrm>
          <a:prstGeom prst="rect">
            <a:avLst/>
          </a:prstGeom>
        </p:spPr>
      </p:pic>
      <p:sp>
        <p:nvSpPr>
          <p:cNvPr id="3" name="Rectangle 2"/>
          <p:cNvSpPr/>
          <p:nvPr/>
        </p:nvSpPr>
        <p:spPr>
          <a:xfrm>
            <a:off x="548717" y="4386233"/>
            <a:ext cx="8152389" cy="1754327"/>
          </a:xfrm>
          <a:prstGeom prst="rect">
            <a:avLst/>
          </a:prstGeom>
          <a:solidFill>
            <a:srgbClr val="F9FFD1"/>
          </a:solidFill>
        </p:spPr>
        <p:txBody>
          <a:bodyPr wrap="square" lIns="91440" tIns="45720" rIns="91440" bIns="45720">
            <a:spAutoFit/>
          </a:bodyPr>
          <a:lstStyle/>
          <a:p>
            <a:pPr algn="ct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7</a:t>
            </a: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r>
              <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The loops make </a:t>
            </a:r>
            <a:r>
              <a:rPr lang="en-US" sz="5400" b="1" u="sng"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compressed chromatin</a:t>
            </a:r>
            <a:r>
              <a:rPr lang="en-US" sz="54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 </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634396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7850"/>
            <a:ext cx="8991600" cy="605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8046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88925" y="260350"/>
            <a:ext cx="5730875"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b="1" dirty="0">
                <a:solidFill>
                  <a:srgbClr val="000000"/>
                </a:solidFill>
                <a:effectLst>
                  <a:outerShdw blurRad="38100" dist="38100" dir="2700000" algn="tl">
                    <a:srgbClr val="000000"/>
                  </a:outerShdw>
                </a:effectLst>
              </a:rPr>
              <a:t>One Way Meiosis Makes Lots of Different Sex Cells (Gametes) </a:t>
            </a:r>
            <a:r>
              <a:rPr lang="en-US" sz="3200" b="1" dirty="0">
                <a:solidFill>
                  <a:srgbClr val="000000"/>
                </a:solidFill>
                <a:effectLst>
                  <a:outerShdw blurRad="38100" dist="38100" dir="2700000" algn="tl">
                    <a:srgbClr val="000000"/>
                  </a:outerShdw>
                </a:effectLst>
              </a:rPr>
              <a:t>– </a:t>
            </a:r>
            <a:r>
              <a:rPr lang="en-US" sz="3600" b="1" u="sng" dirty="0">
                <a:solidFill>
                  <a:srgbClr val="000000"/>
                </a:solidFill>
                <a:effectLst>
                  <a:outerShdw blurRad="38100" dist="38100" dir="2700000" algn="tl">
                    <a:srgbClr val="000000"/>
                  </a:outerShdw>
                </a:effectLst>
              </a:rPr>
              <a:t>Independent Assortment</a:t>
            </a:r>
          </a:p>
        </p:txBody>
      </p:sp>
      <p:sp>
        <p:nvSpPr>
          <p:cNvPr id="24579" name="Text Box 3"/>
          <p:cNvSpPr txBox="1">
            <a:spLocks noChangeArrowheads="1"/>
          </p:cNvSpPr>
          <p:nvPr/>
        </p:nvSpPr>
        <p:spPr bwMode="auto">
          <a:xfrm>
            <a:off x="288924" y="2316517"/>
            <a:ext cx="57308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dirty="0">
                <a:solidFill>
                  <a:srgbClr val="000000"/>
                </a:solidFill>
                <a:effectLst>
                  <a:outerShdw blurRad="38100" dist="38100" dir="2700000" algn="tl">
                    <a:srgbClr val="000000"/>
                  </a:outerShdw>
                </a:effectLst>
              </a:rPr>
              <a:t>Independent assortment produces 2</a:t>
            </a:r>
            <a:r>
              <a:rPr lang="en-US" sz="2800" baseline="30000" dirty="0">
                <a:solidFill>
                  <a:srgbClr val="000000"/>
                </a:solidFill>
                <a:effectLst>
                  <a:outerShdw blurRad="38100" dist="38100" dir="2700000" algn="tl">
                    <a:srgbClr val="000000"/>
                  </a:outerShdw>
                </a:effectLst>
              </a:rPr>
              <a:t>n</a:t>
            </a:r>
            <a:r>
              <a:rPr lang="en-US" sz="2800" dirty="0">
                <a:solidFill>
                  <a:srgbClr val="000000"/>
                </a:solidFill>
                <a:effectLst>
                  <a:outerShdw blurRad="38100" dist="38100" dir="2700000" algn="tl">
                    <a:srgbClr val="000000"/>
                  </a:outerShdw>
                </a:effectLst>
              </a:rPr>
              <a:t> distinct gametes, where n = the number of unique chromosomes. </a:t>
            </a:r>
          </a:p>
        </p:txBody>
      </p:sp>
      <p:sp>
        <p:nvSpPr>
          <p:cNvPr id="24581" name="Rectangle 5"/>
          <p:cNvSpPr>
            <a:spLocks noChangeArrowheads="1"/>
          </p:cNvSpPr>
          <p:nvPr/>
        </p:nvSpPr>
        <p:spPr bwMode="auto">
          <a:xfrm>
            <a:off x="288925" y="4310043"/>
            <a:ext cx="57308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800" dirty="0">
                <a:solidFill>
                  <a:srgbClr val="000000"/>
                </a:solidFill>
                <a:effectLst>
                  <a:outerShdw blurRad="38100" dist="38100" dir="2700000" algn="tl">
                    <a:srgbClr val="000000"/>
                  </a:outerShdw>
                </a:effectLst>
              </a:rPr>
              <a:t>In humans, n = 23 and 2</a:t>
            </a:r>
            <a:r>
              <a:rPr lang="en-US" sz="2800" baseline="30000" dirty="0">
                <a:solidFill>
                  <a:srgbClr val="000000"/>
                </a:solidFill>
                <a:effectLst>
                  <a:outerShdw blurRad="38100" dist="38100" dir="2700000" algn="tl">
                    <a:srgbClr val="000000"/>
                  </a:outerShdw>
                </a:effectLst>
              </a:rPr>
              <a:t>23</a:t>
            </a:r>
            <a:r>
              <a:rPr lang="en-US" sz="2800" dirty="0">
                <a:solidFill>
                  <a:srgbClr val="000000"/>
                </a:solidFill>
                <a:effectLst>
                  <a:outerShdw blurRad="38100" dist="38100" dir="2700000" algn="tl">
                    <a:srgbClr val="000000"/>
                  </a:outerShdw>
                </a:effectLst>
              </a:rPr>
              <a:t> = 6,000,0000. </a:t>
            </a:r>
          </a:p>
        </p:txBody>
      </p:sp>
      <p:pic>
        <p:nvPicPr>
          <p:cNvPr id="24582" name="Picture 6" descr="20_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050" y="23813"/>
            <a:ext cx="2901950" cy="683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94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674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35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71500" y="115888"/>
            <a:ext cx="800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400" b="1" dirty="0">
                <a:solidFill>
                  <a:srgbClr val="000000"/>
                </a:solidFill>
                <a:effectLst>
                  <a:outerShdw blurRad="38100" dist="38100" dir="2700000" algn="tl">
                    <a:srgbClr val="000000"/>
                  </a:outerShdw>
                </a:effectLst>
              </a:rPr>
              <a:t>Another Way Meiosis Makes Lots of Different Sex </a:t>
            </a:r>
            <a:r>
              <a:rPr lang="en-US" sz="2400" b="1" dirty="0" smtClean="0">
                <a:solidFill>
                  <a:srgbClr val="000000"/>
                </a:solidFill>
                <a:effectLst>
                  <a:outerShdw blurRad="38100" dist="38100" dir="2700000" algn="tl">
                    <a:srgbClr val="000000"/>
                  </a:outerShdw>
                </a:effectLst>
              </a:rPr>
              <a:t>Cells:</a:t>
            </a:r>
            <a:r>
              <a:rPr lang="en-US" sz="3200" b="1" dirty="0" smtClean="0">
                <a:solidFill>
                  <a:srgbClr val="000000"/>
                </a:solidFill>
                <a:effectLst>
                  <a:outerShdw blurRad="38100" dist="38100" dir="2700000" algn="tl">
                    <a:srgbClr val="000000"/>
                  </a:outerShdw>
                </a:effectLst>
              </a:rPr>
              <a:t> </a:t>
            </a:r>
            <a:r>
              <a:rPr lang="en-US" sz="4000" b="1" u="sng" dirty="0" smtClean="0">
                <a:solidFill>
                  <a:srgbClr val="000000"/>
                </a:solidFill>
                <a:effectLst>
                  <a:outerShdw blurRad="38100" dist="38100" dir="2700000" algn="tl">
                    <a:srgbClr val="000000"/>
                  </a:outerShdw>
                </a:effectLst>
              </a:rPr>
              <a:t>Crossing-Over</a:t>
            </a:r>
            <a:endParaRPr lang="en-US" sz="4000" b="1" u="sng" dirty="0">
              <a:solidFill>
                <a:srgbClr val="000000"/>
              </a:solidFill>
              <a:effectLst>
                <a:outerShdw blurRad="38100" dist="38100" dir="2700000" algn="tl">
                  <a:srgbClr val="000000"/>
                </a:outerShdw>
              </a:effectLst>
            </a:endParaRPr>
          </a:p>
        </p:txBody>
      </p:sp>
      <p:sp>
        <p:nvSpPr>
          <p:cNvPr id="25603" name="Text Box 3"/>
          <p:cNvSpPr txBox="1">
            <a:spLocks noChangeArrowheads="1"/>
          </p:cNvSpPr>
          <p:nvPr/>
        </p:nvSpPr>
        <p:spPr bwMode="auto">
          <a:xfrm>
            <a:off x="256334" y="1495511"/>
            <a:ext cx="87026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400" dirty="0">
                <a:solidFill>
                  <a:srgbClr val="000000"/>
                </a:solidFill>
                <a:effectLst>
                  <a:outerShdw blurRad="38100" dist="38100" dir="2700000" algn="tl">
                    <a:srgbClr val="000000"/>
                  </a:outerShdw>
                </a:effectLst>
              </a:rPr>
              <a:t>Crossing-over multiplies the already huge number of different gamete types produced by independent assortment.</a:t>
            </a:r>
          </a:p>
        </p:txBody>
      </p:sp>
      <p:pic>
        <p:nvPicPr>
          <p:cNvPr id="25604" name="Picture 4" descr="FG10_02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1325" y="2326508"/>
            <a:ext cx="8332694" cy="391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30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152400" y="457200"/>
            <a:ext cx="9144000" cy="2209800"/>
          </a:xfrm>
        </p:spPr>
        <p:txBody>
          <a:bodyPr>
            <a:normAutofit/>
          </a:bodyPr>
          <a:lstStyle/>
          <a:p>
            <a:pPr algn="ctr" eaLnBrk="1" hangingPunct="1">
              <a:lnSpc>
                <a:spcPct val="90000"/>
              </a:lnSpc>
              <a:buFontTx/>
              <a:buNone/>
              <a:defRPr/>
            </a:pPr>
            <a:r>
              <a:rPr lang="en-US" sz="2600" dirty="0">
                <a:cs typeface="+mn-cs"/>
              </a:rPr>
              <a:t>  </a:t>
            </a:r>
            <a:r>
              <a:rPr lang="en-US" sz="2600" dirty="0">
                <a:solidFill>
                  <a:srgbClr val="000000"/>
                </a:solidFill>
              </a:rPr>
              <a:t>S</a:t>
            </a:r>
            <a:r>
              <a:rPr lang="en-US" sz="2600" dirty="0" smtClean="0">
                <a:solidFill>
                  <a:srgbClr val="000000"/>
                </a:solidFill>
                <a:cs typeface="+mn-cs"/>
              </a:rPr>
              <a:t>wapping </a:t>
            </a:r>
            <a:r>
              <a:rPr lang="en-US" sz="2600" dirty="0">
                <a:solidFill>
                  <a:srgbClr val="000000"/>
                </a:solidFill>
                <a:cs typeface="+mn-cs"/>
              </a:rPr>
              <a:t>genes is known as a crossing over</a:t>
            </a:r>
          </a:p>
        </p:txBody>
      </p:sp>
      <p:pic>
        <p:nvPicPr>
          <p:cNvPr id="532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5816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4421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ChangeArrowheads="1"/>
          </p:cNvSpPr>
          <p:nvPr/>
        </p:nvSpPr>
        <p:spPr bwMode="auto">
          <a:xfrm>
            <a:off x="0" y="3124200"/>
            <a:ext cx="9144000" cy="3733800"/>
          </a:xfrm>
          <a:prstGeom prst="rect">
            <a:avLst/>
          </a:prstGeom>
          <a:noFill/>
          <a:ln>
            <a:noFill/>
          </a:ln>
          <a:effectLst/>
        </p:spPr>
        <p:txBody>
          <a:bodyPr anchor="ctr"/>
          <a:lstStyle/>
          <a:p>
            <a:pPr algn="ctr" eaLnBrk="1" hangingPunct="1">
              <a:defRPr/>
            </a:pPr>
            <a:r>
              <a:rPr lang="en-US" sz="6000" dirty="0">
                <a:solidFill>
                  <a:srgbClr val="2D2015"/>
                </a:solidFill>
                <a:effectLst>
                  <a:outerShdw blurRad="50800" dist="38100" dir="5400000" algn="t" rotWithShape="0">
                    <a:prstClr val="black">
                      <a:alpha val="40000"/>
                    </a:prstClr>
                  </a:outerShdw>
                </a:effectLst>
                <a:latin typeface="Times New Roman" charset="0"/>
                <a:cs typeface="+mn-cs"/>
              </a:rPr>
              <a:t>Crossovers occur while the homologous chromosomes are paired in </a:t>
            </a:r>
            <a:r>
              <a:rPr lang="en-US" sz="6000" b="1" u="sng" dirty="0">
                <a:effectLst>
                  <a:outerShdw blurRad="50800" dist="38100" dir="5400000" algn="t" rotWithShape="0">
                    <a:prstClr val="black">
                      <a:alpha val="40000"/>
                    </a:prstClr>
                  </a:outerShdw>
                </a:effectLst>
                <a:latin typeface="Times New Roman" charset="0"/>
              </a:rPr>
              <a:t>P</a:t>
            </a:r>
            <a:r>
              <a:rPr lang="en-US" sz="6000" b="1" u="sng" dirty="0" smtClean="0">
                <a:effectLst>
                  <a:outerShdw blurRad="50800" dist="38100" dir="5400000" algn="t" rotWithShape="0">
                    <a:prstClr val="black">
                      <a:alpha val="40000"/>
                    </a:prstClr>
                  </a:outerShdw>
                </a:effectLst>
                <a:latin typeface="Times New Roman" charset="0"/>
                <a:cs typeface="+mn-cs"/>
              </a:rPr>
              <a:t>rophase </a:t>
            </a:r>
            <a:r>
              <a:rPr lang="en-US" sz="6000" b="1" u="sng" dirty="0">
                <a:effectLst>
                  <a:outerShdw blurRad="50800" dist="38100" dir="5400000" algn="t" rotWithShape="0">
                    <a:prstClr val="black">
                      <a:alpha val="40000"/>
                    </a:prstClr>
                  </a:outerShdw>
                </a:effectLst>
                <a:latin typeface="Times New Roman" charset="0"/>
                <a:cs typeface="+mn-cs"/>
              </a:rPr>
              <a:t>I</a:t>
            </a:r>
            <a:r>
              <a:rPr lang="en-US" sz="5400" dirty="0">
                <a:effectLst>
                  <a:outerShdw blurRad="50800" dist="38100" dir="5400000" algn="t" rotWithShape="0">
                    <a:prstClr val="black">
                      <a:alpha val="40000"/>
                    </a:prstClr>
                  </a:outerShdw>
                </a:effectLst>
                <a:latin typeface="Lydian MT" charset="0"/>
                <a:cs typeface="+mn-cs"/>
              </a:rPr>
              <a:t>.</a:t>
            </a:r>
            <a:endParaRPr lang="en-US" sz="6000" dirty="0">
              <a:effectLst>
                <a:outerShdw blurRad="50800" dist="38100" dir="5400000" algn="t" rotWithShape="0">
                  <a:prstClr val="black">
                    <a:alpha val="40000"/>
                  </a:prstClr>
                </a:outerShdw>
              </a:effectLst>
              <a:latin typeface="Lydian MT" charset="0"/>
              <a:cs typeface="+mn-cs"/>
            </a:endParaRPr>
          </a:p>
        </p:txBody>
      </p:sp>
      <p:pic>
        <p:nvPicPr>
          <p:cNvPr id="542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816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578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800" b="1" u="sng" dirty="0">
                <a:solidFill>
                  <a:schemeClr val="accent1"/>
                </a:solidFill>
                <a:effectLst>
                  <a:outerShdw blurRad="38100" dist="38100" dir="2700000" algn="tl">
                    <a:srgbClr val="000000"/>
                  </a:outerShdw>
                </a:effectLst>
                <a:latin typeface="Arial" charset="0"/>
                <a:ea typeface="ＭＳ Ｐゴシック" charset="0"/>
                <a:cs typeface="ＭＳ Ｐゴシック" charset="0"/>
              </a:rPr>
              <a:t>Meiosis</a:t>
            </a:r>
          </a:p>
        </p:txBody>
      </p:sp>
      <p:sp>
        <p:nvSpPr>
          <p:cNvPr id="5123" name="Rectangle 3"/>
          <p:cNvSpPr>
            <a:spLocks noGrp="1" noChangeArrowheads="1"/>
          </p:cNvSpPr>
          <p:nvPr>
            <p:ph idx="1"/>
          </p:nvPr>
        </p:nvSpPr>
        <p:spPr>
          <a:xfrm>
            <a:off x="134683" y="1584030"/>
            <a:ext cx="9009317" cy="3886200"/>
          </a:xfrm>
        </p:spPr>
        <p:txBody>
          <a:bodyPr>
            <a:noAutofit/>
          </a:bodyPr>
          <a:lstStyle/>
          <a:p>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Sex cells </a:t>
            </a:r>
            <a:r>
              <a:rPr lang="en-US" sz="2600" dirty="0">
                <a:solidFill>
                  <a:srgbClr val="000000"/>
                </a:solidFill>
                <a:latin typeface="Arial" charset="0"/>
                <a:ea typeface="ＭＳ Ｐゴシック" charset="0"/>
                <a:cs typeface="ＭＳ Ｐゴシック" charset="0"/>
              </a:rPr>
              <a:t>divide to produce </a:t>
            </a:r>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gametes</a:t>
            </a:r>
            <a:r>
              <a:rPr lang="en-US" sz="2600" dirty="0">
                <a:solidFill>
                  <a:srgbClr val="000000"/>
                </a:solidFill>
                <a:latin typeface="Arial" charset="0"/>
                <a:ea typeface="ＭＳ Ｐゴシック" charset="0"/>
                <a:cs typeface="ＭＳ Ｐゴシック" charset="0"/>
              </a:rPr>
              <a:t> </a:t>
            </a:r>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(sperm or egg)</a:t>
            </a:r>
            <a:r>
              <a:rPr lang="en-US" sz="2600" dirty="0">
                <a:solidFill>
                  <a:srgbClr val="000000"/>
                </a:solidFill>
                <a:latin typeface="Arial" charset="0"/>
                <a:ea typeface="ＭＳ Ｐゴシック" charset="0"/>
                <a:cs typeface="ＭＳ Ｐゴシック" charset="0"/>
              </a:rPr>
              <a:t>.</a:t>
            </a:r>
          </a:p>
          <a:p>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Gametes</a:t>
            </a:r>
            <a:r>
              <a:rPr lang="en-US" sz="2600" dirty="0">
                <a:solidFill>
                  <a:srgbClr val="000000"/>
                </a:solidFill>
                <a:latin typeface="Arial" charset="0"/>
                <a:ea typeface="ＭＳ Ｐゴシック" charset="0"/>
                <a:cs typeface="ＭＳ Ｐゴシック" charset="0"/>
              </a:rPr>
              <a:t> have </a:t>
            </a:r>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half</a:t>
            </a:r>
            <a:r>
              <a:rPr lang="en-US" sz="2600" dirty="0">
                <a:solidFill>
                  <a:srgbClr val="000000"/>
                </a:solidFill>
                <a:latin typeface="Arial" charset="0"/>
                <a:ea typeface="ＭＳ Ｐゴシック" charset="0"/>
                <a:cs typeface="ＭＳ Ｐゴシック" charset="0"/>
              </a:rPr>
              <a:t> the # of </a:t>
            </a:r>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chromosomes</a:t>
            </a:r>
            <a:r>
              <a:rPr lang="en-US" sz="2600" dirty="0">
                <a:solidFill>
                  <a:srgbClr val="000000"/>
                </a:solidFill>
                <a:latin typeface="Arial" charset="0"/>
                <a:ea typeface="ＭＳ Ｐゴシック" charset="0"/>
                <a:cs typeface="ＭＳ Ｐゴシック" charset="0"/>
              </a:rPr>
              <a:t>.</a:t>
            </a:r>
          </a:p>
          <a:p>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Occurs only in gonads (testes or ovaries).</a:t>
            </a:r>
            <a:endParaRPr lang="en-US" sz="2600" dirty="0">
              <a:solidFill>
                <a:srgbClr val="000000"/>
              </a:solidFill>
              <a:latin typeface="Arial" charset="0"/>
              <a:ea typeface="ＭＳ Ｐゴシック" charset="0"/>
              <a:cs typeface="ＭＳ Ｐゴシック" charset="0"/>
            </a:endParaRPr>
          </a:p>
          <a:p>
            <a:pPr>
              <a:buFontTx/>
              <a:buNone/>
            </a:pPr>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				Male:  spermatogenesis</a:t>
            </a:r>
          </a:p>
          <a:p>
            <a:pPr>
              <a:buFontTx/>
              <a:buNone/>
            </a:pPr>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				Female:  oogenesis</a:t>
            </a:r>
          </a:p>
          <a:p>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Meiosis</a:t>
            </a:r>
            <a:r>
              <a:rPr lang="en-US" sz="2600" dirty="0">
                <a:solidFill>
                  <a:srgbClr val="000000"/>
                </a:solidFill>
                <a:latin typeface="Arial" charset="0"/>
                <a:ea typeface="ＭＳ Ｐゴシック" charset="0"/>
                <a:cs typeface="ＭＳ Ｐゴシック" charset="0"/>
              </a:rPr>
              <a:t> is similar to </a:t>
            </a:r>
            <a:r>
              <a:rPr lang="en-US" sz="2600" dirty="0">
                <a:solidFill>
                  <a:srgbClr val="000000"/>
                </a:solidFill>
                <a:effectLst>
                  <a:outerShdw blurRad="38100" dist="38100" dir="2700000" algn="tl">
                    <a:srgbClr val="000000"/>
                  </a:outerShdw>
                </a:effectLst>
                <a:latin typeface="Arial" charset="0"/>
                <a:ea typeface="ＭＳ Ｐゴシック" charset="0"/>
                <a:cs typeface="ＭＳ Ｐゴシック" charset="0"/>
              </a:rPr>
              <a:t>mitosis</a:t>
            </a:r>
            <a:r>
              <a:rPr lang="en-US" sz="2600" dirty="0">
                <a:solidFill>
                  <a:srgbClr val="000000"/>
                </a:solidFill>
                <a:latin typeface="Arial" charset="0"/>
                <a:ea typeface="ＭＳ Ｐゴシック" charset="0"/>
                <a:cs typeface="ＭＳ Ｐゴシック" charset="0"/>
              </a:rPr>
              <a:t> with some chromosomal differences.</a:t>
            </a:r>
          </a:p>
        </p:txBody>
      </p:sp>
    </p:spTree>
    <p:extLst>
      <p:ext uri="{BB962C8B-B14F-4D97-AF65-F5344CB8AC3E}">
        <p14:creationId xmlns:p14="http://schemas.microsoft.com/office/powerpoint/2010/main" val="71944652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solidFill>
                  <a:schemeClr val="accent2"/>
                </a:solidFill>
                <a:effectLst>
                  <a:outerShdw blurRad="38100" dist="38100" dir="2700000" algn="tl">
                    <a:srgbClr val="000000"/>
                  </a:outerShdw>
                </a:effectLst>
                <a:latin typeface="Arial" charset="0"/>
                <a:ea typeface="ＭＳ Ｐゴシック" charset="0"/>
                <a:cs typeface="ＭＳ Ｐゴシック" charset="0"/>
              </a:rPr>
              <a:t>Fertilization</a:t>
            </a:r>
          </a:p>
        </p:txBody>
      </p:sp>
      <p:sp>
        <p:nvSpPr>
          <p:cNvPr id="7171" name="Rectangle 3"/>
          <p:cNvSpPr>
            <a:spLocks noGrp="1" noChangeArrowheads="1"/>
          </p:cNvSpPr>
          <p:nvPr>
            <p:ph idx="1"/>
          </p:nvPr>
        </p:nvSpPr>
        <p:spPr>
          <a:xfrm>
            <a:off x="304800" y="1981200"/>
            <a:ext cx="8458200" cy="4114800"/>
          </a:xfrm>
        </p:spPr>
        <p:txBody>
          <a:bodyPr/>
          <a:lstStyle/>
          <a:p>
            <a:r>
              <a:rPr lang="en-US" sz="2800" dirty="0">
                <a:solidFill>
                  <a:srgbClr val="000000"/>
                </a:solidFill>
                <a:latin typeface="Arial" charset="0"/>
                <a:ea typeface="ＭＳ Ｐゴシック" charset="0"/>
                <a:cs typeface="ＭＳ Ｐゴシック" charset="0"/>
              </a:rPr>
              <a:t>The fusion of a </a:t>
            </a:r>
            <a:r>
              <a:rPr lang="en-US" sz="2800" b="1" dirty="0">
                <a:solidFill>
                  <a:srgbClr val="000000"/>
                </a:solidFill>
                <a:effectLst>
                  <a:outerShdw blurRad="38100" dist="38100" dir="2700000" algn="tl">
                    <a:srgbClr val="000000"/>
                  </a:outerShdw>
                </a:effectLst>
                <a:latin typeface="Arial" charset="0"/>
                <a:ea typeface="ＭＳ Ｐゴシック" charset="0"/>
                <a:cs typeface="ＭＳ Ｐゴシック" charset="0"/>
              </a:rPr>
              <a:t>sperm</a:t>
            </a:r>
            <a:r>
              <a:rPr lang="en-US" sz="2800" dirty="0">
                <a:solidFill>
                  <a:srgbClr val="000000"/>
                </a:solidFill>
                <a:latin typeface="Arial" charset="0"/>
                <a:ea typeface="ＭＳ Ｐゴシック" charset="0"/>
                <a:cs typeface="ＭＳ Ｐゴシック" charset="0"/>
              </a:rPr>
              <a:t> and </a:t>
            </a:r>
            <a:r>
              <a:rPr lang="en-US" sz="2800" b="1" dirty="0">
                <a:solidFill>
                  <a:srgbClr val="000000"/>
                </a:solidFill>
                <a:effectLst>
                  <a:outerShdw blurRad="38100" dist="38100" dir="2700000" algn="tl">
                    <a:srgbClr val="000000"/>
                  </a:outerShdw>
                </a:effectLst>
                <a:latin typeface="Arial" charset="0"/>
                <a:ea typeface="ＭＳ Ｐゴシック" charset="0"/>
                <a:cs typeface="ＭＳ Ｐゴシック" charset="0"/>
              </a:rPr>
              <a:t>egg</a:t>
            </a:r>
            <a:r>
              <a:rPr lang="en-US" sz="2800" dirty="0">
                <a:solidFill>
                  <a:srgbClr val="000000"/>
                </a:solidFill>
                <a:latin typeface="Arial" charset="0"/>
                <a:ea typeface="ＭＳ Ｐゴシック" charset="0"/>
                <a:cs typeface="ＭＳ Ｐゴシック" charset="0"/>
              </a:rPr>
              <a:t> to form a </a:t>
            </a:r>
            <a:r>
              <a:rPr lang="en-US" sz="2800" b="1" dirty="0">
                <a:solidFill>
                  <a:srgbClr val="000000"/>
                </a:solidFill>
                <a:effectLst>
                  <a:outerShdw blurRad="38100" dist="38100" dir="2700000" algn="tl">
                    <a:srgbClr val="000000"/>
                  </a:outerShdw>
                </a:effectLst>
                <a:latin typeface="Arial" charset="0"/>
                <a:ea typeface="ＭＳ Ｐゴシック" charset="0"/>
                <a:cs typeface="ＭＳ Ｐゴシック" charset="0"/>
              </a:rPr>
              <a:t>zygote</a:t>
            </a:r>
            <a:r>
              <a:rPr lang="en-US" sz="2800" dirty="0">
                <a:solidFill>
                  <a:srgbClr val="000000"/>
                </a:solidFill>
                <a:latin typeface="Arial" charset="0"/>
                <a:ea typeface="ＭＳ Ｐゴシック" charset="0"/>
                <a:cs typeface="ＭＳ Ｐゴシック" charset="0"/>
              </a:rPr>
              <a:t>.</a:t>
            </a:r>
          </a:p>
          <a:p>
            <a:r>
              <a:rPr lang="en-US" sz="2800" dirty="0">
                <a:latin typeface="Arial" charset="0"/>
                <a:ea typeface="ＭＳ Ｐゴシック" charset="0"/>
                <a:cs typeface="ＭＳ Ｐゴシック" charset="0"/>
              </a:rPr>
              <a:t>A zygote is a fertilized egg</a:t>
            </a:r>
          </a:p>
        </p:txBody>
      </p:sp>
      <p:grpSp>
        <p:nvGrpSpPr>
          <p:cNvPr id="2" name="Group 4"/>
          <p:cNvGrpSpPr>
            <a:grpSpLocks/>
          </p:cNvGrpSpPr>
          <p:nvPr/>
        </p:nvGrpSpPr>
        <p:grpSpPr bwMode="auto">
          <a:xfrm>
            <a:off x="135731" y="3578225"/>
            <a:ext cx="2425700" cy="2349500"/>
            <a:chOff x="532" y="1924"/>
            <a:chExt cx="1528" cy="1480"/>
          </a:xfrm>
          <a:solidFill>
            <a:schemeClr val="bg2"/>
          </a:solidFill>
        </p:grpSpPr>
        <p:sp>
          <p:nvSpPr>
            <p:cNvPr id="19473" name="Oval 5"/>
            <p:cNvSpPr>
              <a:spLocks noChangeArrowheads="1"/>
            </p:cNvSpPr>
            <p:nvPr/>
          </p:nvSpPr>
          <p:spPr bwMode="auto">
            <a:xfrm>
              <a:off x="532" y="1924"/>
              <a:ext cx="1528" cy="1480"/>
            </a:xfrm>
            <a:prstGeom prst="ellipse">
              <a:avLst/>
            </a:prstGeom>
            <a:grpFill/>
            <a:ln w="38100">
              <a:solidFill>
                <a:schemeClr val="tx1"/>
              </a:solidFill>
              <a:round/>
              <a:headEnd/>
              <a:tailEnd/>
            </a:ln>
          </p:spPr>
          <p:txBody>
            <a:bodyPr wrap="none" anchor="ctr"/>
            <a:lstStyle/>
            <a:p>
              <a:endParaRPr lang="en-US"/>
            </a:p>
          </p:txBody>
        </p:sp>
        <p:sp>
          <p:nvSpPr>
            <p:cNvPr id="19474" name="Rectangle 6"/>
            <p:cNvSpPr>
              <a:spLocks noChangeArrowheads="1"/>
            </p:cNvSpPr>
            <p:nvPr/>
          </p:nvSpPr>
          <p:spPr bwMode="auto">
            <a:xfrm>
              <a:off x="999" y="2286"/>
              <a:ext cx="704" cy="363"/>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200" b="1"/>
                <a:t>n=23</a:t>
              </a:r>
            </a:p>
          </p:txBody>
        </p:sp>
        <p:sp>
          <p:nvSpPr>
            <p:cNvPr id="19475" name="Rectangle 7"/>
            <p:cNvSpPr>
              <a:spLocks noChangeArrowheads="1"/>
            </p:cNvSpPr>
            <p:nvPr/>
          </p:nvSpPr>
          <p:spPr bwMode="auto">
            <a:xfrm>
              <a:off x="1047" y="2622"/>
              <a:ext cx="568" cy="363"/>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200" b="1"/>
                <a:t>egg</a:t>
              </a:r>
            </a:p>
          </p:txBody>
        </p:sp>
      </p:grpSp>
      <p:grpSp>
        <p:nvGrpSpPr>
          <p:cNvPr id="3" name="Group 8"/>
          <p:cNvGrpSpPr>
            <a:grpSpLocks/>
          </p:cNvGrpSpPr>
          <p:nvPr/>
        </p:nvGrpSpPr>
        <p:grpSpPr bwMode="auto">
          <a:xfrm>
            <a:off x="2637631" y="3427140"/>
            <a:ext cx="2770188" cy="1697038"/>
            <a:chOff x="2072" y="2112"/>
            <a:chExt cx="1745" cy="1069"/>
          </a:xfrm>
        </p:grpSpPr>
        <p:sp>
          <p:nvSpPr>
            <p:cNvPr id="19466" name="Oval 9"/>
            <p:cNvSpPr>
              <a:spLocks noChangeArrowheads="1"/>
            </p:cNvSpPr>
            <p:nvPr/>
          </p:nvSpPr>
          <p:spPr bwMode="auto">
            <a:xfrm>
              <a:off x="2072" y="2456"/>
              <a:ext cx="656" cy="704"/>
            </a:xfrm>
            <a:prstGeom prst="ellipse">
              <a:avLst/>
            </a:prstGeom>
            <a:solidFill>
              <a:srgbClr val="E3BEFF"/>
            </a:solidFill>
            <a:ln w="38100">
              <a:solidFill>
                <a:schemeClr val="tx1"/>
              </a:solidFill>
              <a:round/>
              <a:headEnd/>
              <a:tailEnd/>
            </a:ln>
          </p:spPr>
          <p:txBody>
            <a:bodyPr wrap="none" anchor="ctr"/>
            <a:lstStyle/>
            <a:p>
              <a:endParaRPr lang="en-US"/>
            </a:p>
          </p:txBody>
        </p:sp>
        <p:sp>
          <p:nvSpPr>
            <p:cNvPr id="19467" name="Rectangle 10"/>
            <p:cNvSpPr>
              <a:spLocks noChangeArrowheads="1"/>
            </p:cNvSpPr>
            <p:nvPr/>
          </p:nvSpPr>
          <p:spPr bwMode="auto">
            <a:xfrm>
              <a:off x="2688" y="2112"/>
              <a:ext cx="78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800" b="1"/>
                <a:t>sperm</a:t>
              </a:r>
            </a:p>
            <a:p>
              <a:r>
                <a:rPr lang="en-US" sz="2800" b="1"/>
                <a:t> n=23</a:t>
              </a:r>
            </a:p>
          </p:txBody>
        </p:sp>
        <p:sp>
          <p:nvSpPr>
            <p:cNvPr id="19468" name="Freeform 11"/>
            <p:cNvSpPr>
              <a:spLocks/>
            </p:cNvSpPr>
            <p:nvPr/>
          </p:nvSpPr>
          <p:spPr bwMode="auto">
            <a:xfrm>
              <a:off x="2688" y="2700"/>
              <a:ext cx="277" cy="265"/>
            </a:xfrm>
            <a:custGeom>
              <a:avLst/>
              <a:gdLst>
                <a:gd name="T0" fmla="*/ 0 w 277"/>
                <a:gd name="T1" fmla="*/ 228 h 265"/>
                <a:gd name="T2" fmla="*/ 36 w 277"/>
                <a:gd name="T3" fmla="*/ 228 h 265"/>
                <a:gd name="T4" fmla="*/ 36 w 277"/>
                <a:gd name="T5" fmla="*/ 192 h 265"/>
                <a:gd name="T6" fmla="*/ 36 w 277"/>
                <a:gd name="T7" fmla="*/ 156 h 265"/>
                <a:gd name="T8" fmla="*/ 24 w 277"/>
                <a:gd name="T9" fmla="*/ 120 h 265"/>
                <a:gd name="T10" fmla="*/ 48 w 277"/>
                <a:gd name="T11" fmla="*/ 84 h 265"/>
                <a:gd name="T12" fmla="*/ 48 w 277"/>
                <a:gd name="T13" fmla="*/ 48 h 265"/>
                <a:gd name="T14" fmla="*/ 48 w 277"/>
                <a:gd name="T15" fmla="*/ 12 h 265"/>
                <a:gd name="T16" fmla="*/ 84 w 277"/>
                <a:gd name="T17" fmla="*/ 0 h 265"/>
                <a:gd name="T18" fmla="*/ 120 w 277"/>
                <a:gd name="T19" fmla="*/ 0 h 265"/>
                <a:gd name="T20" fmla="*/ 156 w 277"/>
                <a:gd name="T21" fmla="*/ 12 h 265"/>
                <a:gd name="T22" fmla="*/ 192 w 277"/>
                <a:gd name="T23" fmla="*/ 36 h 265"/>
                <a:gd name="T24" fmla="*/ 216 w 277"/>
                <a:gd name="T25" fmla="*/ 72 h 265"/>
                <a:gd name="T26" fmla="*/ 252 w 277"/>
                <a:gd name="T27" fmla="*/ 96 h 265"/>
                <a:gd name="T28" fmla="*/ 264 w 277"/>
                <a:gd name="T29" fmla="*/ 132 h 265"/>
                <a:gd name="T30" fmla="*/ 276 w 277"/>
                <a:gd name="T31" fmla="*/ 168 h 265"/>
                <a:gd name="T32" fmla="*/ 276 w 277"/>
                <a:gd name="T33" fmla="*/ 204 h 265"/>
                <a:gd name="T34" fmla="*/ 240 w 277"/>
                <a:gd name="T35" fmla="*/ 228 h 265"/>
                <a:gd name="T36" fmla="*/ 204 w 277"/>
                <a:gd name="T37" fmla="*/ 252 h 265"/>
                <a:gd name="T38" fmla="*/ 168 w 277"/>
                <a:gd name="T39" fmla="*/ 252 h 265"/>
                <a:gd name="T40" fmla="*/ 132 w 277"/>
                <a:gd name="T41" fmla="*/ 264 h 265"/>
                <a:gd name="T42" fmla="*/ 96 w 277"/>
                <a:gd name="T43" fmla="*/ 264 h 265"/>
                <a:gd name="T44" fmla="*/ 60 w 277"/>
                <a:gd name="T45" fmla="*/ 264 h 265"/>
                <a:gd name="T46" fmla="*/ 24 w 277"/>
                <a:gd name="T47" fmla="*/ 264 h 265"/>
                <a:gd name="T48" fmla="*/ 24 w 277"/>
                <a:gd name="T49" fmla="*/ 228 h 265"/>
                <a:gd name="T50" fmla="*/ 0 w 277"/>
                <a:gd name="T51" fmla="*/ 228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7"/>
                <a:gd name="T79" fmla="*/ 0 h 265"/>
                <a:gd name="T80" fmla="*/ 277 w 277"/>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7" h="265">
                  <a:moveTo>
                    <a:pt x="0" y="228"/>
                  </a:moveTo>
                  <a:lnTo>
                    <a:pt x="36" y="228"/>
                  </a:lnTo>
                  <a:lnTo>
                    <a:pt x="36" y="192"/>
                  </a:lnTo>
                  <a:lnTo>
                    <a:pt x="36" y="156"/>
                  </a:lnTo>
                  <a:lnTo>
                    <a:pt x="24" y="120"/>
                  </a:lnTo>
                  <a:lnTo>
                    <a:pt x="48" y="84"/>
                  </a:lnTo>
                  <a:lnTo>
                    <a:pt x="48" y="48"/>
                  </a:lnTo>
                  <a:lnTo>
                    <a:pt x="48" y="12"/>
                  </a:lnTo>
                  <a:lnTo>
                    <a:pt x="84" y="0"/>
                  </a:lnTo>
                  <a:lnTo>
                    <a:pt x="120" y="0"/>
                  </a:lnTo>
                  <a:lnTo>
                    <a:pt x="156" y="12"/>
                  </a:lnTo>
                  <a:lnTo>
                    <a:pt x="192" y="36"/>
                  </a:lnTo>
                  <a:lnTo>
                    <a:pt x="216" y="72"/>
                  </a:lnTo>
                  <a:lnTo>
                    <a:pt x="252" y="96"/>
                  </a:lnTo>
                  <a:lnTo>
                    <a:pt x="264" y="132"/>
                  </a:lnTo>
                  <a:lnTo>
                    <a:pt x="276" y="168"/>
                  </a:lnTo>
                  <a:lnTo>
                    <a:pt x="276" y="204"/>
                  </a:lnTo>
                  <a:lnTo>
                    <a:pt x="240" y="228"/>
                  </a:lnTo>
                  <a:lnTo>
                    <a:pt x="204" y="252"/>
                  </a:lnTo>
                  <a:lnTo>
                    <a:pt x="168" y="252"/>
                  </a:lnTo>
                  <a:lnTo>
                    <a:pt x="132" y="264"/>
                  </a:lnTo>
                  <a:lnTo>
                    <a:pt x="96" y="264"/>
                  </a:lnTo>
                  <a:lnTo>
                    <a:pt x="60" y="264"/>
                  </a:lnTo>
                  <a:lnTo>
                    <a:pt x="24" y="264"/>
                  </a:lnTo>
                  <a:lnTo>
                    <a:pt x="24" y="228"/>
                  </a:lnTo>
                  <a:lnTo>
                    <a:pt x="0" y="228"/>
                  </a:lnTo>
                </a:path>
              </a:pathLst>
            </a:custGeom>
            <a:solidFill>
              <a:schemeClr val="accent1"/>
            </a:solidFill>
            <a:ln w="38100" cap="rnd">
              <a:solidFill>
                <a:schemeClr val="tx1"/>
              </a:solidFill>
              <a:round/>
              <a:headEnd/>
              <a:tailEnd/>
            </a:ln>
          </p:spPr>
          <p:txBody>
            <a:bodyPr/>
            <a:lstStyle/>
            <a:p>
              <a:endParaRPr lang="en-US"/>
            </a:p>
          </p:txBody>
        </p:sp>
        <p:sp>
          <p:nvSpPr>
            <p:cNvPr id="19469" name="Freeform 12"/>
            <p:cNvSpPr>
              <a:spLocks/>
            </p:cNvSpPr>
            <p:nvPr/>
          </p:nvSpPr>
          <p:spPr bwMode="auto">
            <a:xfrm>
              <a:off x="2976" y="2880"/>
              <a:ext cx="841" cy="301"/>
            </a:xfrm>
            <a:custGeom>
              <a:avLst/>
              <a:gdLst>
                <a:gd name="T0" fmla="*/ 0 w 841"/>
                <a:gd name="T1" fmla="*/ 0 h 301"/>
                <a:gd name="T2" fmla="*/ 24 w 841"/>
                <a:gd name="T3" fmla="*/ 36 h 301"/>
                <a:gd name="T4" fmla="*/ 60 w 841"/>
                <a:gd name="T5" fmla="*/ 36 h 301"/>
                <a:gd name="T6" fmla="*/ 96 w 841"/>
                <a:gd name="T7" fmla="*/ 36 h 301"/>
                <a:gd name="T8" fmla="*/ 132 w 841"/>
                <a:gd name="T9" fmla="*/ 48 h 301"/>
                <a:gd name="T10" fmla="*/ 156 w 841"/>
                <a:gd name="T11" fmla="*/ 84 h 301"/>
                <a:gd name="T12" fmla="*/ 192 w 841"/>
                <a:gd name="T13" fmla="*/ 120 h 301"/>
                <a:gd name="T14" fmla="*/ 228 w 841"/>
                <a:gd name="T15" fmla="*/ 132 h 301"/>
                <a:gd name="T16" fmla="*/ 324 w 841"/>
                <a:gd name="T17" fmla="*/ 132 h 301"/>
                <a:gd name="T18" fmla="*/ 396 w 841"/>
                <a:gd name="T19" fmla="*/ 144 h 301"/>
                <a:gd name="T20" fmla="*/ 468 w 841"/>
                <a:gd name="T21" fmla="*/ 144 h 301"/>
                <a:gd name="T22" fmla="*/ 504 w 841"/>
                <a:gd name="T23" fmla="*/ 156 h 301"/>
                <a:gd name="T24" fmla="*/ 576 w 841"/>
                <a:gd name="T25" fmla="*/ 156 h 301"/>
                <a:gd name="T26" fmla="*/ 624 w 841"/>
                <a:gd name="T27" fmla="*/ 180 h 301"/>
                <a:gd name="T28" fmla="*/ 660 w 841"/>
                <a:gd name="T29" fmla="*/ 216 h 301"/>
                <a:gd name="T30" fmla="*/ 696 w 841"/>
                <a:gd name="T31" fmla="*/ 228 h 301"/>
                <a:gd name="T32" fmla="*/ 732 w 841"/>
                <a:gd name="T33" fmla="*/ 252 h 301"/>
                <a:gd name="T34" fmla="*/ 768 w 841"/>
                <a:gd name="T35" fmla="*/ 276 h 301"/>
                <a:gd name="T36" fmla="*/ 804 w 841"/>
                <a:gd name="T37" fmla="*/ 288 h 301"/>
                <a:gd name="T38" fmla="*/ 840 w 841"/>
                <a:gd name="T39" fmla="*/ 300 h 3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1"/>
                <a:gd name="T61" fmla="*/ 0 h 301"/>
                <a:gd name="T62" fmla="*/ 841 w 841"/>
                <a:gd name="T63" fmla="*/ 301 h 3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1" h="301">
                  <a:moveTo>
                    <a:pt x="0" y="0"/>
                  </a:moveTo>
                  <a:lnTo>
                    <a:pt x="24" y="36"/>
                  </a:lnTo>
                  <a:lnTo>
                    <a:pt x="60" y="36"/>
                  </a:lnTo>
                  <a:lnTo>
                    <a:pt x="96" y="36"/>
                  </a:lnTo>
                  <a:lnTo>
                    <a:pt x="132" y="48"/>
                  </a:lnTo>
                  <a:lnTo>
                    <a:pt x="156" y="84"/>
                  </a:lnTo>
                  <a:lnTo>
                    <a:pt x="192" y="120"/>
                  </a:lnTo>
                  <a:lnTo>
                    <a:pt x="228" y="132"/>
                  </a:lnTo>
                  <a:lnTo>
                    <a:pt x="324" y="132"/>
                  </a:lnTo>
                  <a:lnTo>
                    <a:pt x="396" y="144"/>
                  </a:lnTo>
                  <a:lnTo>
                    <a:pt x="468" y="144"/>
                  </a:lnTo>
                  <a:lnTo>
                    <a:pt x="504" y="156"/>
                  </a:lnTo>
                  <a:lnTo>
                    <a:pt x="576" y="156"/>
                  </a:lnTo>
                  <a:lnTo>
                    <a:pt x="624" y="180"/>
                  </a:lnTo>
                  <a:lnTo>
                    <a:pt x="660" y="216"/>
                  </a:lnTo>
                  <a:lnTo>
                    <a:pt x="696" y="228"/>
                  </a:lnTo>
                  <a:lnTo>
                    <a:pt x="732" y="252"/>
                  </a:lnTo>
                  <a:lnTo>
                    <a:pt x="768" y="276"/>
                  </a:lnTo>
                  <a:lnTo>
                    <a:pt x="804" y="288"/>
                  </a:lnTo>
                  <a:lnTo>
                    <a:pt x="840" y="300"/>
                  </a:lnTo>
                </a:path>
              </a:pathLst>
            </a:custGeom>
            <a:noFill/>
            <a:ln w="285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0" name="Oval 13"/>
            <p:cNvSpPr>
              <a:spLocks noChangeArrowheads="1"/>
            </p:cNvSpPr>
            <p:nvPr/>
          </p:nvSpPr>
          <p:spPr bwMode="auto">
            <a:xfrm>
              <a:off x="2212" y="2596"/>
              <a:ext cx="184" cy="13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9471" name="Freeform 14"/>
            <p:cNvSpPr>
              <a:spLocks/>
            </p:cNvSpPr>
            <p:nvPr/>
          </p:nvSpPr>
          <p:spPr bwMode="auto">
            <a:xfrm>
              <a:off x="2112" y="2832"/>
              <a:ext cx="373" cy="193"/>
            </a:xfrm>
            <a:custGeom>
              <a:avLst/>
              <a:gdLst>
                <a:gd name="T0" fmla="*/ 0 w 373"/>
                <a:gd name="T1" fmla="*/ 192 h 193"/>
                <a:gd name="T2" fmla="*/ 36 w 373"/>
                <a:gd name="T3" fmla="*/ 168 h 193"/>
                <a:gd name="T4" fmla="*/ 72 w 373"/>
                <a:gd name="T5" fmla="*/ 168 h 193"/>
                <a:gd name="T6" fmla="*/ 108 w 373"/>
                <a:gd name="T7" fmla="*/ 168 h 193"/>
                <a:gd name="T8" fmla="*/ 144 w 373"/>
                <a:gd name="T9" fmla="*/ 168 h 193"/>
                <a:gd name="T10" fmla="*/ 180 w 373"/>
                <a:gd name="T11" fmla="*/ 168 h 193"/>
                <a:gd name="T12" fmla="*/ 216 w 373"/>
                <a:gd name="T13" fmla="*/ 168 h 193"/>
                <a:gd name="T14" fmla="*/ 252 w 373"/>
                <a:gd name="T15" fmla="*/ 168 h 193"/>
                <a:gd name="T16" fmla="*/ 288 w 373"/>
                <a:gd name="T17" fmla="*/ 144 h 193"/>
                <a:gd name="T18" fmla="*/ 312 w 373"/>
                <a:gd name="T19" fmla="*/ 108 h 193"/>
                <a:gd name="T20" fmla="*/ 336 w 373"/>
                <a:gd name="T21" fmla="*/ 72 h 193"/>
                <a:gd name="T22" fmla="*/ 348 w 373"/>
                <a:gd name="T23" fmla="*/ 36 h 193"/>
                <a:gd name="T24" fmla="*/ 372 w 373"/>
                <a:gd name="T25" fmla="*/ 0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3"/>
                <a:gd name="T40" fmla="*/ 0 h 193"/>
                <a:gd name="T41" fmla="*/ 373 w 373"/>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3" h="193">
                  <a:moveTo>
                    <a:pt x="0" y="192"/>
                  </a:moveTo>
                  <a:lnTo>
                    <a:pt x="36" y="168"/>
                  </a:lnTo>
                  <a:lnTo>
                    <a:pt x="72" y="168"/>
                  </a:lnTo>
                  <a:lnTo>
                    <a:pt x="108" y="168"/>
                  </a:lnTo>
                  <a:lnTo>
                    <a:pt x="144" y="168"/>
                  </a:lnTo>
                  <a:lnTo>
                    <a:pt x="180" y="168"/>
                  </a:lnTo>
                  <a:lnTo>
                    <a:pt x="216" y="168"/>
                  </a:lnTo>
                  <a:lnTo>
                    <a:pt x="252" y="168"/>
                  </a:lnTo>
                  <a:lnTo>
                    <a:pt x="288" y="144"/>
                  </a:lnTo>
                  <a:lnTo>
                    <a:pt x="312" y="108"/>
                  </a:lnTo>
                  <a:lnTo>
                    <a:pt x="336" y="72"/>
                  </a:lnTo>
                  <a:lnTo>
                    <a:pt x="348" y="36"/>
                  </a:lnTo>
                  <a:lnTo>
                    <a:pt x="372" y="0"/>
                  </a:lnTo>
                </a:path>
              </a:pathLst>
            </a:custGeom>
            <a:noFill/>
            <a:ln w="285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2" name="Oval 15"/>
            <p:cNvSpPr>
              <a:spLocks noChangeArrowheads="1"/>
            </p:cNvSpPr>
            <p:nvPr/>
          </p:nvSpPr>
          <p:spPr bwMode="auto">
            <a:xfrm>
              <a:off x="2260" y="2644"/>
              <a:ext cx="40" cy="40"/>
            </a:xfrm>
            <a:prstGeom prst="ellipse">
              <a:avLst/>
            </a:prstGeom>
            <a:solidFill>
              <a:schemeClr val="tx1"/>
            </a:solidFill>
            <a:ln w="12700">
              <a:solidFill>
                <a:schemeClr val="tx1"/>
              </a:solidFill>
              <a:round/>
              <a:headEnd/>
              <a:tailEnd/>
            </a:ln>
          </p:spPr>
          <p:txBody>
            <a:bodyPr wrap="none" anchor="ctr"/>
            <a:lstStyle/>
            <a:p>
              <a:endParaRPr lang="en-US"/>
            </a:p>
          </p:txBody>
        </p:sp>
      </p:grpSp>
      <p:grpSp>
        <p:nvGrpSpPr>
          <p:cNvPr id="4" name="Group 16"/>
          <p:cNvGrpSpPr>
            <a:grpSpLocks/>
          </p:cNvGrpSpPr>
          <p:nvPr/>
        </p:nvGrpSpPr>
        <p:grpSpPr bwMode="auto">
          <a:xfrm>
            <a:off x="1508919" y="3722688"/>
            <a:ext cx="7537450" cy="2349500"/>
            <a:chOff x="912" y="2788"/>
            <a:chExt cx="4748" cy="1480"/>
          </a:xfrm>
        </p:grpSpPr>
        <p:sp>
          <p:nvSpPr>
            <p:cNvPr id="19463" name="Oval 17"/>
            <p:cNvSpPr>
              <a:spLocks noChangeArrowheads="1"/>
            </p:cNvSpPr>
            <p:nvPr/>
          </p:nvSpPr>
          <p:spPr bwMode="auto">
            <a:xfrm>
              <a:off x="4132" y="2788"/>
              <a:ext cx="1528" cy="1480"/>
            </a:xfrm>
            <a:prstGeom prst="ellipse">
              <a:avLst/>
            </a:prstGeom>
            <a:solidFill>
              <a:srgbClr val="DEDEE0"/>
            </a:solidFill>
            <a:ln w="12700">
              <a:solidFill>
                <a:schemeClr val="tx1"/>
              </a:solidFill>
              <a:round/>
              <a:headEnd/>
              <a:tailEnd/>
            </a:ln>
          </p:spPr>
          <p:txBody>
            <a:bodyPr wrap="none" anchor="ctr"/>
            <a:lstStyle/>
            <a:p>
              <a:endParaRPr lang="en-US"/>
            </a:p>
          </p:txBody>
        </p:sp>
        <p:sp>
          <p:nvSpPr>
            <p:cNvPr id="19464" name="Rectangle 18"/>
            <p:cNvSpPr>
              <a:spLocks noChangeArrowheads="1"/>
            </p:cNvSpPr>
            <p:nvPr/>
          </p:nvSpPr>
          <p:spPr bwMode="auto">
            <a:xfrm>
              <a:off x="4455" y="3102"/>
              <a:ext cx="923"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3200" b="1" dirty="0"/>
                <a:t> 2n=46</a:t>
              </a:r>
            </a:p>
            <a:p>
              <a:r>
                <a:rPr lang="en-US" sz="3200" b="1" dirty="0"/>
                <a:t>zygote</a:t>
              </a:r>
            </a:p>
          </p:txBody>
        </p:sp>
        <p:sp>
          <p:nvSpPr>
            <p:cNvPr id="19465" name="Freeform 19"/>
            <p:cNvSpPr>
              <a:spLocks/>
            </p:cNvSpPr>
            <p:nvPr/>
          </p:nvSpPr>
          <p:spPr bwMode="auto">
            <a:xfrm>
              <a:off x="912" y="3552"/>
              <a:ext cx="2976" cy="456"/>
            </a:xfrm>
            <a:custGeom>
              <a:avLst/>
              <a:gdLst>
                <a:gd name="T0" fmla="*/ 322 w 2368"/>
                <a:gd name="T1" fmla="*/ 0 h 648"/>
                <a:gd name="T2" fmla="*/ 442 w 2368"/>
                <a:gd name="T3" fmla="*/ 405 h 648"/>
                <a:gd name="T4" fmla="*/ 2976 w 2368"/>
                <a:gd name="T5" fmla="*/ 304 h 648"/>
                <a:gd name="T6" fmla="*/ 0 60000 65536"/>
                <a:gd name="T7" fmla="*/ 0 60000 65536"/>
                <a:gd name="T8" fmla="*/ 0 60000 65536"/>
                <a:gd name="T9" fmla="*/ 0 w 2368"/>
                <a:gd name="T10" fmla="*/ 0 h 648"/>
                <a:gd name="T11" fmla="*/ 2368 w 2368"/>
                <a:gd name="T12" fmla="*/ 648 h 648"/>
              </a:gdLst>
              <a:ahLst/>
              <a:cxnLst>
                <a:cxn ang="T6">
                  <a:pos x="T0" y="T1"/>
                </a:cxn>
                <a:cxn ang="T7">
                  <a:pos x="T2" y="T3"/>
                </a:cxn>
                <a:cxn ang="T8">
                  <a:pos x="T4" y="T5"/>
                </a:cxn>
              </a:cxnLst>
              <a:rect l="T9" t="T10" r="T11" b="T12"/>
              <a:pathLst>
                <a:path w="2368" h="648">
                  <a:moveTo>
                    <a:pt x="256" y="0"/>
                  </a:moveTo>
                  <a:cubicBezTo>
                    <a:pt x="128" y="252"/>
                    <a:pt x="0" y="504"/>
                    <a:pt x="352" y="576"/>
                  </a:cubicBezTo>
                  <a:cubicBezTo>
                    <a:pt x="704" y="648"/>
                    <a:pt x="2032" y="456"/>
                    <a:pt x="2368" y="432"/>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428100070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r>
              <a:rPr lang="en-US" altLang="en-US" sz="4800" b="1" u="sng" dirty="0"/>
              <a:t>Nondisjunction</a:t>
            </a:r>
          </a:p>
        </p:txBody>
      </p:sp>
      <p:sp>
        <p:nvSpPr>
          <p:cNvPr id="29699" name="Content Placeholder 2"/>
          <p:cNvSpPr>
            <a:spLocks noGrp="1"/>
          </p:cNvSpPr>
          <p:nvPr>
            <p:ph idx="1"/>
          </p:nvPr>
        </p:nvSpPr>
        <p:spPr/>
        <p:txBody>
          <a:bodyPr>
            <a:normAutofit/>
          </a:bodyPr>
          <a:lstStyle/>
          <a:p>
            <a:pPr marL="0" indent="0" eaLnBrk="1" hangingPunct="1">
              <a:buFont typeface="Wingdings" panose="05000000000000000000" pitchFamily="2" charset="2"/>
              <a:buNone/>
            </a:pPr>
            <a:r>
              <a:rPr lang="en-US" altLang="en-US" sz="4000" dirty="0"/>
              <a:t>Occurs when chromosomes </a:t>
            </a:r>
            <a:r>
              <a:rPr lang="en-US" altLang="en-US" sz="4000" u="sng" dirty="0"/>
              <a:t>fail</a:t>
            </a:r>
            <a:r>
              <a:rPr lang="en-US" altLang="en-US" sz="4000" dirty="0"/>
              <a:t> </a:t>
            </a:r>
            <a:r>
              <a:rPr lang="en-US" altLang="en-US" sz="4000" dirty="0" smtClean="0"/>
              <a:t>to </a:t>
            </a:r>
            <a:r>
              <a:rPr lang="en-US" altLang="en-US" sz="4000" u="sng" dirty="0"/>
              <a:t>separate</a:t>
            </a:r>
            <a:r>
              <a:rPr lang="en-US" altLang="en-US" sz="4000" dirty="0"/>
              <a:t>.</a:t>
            </a:r>
          </a:p>
        </p:txBody>
      </p:sp>
    </p:spTree>
    <p:extLst>
      <p:ext uri="{BB962C8B-B14F-4D97-AF65-F5344CB8AC3E}">
        <p14:creationId xmlns:p14="http://schemas.microsoft.com/office/powerpoint/2010/main" val="37778330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599" y="197224"/>
            <a:ext cx="6347713" cy="1320800"/>
          </a:xfrm>
        </p:spPr>
        <p:txBody>
          <a:bodyPr/>
          <a:lstStyle/>
          <a:p>
            <a:pPr eaLnBrk="1" hangingPunct="1"/>
            <a:r>
              <a:rPr lang="en-US" altLang="en-US" sz="4800" b="1" u="sng" dirty="0"/>
              <a:t>Nondisjunction</a:t>
            </a:r>
          </a:p>
        </p:txBody>
      </p:sp>
      <p:sp>
        <p:nvSpPr>
          <p:cNvPr id="30723" name="Content Placeholder 2"/>
          <p:cNvSpPr>
            <a:spLocks noGrp="1"/>
          </p:cNvSpPr>
          <p:nvPr>
            <p:ph idx="1"/>
          </p:nvPr>
        </p:nvSpPr>
        <p:spPr>
          <a:xfrm>
            <a:off x="179295" y="1512048"/>
            <a:ext cx="8220635" cy="3794125"/>
          </a:xfrm>
        </p:spPr>
        <p:txBody>
          <a:bodyPr>
            <a:noAutofit/>
          </a:bodyPr>
          <a:lstStyle/>
          <a:p>
            <a:pPr eaLnBrk="1" hangingPunct="1"/>
            <a:r>
              <a:rPr lang="en-US" altLang="en-US" sz="2400" dirty="0"/>
              <a:t>Can occur during </a:t>
            </a:r>
            <a:r>
              <a:rPr lang="en-US" altLang="en-US" sz="2400" u="sng" dirty="0"/>
              <a:t>Anaphase I </a:t>
            </a:r>
            <a:r>
              <a:rPr lang="en-US" altLang="en-US" sz="2400" dirty="0"/>
              <a:t>or </a:t>
            </a:r>
            <a:r>
              <a:rPr lang="en-US" altLang="en-US" sz="2400" u="sng" dirty="0"/>
              <a:t>Anaphase II </a:t>
            </a:r>
            <a:r>
              <a:rPr lang="en-US" altLang="en-US" sz="2400" dirty="0"/>
              <a:t>of </a:t>
            </a:r>
            <a:r>
              <a:rPr lang="en-US" altLang="en-US" sz="2400" dirty="0" smtClean="0"/>
              <a:t>Meiosis</a:t>
            </a:r>
          </a:p>
          <a:p>
            <a:pPr marL="0" indent="0" eaLnBrk="1" hangingPunct="1">
              <a:buNone/>
            </a:pPr>
            <a:endParaRPr lang="en-US" altLang="en-US" sz="800" dirty="0"/>
          </a:p>
          <a:p>
            <a:pPr eaLnBrk="1" hangingPunct="1"/>
            <a:r>
              <a:rPr lang="en-US" altLang="en-US" sz="2400" dirty="0"/>
              <a:t>Result: eggs or sperm with </a:t>
            </a:r>
            <a:r>
              <a:rPr lang="en-US" altLang="en-US" sz="2400" u="sng" dirty="0"/>
              <a:t>incorrect</a:t>
            </a:r>
            <a:r>
              <a:rPr lang="en-US" altLang="en-US" sz="2400" dirty="0"/>
              <a:t> number of </a:t>
            </a:r>
            <a:r>
              <a:rPr lang="en-US" altLang="en-US" sz="2400" dirty="0" smtClean="0"/>
              <a:t>chromosomes</a:t>
            </a:r>
          </a:p>
          <a:p>
            <a:pPr marL="0" indent="0" eaLnBrk="1" hangingPunct="1">
              <a:buNone/>
            </a:pPr>
            <a:endParaRPr lang="en-US" altLang="en-US" sz="800" dirty="0"/>
          </a:p>
          <a:p>
            <a:pPr eaLnBrk="1" hangingPunct="1"/>
            <a:r>
              <a:rPr lang="en-US" altLang="en-US" sz="2400" dirty="0"/>
              <a:t>If the mutated egg or sperm is fertilized, the child will have abnormalities. </a:t>
            </a:r>
            <a:endParaRPr lang="en-US" altLang="en-US" sz="2400" dirty="0" smtClean="0"/>
          </a:p>
          <a:p>
            <a:pPr marL="0" indent="0" eaLnBrk="1" hangingPunct="1">
              <a:buNone/>
            </a:pPr>
            <a:endParaRPr lang="en-US" altLang="en-US" sz="800" dirty="0"/>
          </a:p>
          <a:p>
            <a:pPr eaLnBrk="1" hangingPunct="1"/>
            <a:r>
              <a:rPr lang="en-US" altLang="en-US" sz="2400" dirty="0"/>
              <a:t>Note: It may also occur in anaphase of </a:t>
            </a:r>
            <a:r>
              <a:rPr lang="en-US" altLang="en-US" sz="2400" u="sng" dirty="0"/>
              <a:t>Mitosis</a:t>
            </a:r>
            <a:r>
              <a:rPr lang="en-US" altLang="en-US" sz="2400" dirty="0"/>
              <a:t>, but usually the abnormal cells die and the whole organism is not affected. </a:t>
            </a:r>
          </a:p>
        </p:txBody>
      </p:sp>
    </p:spTree>
    <p:extLst>
      <p:ext uri="{BB962C8B-B14F-4D97-AF65-F5344CB8AC3E}">
        <p14:creationId xmlns:p14="http://schemas.microsoft.com/office/powerpoint/2010/main" val="118957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3-08 at 5.50.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29" y="316296"/>
            <a:ext cx="8705929" cy="3324018"/>
          </a:xfrm>
          <a:prstGeom prst="rect">
            <a:avLst/>
          </a:prstGeom>
        </p:spPr>
      </p:pic>
      <p:sp>
        <p:nvSpPr>
          <p:cNvPr id="3" name="Rectangle 2"/>
          <p:cNvSpPr/>
          <p:nvPr/>
        </p:nvSpPr>
        <p:spPr>
          <a:xfrm>
            <a:off x="0" y="4014051"/>
            <a:ext cx="9143999" cy="2554545"/>
          </a:xfrm>
          <a:prstGeom prst="rect">
            <a:avLst/>
          </a:prstGeom>
          <a:solidFill>
            <a:srgbClr val="F9FFD1"/>
          </a:solidFill>
        </p:spPr>
        <p:txBody>
          <a:bodyPr wrap="square" lIns="91440" tIns="45720" rIns="91440" bIns="45720">
            <a:spAutoFit/>
          </a:bodyPr>
          <a:lstStyle/>
          <a:p>
            <a:pPr algn="ct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rPr>
              <a:t>8</a:t>
            </a:r>
            <a:r>
              <a:rPr lang="en-US" sz="40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sz="40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The chromatin is packed into a chromosome</a:t>
            </a:r>
          </a:p>
          <a:p>
            <a:pPr algn="ctr"/>
            <a:r>
              <a:rPr lang="en-US" sz="40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9. Chromosome consists of 2 sister chromatids connected by a centromere</a:t>
            </a:r>
          </a:p>
        </p:txBody>
      </p:sp>
      <p:sp>
        <p:nvSpPr>
          <p:cNvPr id="4" name="TextBox 3"/>
          <p:cNvSpPr txBox="1"/>
          <p:nvPr/>
        </p:nvSpPr>
        <p:spPr>
          <a:xfrm>
            <a:off x="685800" y="2133600"/>
            <a:ext cx="3429000" cy="523220"/>
          </a:xfrm>
          <a:prstGeom prst="rect">
            <a:avLst/>
          </a:prstGeom>
          <a:noFill/>
        </p:spPr>
        <p:txBody>
          <a:bodyPr wrap="square" rtlCol="0">
            <a:spAutoFit/>
          </a:bodyPr>
          <a:lstStyle/>
          <a:p>
            <a:r>
              <a:rPr lang="en-US" sz="1400" dirty="0" smtClean="0"/>
              <a:t>9. Chromosome: 2 sister chromatids connected by centromere</a:t>
            </a:r>
            <a:endParaRPr lang="en-US" sz="1400" dirty="0"/>
          </a:p>
        </p:txBody>
      </p:sp>
    </p:spTree>
    <p:extLst>
      <p:ext uri="{BB962C8B-B14F-4D97-AF65-F5344CB8AC3E}">
        <p14:creationId xmlns:p14="http://schemas.microsoft.com/office/powerpoint/2010/main" val="20561257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92100"/>
            <a:ext cx="85725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7914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5" y="609600"/>
            <a:ext cx="6795947" cy="1320800"/>
          </a:xfrm>
        </p:spPr>
        <p:txBody>
          <a:bodyPr rtlCol="0">
            <a:noAutofit/>
          </a:bodyPr>
          <a:lstStyle/>
          <a:p>
            <a:pPr eaLnBrk="1" fontAlgn="auto" hangingPunct="1">
              <a:spcAft>
                <a:spcPts val="0"/>
              </a:spcAft>
              <a:defRPr/>
            </a:pPr>
            <a:r>
              <a:rPr lang="en-US" sz="4000" b="1" dirty="0">
                <a:ea typeface="+mj-ea"/>
                <a:cs typeface="+mj-cs"/>
              </a:rPr>
              <a:t>Nondisjunction results in chromosomal abnormalities</a:t>
            </a:r>
          </a:p>
        </p:txBody>
      </p:sp>
      <p:sp>
        <p:nvSpPr>
          <p:cNvPr id="33795" name="Content Placeholder 2"/>
          <p:cNvSpPr>
            <a:spLocks noGrp="1"/>
          </p:cNvSpPr>
          <p:nvPr>
            <p:ph idx="1"/>
          </p:nvPr>
        </p:nvSpPr>
        <p:spPr>
          <a:xfrm>
            <a:off x="685800" y="2286000"/>
            <a:ext cx="6950075" cy="3640138"/>
          </a:xfrm>
        </p:spPr>
        <p:txBody>
          <a:bodyPr/>
          <a:lstStyle/>
          <a:p>
            <a:pPr eaLnBrk="1" hangingPunct="1"/>
            <a:r>
              <a:rPr lang="en-US" altLang="en-US" sz="3200" u="sng" dirty="0"/>
              <a:t>Trisomy: </a:t>
            </a:r>
            <a:r>
              <a:rPr lang="en-US" altLang="en-US" sz="3200" dirty="0"/>
              <a:t>Each cell has an extra chromosome</a:t>
            </a:r>
          </a:p>
          <a:p>
            <a:pPr eaLnBrk="1" hangingPunct="1"/>
            <a:endParaRPr lang="en-US" altLang="en-US" sz="3200" dirty="0"/>
          </a:p>
          <a:p>
            <a:pPr eaLnBrk="1" hangingPunct="1"/>
            <a:r>
              <a:rPr lang="en-US" altLang="en-US" sz="3200" u="sng" dirty="0"/>
              <a:t>Monosomy: </a:t>
            </a:r>
            <a:r>
              <a:rPr lang="en-US" altLang="en-US" sz="3200" dirty="0"/>
              <a:t>Each cell has one less chromosome</a:t>
            </a:r>
          </a:p>
          <a:p>
            <a:pPr eaLnBrk="1" hangingPunct="1"/>
            <a:endParaRPr lang="en-US" altLang="en-US" sz="3200" dirty="0"/>
          </a:p>
        </p:txBody>
      </p:sp>
      <p:pic>
        <p:nvPicPr>
          <p:cNvPr id="33796" name="Picture 3"/>
          <p:cNvPicPr>
            <a:picLocks noChangeAspect="1"/>
          </p:cNvPicPr>
          <p:nvPr/>
        </p:nvPicPr>
        <p:blipFill>
          <a:blip r:embed="rId2">
            <a:extLst>
              <a:ext uri="{28A0092B-C50C-407E-A947-70E740481C1C}">
                <a14:useLocalDpi xmlns:a14="http://schemas.microsoft.com/office/drawing/2010/main" val="0"/>
              </a:ext>
            </a:extLst>
          </a:blip>
          <a:srcRect l="64693"/>
          <a:stretch>
            <a:fillRect/>
          </a:stretch>
        </p:blipFill>
        <p:spPr bwMode="auto">
          <a:xfrm>
            <a:off x="7010400" y="1727200"/>
            <a:ext cx="19939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8680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533400" y="381000"/>
            <a:ext cx="8229600"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11"/>
          <p:cNvSpPr>
            <a:spLocks noChangeArrowheads="1"/>
          </p:cNvSpPr>
          <p:nvPr/>
        </p:nvSpPr>
        <p:spPr bwMode="auto">
          <a:xfrm>
            <a:off x="990600" y="3962400"/>
            <a:ext cx="1828800" cy="3048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34820" name="Rectangle 5"/>
          <p:cNvSpPr>
            <a:spLocks noChangeArrowheads="1"/>
          </p:cNvSpPr>
          <p:nvPr/>
        </p:nvSpPr>
        <p:spPr bwMode="auto">
          <a:xfrm>
            <a:off x="1066800" y="381000"/>
            <a:ext cx="4648200"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34821" name="WordArt 6"/>
          <p:cNvSpPr>
            <a:spLocks noChangeArrowheads="1" noChangeShapeType="1" noTextEdit="1"/>
          </p:cNvSpPr>
          <p:nvPr/>
        </p:nvSpPr>
        <p:spPr bwMode="auto">
          <a:xfrm>
            <a:off x="685800" y="533400"/>
            <a:ext cx="4724400" cy="609600"/>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panose="020B0806030902050204" pitchFamily="34" charset="0"/>
              </a:rPr>
              <a:t>Amniocentesis</a:t>
            </a:r>
          </a:p>
        </p:txBody>
      </p:sp>
      <p:sp>
        <p:nvSpPr>
          <p:cNvPr id="34822" name="Rectangle 7"/>
          <p:cNvSpPr>
            <a:spLocks noChangeArrowheads="1"/>
          </p:cNvSpPr>
          <p:nvPr/>
        </p:nvSpPr>
        <p:spPr bwMode="auto">
          <a:xfrm>
            <a:off x="685800" y="1371600"/>
            <a:ext cx="2362200" cy="762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80232" name="WordArt 8"/>
          <p:cNvSpPr>
            <a:spLocks noChangeArrowheads="1" noChangeShapeType="1" noTextEdit="1"/>
          </p:cNvSpPr>
          <p:nvPr/>
        </p:nvSpPr>
        <p:spPr bwMode="auto">
          <a:xfrm>
            <a:off x="762000" y="1447800"/>
            <a:ext cx="3352800"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6C18B0"/>
                </a:solidFill>
                <a:effectLst>
                  <a:outerShdw dist="45791" dir="2021404" algn="ctr" rotWithShape="0">
                    <a:srgbClr val="C0C0C0">
                      <a:alpha val="74997"/>
                    </a:srgbClr>
                  </a:outerShdw>
                </a:effectLst>
                <a:latin typeface="Times New Roman" panose="02020603050405020304" pitchFamily="18" charset="0"/>
                <a:cs typeface="Times New Roman" panose="02020603050405020304" pitchFamily="18" charset="0"/>
              </a:rPr>
              <a:t>amniotic fluid</a:t>
            </a:r>
          </a:p>
        </p:txBody>
      </p:sp>
      <p:sp>
        <p:nvSpPr>
          <p:cNvPr id="34824" name="Rectangle 9"/>
          <p:cNvSpPr>
            <a:spLocks noChangeArrowheads="1"/>
          </p:cNvSpPr>
          <p:nvPr/>
        </p:nvSpPr>
        <p:spPr bwMode="auto">
          <a:xfrm>
            <a:off x="685800" y="2209800"/>
            <a:ext cx="2514600" cy="14478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80234" name="WordArt 10"/>
          <p:cNvSpPr>
            <a:spLocks noChangeArrowheads="1" noChangeShapeType="1" noTextEdit="1"/>
          </p:cNvSpPr>
          <p:nvPr/>
        </p:nvSpPr>
        <p:spPr bwMode="auto">
          <a:xfrm>
            <a:off x="685800" y="2425700"/>
            <a:ext cx="1828800" cy="2057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6C18B0"/>
                </a:solidFill>
                <a:effectLst>
                  <a:outerShdw dist="45791" dir="2021404" algn="ctr" rotWithShape="0">
                    <a:srgbClr val="C0C0C0">
                      <a:alpha val="74997"/>
                    </a:srgbClr>
                  </a:outerShdw>
                </a:effectLst>
                <a:latin typeface="Times New Roman" panose="02020603050405020304" pitchFamily="18" charset="0"/>
                <a:cs typeface="Times New Roman" panose="02020603050405020304" pitchFamily="18" charset="0"/>
              </a:rPr>
              <a:t>fetus</a:t>
            </a:r>
          </a:p>
          <a:p>
            <a:pPr algn="ctr"/>
            <a:r>
              <a:rPr lang="en-US" sz="3600" kern="10">
                <a:solidFill>
                  <a:srgbClr val="6C18B0"/>
                </a:solidFill>
                <a:effectLst>
                  <a:outerShdw dist="45791" dir="2021404" algn="ctr" rotWithShape="0">
                    <a:srgbClr val="C0C0C0">
                      <a:alpha val="74997"/>
                    </a:srgbClr>
                  </a:outerShdw>
                </a:effectLst>
                <a:latin typeface="Times New Roman" panose="02020603050405020304" pitchFamily="18" charset="0"/>
                <a:cs typeface="Times New Roman" panose="02020603050405020304" pitchFamily="18" charset="0"/>
              </a:rPr>
              <a:t>14-16</a:t>
            </a:r>
          </a:p>
          <a:p>
            <a:pPr algn="ctr"/>
            <a:r>
              <a:rPr lang="en-US" sz="3600" kern="10">
                <a:solidFill>
                  <a:srgbClr val="6C18B0"/>
                </a:solidFill>
                <a:effectLst>
                  <a:outerShdw dist="45791" dir="2021404" algn="ctr" rotWithShape="0">
                    <a:srgbClr val="C0C0C0">
                      <a:alpha val="74997"/>
                    </a:srgbClr>
                  </a:outerShdw>
                </a:effectLst>
                <a:latin typeface="Times New Roman" panose="02020603050405020304" pitchFamily="18" charset="0"/>
                <a:cs typeface="Times New Roman" panose="02020603050405020304" pitchFamily="18" charset="0"/>
              </a:rPr>
              <a:t>weeks</a:t>
            </a:r>
          </a:p>
        </p:txBody>
      </p:sp>
      <p:sp>
        <p:nvSpPr>
          <p:cNvPr id="34826" name="Rectangle 12"/>
          <p:cNvSpPr>
            <a:spLocks noChangeArrowheads="1"/>
          </p:cNvSpPr>
          <p:nvPr/>
        </p:nvSpPr>
        <p:spPr bwMode="auto">
          <a:xfrm>
            <a:off x="6019800" y="5562600"/>
            <a:ext cx="1143000" cy="5334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Tree>
    <p:extLst>
      <p:ext uri="{BB962C8B-B14F-4D97-AF65-F5344CB8AC3E}">
        <p14:creationId xmlns:p14="http://schemas.microsoft.com/office/powerpoint/2010/main" val="7785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1802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499"/>
                                          </p:stCondLst>
                                        </p:cTn>
                                        <p:tgtEl>
                                          <p:spTgt spid="180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animBg="1"/>
      <p:bldP spid="18023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261938" y="94328"/>
            <a:ext cx="86106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0918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1" y="609600"/>
            <a:ext cx="6902823" cy="1320800"/>
          </a:xfrm>
        </p:spPr>
        <p:txBody>
          <a:bodyPr rtlCol="0">
            <a:noAutofit/>
          </a:bodyPr>
          <a:lstStyle/>
          <a:p>
            <a:pPr eaLnBrk="1" fontAlgn="auto" hangingPunct="1">
              <a:spcAft>
                <a:spcPts val="0"/>
              </a:spcAft>
              <a:defRPr/>
            </a:pPr>
            <a:r>
              <a:rPr lang="en-US" sz="4000" b="1" u="sng" dirty="0">
                <a:ea typeface="+mj-ea"/>
                <a:cs typeface="+mj-cs"/>
              </a:rPr>
              <a:t>Karyotypes</a:t>
            </a:r>
            <a:r>
              <a:rPr lang="en-US" sz="4000" b="1" dirty="0">
                <a:ea typeface="+mj-ea"/>
                <a:cs typeface="+mj-cs"/>
              </a:rPr>
              <a:t> can detect chromosomal abnormalities</a:t>
            </a:r>
          </a:p>
        </p:txBody>
      </p:sp>
      <p:sp>
        <p:nvSpPr>
          <p:cNvPr id="36867" name="Content Placeholder 2"/>
          <p:cNvSpPr>
            <a:spLocks noGrp="1"/>
          </p:cNvSpPr>
          <p:nvPr>
            <p:ph idx="1"/>
          </p:nvPr>
        </p:nvSpPr>
        <p:spPr>
          <a:xfrm>
            <a:off x="609599" y="2160590"/>
            <a:ext cx="6992472" cy="3880773"/>
          </a:xfrm>
        </p:spPr>
        <p:txBody>
          <a:bodyPr>
            <a:normAutofit/>
          </a:bodyPr>
          <a:lstStyle/>
          <a:p>
            <a:pPr eaLnBrk="1" hangingPunct="1"/>
            <a:r>
              <a:rPr lang="en-US" altLang="en-US" sz="3200" dirty="0"/>
              <a:t>Chromosomes are photographed, cut, and matched based on size</a:t>
            </a:r>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5694" y="3429000"/>
            <a:ext cx="53340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27092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599" y="251012"/>
            <a:ext cx="6347713" cy="1679388"/>
          </a:xfrm>
        </p:spPr>
        <p:txBody>
          <a:bodyPr/>
          <a:lstStyle/>
          <a:p>
            <a:pPr eaLnBrk="1" hangingPunct="1"/>
            <a:r>
              <a:rPr lang="en-US" altLang="en-US" b="1" u="sng" dirty="0"/>
              <a:t>Examples:</a:t>
            </a:r>
          </a:p>
        </p:txBody>
      </p:sp>
      <p:sp>
        <p:nvSpPr>
          <p:cNvPr id="37891" name="Content Placeholder 2"/>
          <p:cNvSpPr>
            <a:spLocks noGrp="1"/>
          </p:cNvSpPr>
          <p:nvPr>
            <p:ph idx="1"/>
          </p:nvPr>
        </p:nvSpPr>
        <p:spPr>
          <a:xfrm>
            <a:off x="286868" y="1039906"/>
            <a:ext cx="7763438" cy="5001458"/>
          </a:xfrm>
        </p:spPr>
        <p:txBody>
          <a:bodyPr>
            <a:noAutofit/>
          </a:bodyPr>
          <a:lstStyle/>
          <a:p>
            <a:pPr eaLnBrk="1" hangingPunct="1">
              <a:lnSpc>
                <a:spcPct val="90000"/>
              </a:lnSpc>
            </a:pPr>
            <a:r>
              <a:rPr lang="en-US" altLang="en-US" sz="2400" dirty="0"/>
              <a:t>In humans, nondisjunction results in a person having more or less than </a:t>
            </a:r>
            <a:r>
              <a:rPr lang="en-US" altLang="en-US" sz="2400" u="sng" dirty="0"/>
              <a:t>46</a:t>
            </a:r>
            <a:r>
              <a:rPr lang="en-US" altLang="en-US" sz="2400" dirty="0"/>
              <a:t> chromosomes. </a:t>
            </a:r>
          </a:p>
          <a:p>
            <a:pPr eaLnBrk="1" hangingPunct="1">
              <a:lnSpc>
                <a:spcPct val="90000"/>
              </a:lnSpc>
            </a:pPr>
            <a:r>
              <a:rPr lang="en-US" altLang="en-US" sz="2400" b="1" u="sng" dirty="0"/>
              <a:t>Trisomy 21 </a:t>
            </a:r>
            <a:r>
              <a:rPr lang="en-US" altLang="en-US" sz="2400" dirty="0">
                <a:sym typeface="Wingdings" panose="05000000000000000000" pitchFamily="2" charset="2"/>
              </a:rPr>
              <a:t></a:t>
            </a:r>
            <a:r>
              <a:rPr lang="en-US" altLang="en-US" sz="2400" dirty="0"/>
              <a:t> Down Syndrome- </a:t>
            </a:r>
            <a:r>
              <a:rPr lang="en-US" altLang="en-US" sz="2000" i="1" dirty="0"/>
              <a:t>1 in 691 babies born in US are born with DS (alters course of development, low muscle tone)</a:t>
            </a:r>
          </a:p>
          <a:p>
            <a:pPr eaLnBrk="1" hangingPunct="1">
              <a:lnSpc>
                <a:spcPct val="90000"/>
              </a:lnSpc>
            </a:pPr>
            <a:r>
              <a:rPr lang="en-US" altLang="en-US" sz="2400" b="1" u="sng" dirty="0"/>
              <a:t>Trisomy 13 </a:t>
            </a:r>
            <a:r>
              <a:rPr lang="en-US" altLang="en-US" sz="2400" dirty="0">
                <a:sym typeface="Wingdings" panose="05000000000000000000" pitchFamily="2" charset="2"/>
              </a:rPr>
              <a:t></a:t>
            </a:r>
            <a:r>
              <a:rPr lang="en-US" altLang="en-US" sz="2400" dirty="0"/>
              <a:t> </a:t>
            </a:r>
            <a:r>
              <a:rPr lang="en-US" altLang="en-US" sz="2400" dirty="0" err="1"/>
              <a:t>Patau</a:t>
            </a:r>
            <a:r>
              <a:rPr lang="en-US" altLang="en-US" sz="2400" dirty="0"/>
              <a:t> Syndrome </a:t>
            </a:r>
            <a:r>
              <a:rPr lang="en-US" altLang="en-US" sz="2000" i="1" dirty="0"/>
              <a:t>(~1 in 9,500 births); many with this diagnosis will not make it to birth or will survive on average 10 days (clefts, improper brain formation, extra digits)</a:t>
            </a:r>
          </a:p>
          <a:p>
            <a:pPr eaLnBrk="1" hangingPunct="1">
              <a:lnSpc>
                <a:spcPct val="90000"/>
              </a:lnSpc>
            </a:pPr>
            <a:r>
              <a:rPr lang="en-US" altLang="en-US" sz="2400" b="1" u="sng" dirty="0"/>
              <a:t>Monosomy –Turner Syndrome</a:t>
            </a:r>
            <a:r>
              <a:rPr lang="en-US" altLang="en-US" sz="2400" dirty="0">
                <a:sym typeface="Wingdings" panose="05000000000000000000" pitchFamily="2" charset="2"/>
              </a:rPr>
              <a:t> only has an X in pair 23 (missing another sex chromosome); </a:t>
            </a:r>
            <a:r>
              <a:rPr lang="en-US" altLang="en-US" sz="2000" i="1" dirty="0">
                <a:sym typeface="Wingdings" panose="05000000000000000000" pitchFamily="2" charset="2"/>
              </a:rPr>
              <a:t>1 in 2,000 female births; delayed puberty, hearing/ear issues; infertility </a:t>
            </a:r>
          </a:p>
          <a:p>
            <a:pPr eaLnBrk="1" hangingPunct="1">
              <a:lnSpc>
                <a:spcPct val="90000"/>
              </a:lnSpc>
            </a:pPr>
            <a:r>
              <a:rPr lang="en-US" altLang="en-US" sz="2400" b="1" u="sng" dirty="0">
                <a:sym typeface="Wingdings" panose="05000000000000000000" pitchFamily="2" charset="2"/>
              </a:rPr>
              <a:t>Trisomy- </a:t>
            </a:r>
            <a:r>
              <a:rPr lang="en-US" altLang="en-US" sz="2400" b="1" u="sng" dirty="0" err="1">
                <a:sym typeface="Wingdings" panose="05000000000000000000" pitchFamily="2" charset="2"/>
              </a:rPr>
              <a:t>Klinefelter</a:t>
            </a:r>
            <a:r>
              <a:rPr lang="en-US" altLang="en-US" sz="2400" b="1" u="sng" dirty="0">
                <a:sym typeface="Wingdings" panose="05000000000000000000" pitchFamily="2" charset="2"/>
              </a:rPr>
              <a:t> Syndrome </a:t>
            </a:r>
            <a:r>
              <a:rPr lang="en-US" altLang="en-US" sz="2400" dirty="0">
                <a:sym typeface="Wingdings" panose="05000000000000000000" pitchFamily="2" charset="2"/>
              </a:rPr>
              <a:t> has XXY (an extra sex chromosome); </a:t>
            </a:r>
            <a:r>
              <a:rPr lang="en-US" altLang="en-US" sz="2000" i="1" dirty="0">
                <a:sym typeface="Wingdings" panose="05000000000000000000" pitchFamily="2" charset="2"/>
              </a:rPr>
              <a:t>1 in 500 to 1 in 1,000 male births; small testes (less testosterone) </a:t>
            </a:r>
            <a:endParaRPr lang="en-US" altLang="en-US" sz="2000" i="1" dirty="0"/>
          </a:p>
        </p:txBody>
      </p:sp>
    </p:spTree>
    <p:extLst>
      <p:ext uri="{BB962C8B-B14F-4D97-AF65-F5344CB8AC3E}">
        <p14:creationId xmlns:p14="http://schemas.microsoft.com/office/powerpoint/2010/main" val="39682779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886700" cy="1371600"/>
          </a:xfrm>
        </p:spPr>
        <p:txBody>
          <a:bodyPr rtlCol="0">
            <a:normAutofit/>
          </a:bodyPr>
          <a:lstStyle/>
          <a:p>
            <a:pPr eaLnBrk="1" fontAlgn="auto" hangingPunct="1">
              <a:spcAft>
                <a:spcPts val="0"/>
              </a:spcAft>
              <a:defRPr/>
            </a:pPr>
            <a:r>
              <a:rPr lang="en-US" b="1" u="sng" dirty="0">
                <a:ea typeface="+mj-ea"/>
                <a:cs typeface="+mj-cs"/>
              </a:rPr>
              <a:t>Trisomy 21: Down Syndrome</a:t>
            </a:r>
          </a:p>
        </p:txBody>
      </p:sp>
      <p:sp>
        <p:nvSpPr>
          <p:cNvPr id="38915" name="Content Placeholder 2"/>
          <p:cNvSpPr>
            <a:spLocks noGrp="1"/>
          </p:cNvSpPr>
          <p:nvPr>
            <p:ph idx="1"/>
          </p:nvPr>
        </p:nvSpPr>
        <p:spPr>
          <a:xfrm>
            <a:off x="228600" y="1255059"/>
            <a:ext cx="7368988" cy="4092856"/>
          </a:xfrm>
        </p:spPr>
        <p:txBody>
          <a:bodyPr>
            <a:normAutofit/>
          </a:bodyPr>
          <a:lstStyle/>
          <a:p>
            <a:pPr eaLnBrk="1" hangingPunct="1"/>
            <a:r>
              <a:rPr lang="en-US" altLang="en-US" sz="2600" b="1" u="sng" dirty="0"/>
              <a:t>Three copies </a:t>
            </a:r>
            <a:r>
              <a:rPr lang="en-US" altLang="en-US" sz="2600" dirty="0"/>
              <a:t>of chromosome 21</a:t>
            </a:r>
          </a:p>
          <a:p>
            <a:pPr eaLnBrk="1" hangingPunct="1"/>
            <a:r>
              <a:rPr lang="en-US" altLang="en-US" sz="2600" dirty="0"/>
              <a:t>Occurrence: 1 in 700 births, increased chances when </a:t>
            </a:r>
            <a:r>
              <a:rPr lang="en-US" altLang="en-US" sz="2600" b="1" u="sng" dirty="0"/>
              <a:t>mother is over 40</a:t>
            </a:r>
            <a:r>
              <a:rPr lang="en-US" altLang="en-US" sz="2600" dirty="0"/>
              <a:t>.</a:t>
            </a:r>
          </a:p>
          <a:p>
            <a:pPr eaLnBrk="1" hangingPunct="1"/>
            <a:r>
              <a:rPr lang="en-US" altLang="en-US" sz="2600" dirty="0"/>
              <a:t>Shorter average life span (35 </a:t>
            </a:r>
            <a:r>
              <a:rPr lang="en-US" altLang="en-US" sz="2600" dirty="0" err="1"/>
              <a:t>yrs</a:t>
            </a:r>
            <a:r>
              <a:rPr lang="en-US" altLang="en-US" sz="2600" dirty="0"/>
              <a:t>)</a:t>
            </a:r>
          </a:p>
          <a:p>
            <a:pPr eaLnBrk="1" hangingPunct="1"/>
            <a:r>
              <a:rPr lang="en-US" altLang="en-US" sz="2600" dirty="0"/>
              <a:t>Common facial characteristics</a:t>
            </a:r>
          </a:p>
        </p:txBody>
      </p:sp>
      <p:pic>
        <p:nvPicPr>
          <p:cNvPr id="3891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36322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 y="4368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4707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u="sng" dirty="0">
                <a:ea typeface="+mj-ea"/>
                <a:cs typeface="+mj-cs"/>
              </a:rPr>
              <a:t>Trisomy 13: </a:t>
            </a:r>
            <a:r>
              <a:rPr lang="en-US" b="1" u="sng" dirty="0" err="1">
                <a:ea typeface="+mj-ea"/>
                <a:cs typeface="+mj-cs"/>
              </a:rPr>
              <a:t>Patau</a:t>
            </a:r>
            <a:r>
              <a:rPr lang="en-US" b="1" u="sng" dirty="0">
                <a:ea typeface="+mj-ea"/>
                <a:cs typeface="+mj-cs"/>
              </a:rPr>
              <a:t> Syndrome</a:t>
            </a:r>
          </a:p>
        </p:txBody>
      </p:sp>
      <p:sp>
        <p:nvSpPr>
          <p:cNvPr id="40963" name="Content Placeholder 2"/>
          <p:cNvSpPr>
            <a:spLocks noGrp="1"/>
          </p:cNvSpPr>
          <p:nvPr>
            <p:ph idx="1"/>
          </p:nvPr>
        </p:nvSpPr>
        <p:spPr>
          <a:xfrm>
            <a:off x="304800" y="1905000"/>
            <a:ext cx="8305800" cy="4392613"/>
          </a:xfrm>
        </p:spPr>
        <p:txBody>
          <a:bodyPr>
            <a:normAutofit/>
          </a:bodyPr>
          <a:lstStyle/>
          <a:p>
            <a:pPr eaLnBrk="1" hangingPunct="1"/>
            <a:r>
              <a:rPr lang="en-US" altLang="en-US" sz="2800" b="1" u="sng" dirty="0"/>
              <a:t>Extra copy </a:t>
            </a:r>
            <a:r>
              <a:rPr lang="en-US" altLang="en-US" sz="2800" dirty="0"/>
              <a:t>of Chromosome 13</a:t>
            </a:r>
          </a:p>
          <a:p>
            <a:pPr eaLnBrk="1" hangingPunct="1"/>
            <a:r>
              <a:rPr lang="en-US" altLang="en-US" sz="2800" dirty="0"/>
              <a:t>Occurrence: 1 in 10,000 births</a:t>
            </a:r>
          </a:p>
          <a:p>
            <a:pPr eaLnBrk="1" hangingPunct="1"/>
            <a:r>
              <a:rPr lang="en-US" altLang="en-US" sz="2800" dirty="0"/>
              <a:t>Characteristics:</a:t>
            </a:r>
          </a:p>
          <a:p>
            <a:pPr lvl="1" eaLnBrk="1" hangingPunct="1"/>
            <a:r>
              <a:rPr lang="en-US" altLang="en-US" sz="2800" dirty="0"/>
              <a:t>Cleft lip and palate</a:t>
            </a:r>
          </a:p>
          <a:p>
            <a:pPr lvl="1" eaLnBrk="1" hangingPunct="1"/>
            <a:r>
              <a:rPr lang="en-US" altLang="en-US" sz="2800" dirty="0" smtClean="0"/>
              <a:t>Mental disabilities</a:t>
            </a:r>
          </a:p>
          <a:p>
            <a:pPr lvl="1" eaLnBrk="1" hangingPunct="1"/>
            <a:r>
              <a:rPr lang="en-US" altLang="en-US" sz="2800" b="1" u="sng" dirty="0" smtClean="0"/>
              <a:t>Polydactyl</a:t>
            </a:r>
            <a:endParaRPr lang="en-US" altLang="en-US" sz="2800" b="1" u="sng" dirty="0"/>
          </a:p>
          <a:p>
            <a:pPr eaLnBrk="1" hangingPunct="1"/>
            <a:r>
              <a:rPr lang="en-US" altLang="en-US" sz="2800" dirty="0"/>
              <a:t>Usually on live about 3 months, 80% die within the first year</a:t>
            </a:r>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8129" y="2945606"/>
            <a:ext cx="35179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3416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94" y="304800"/>
            <a:ext cx="7962900" cy="1371600"/>
          </a:xfrm>
        </p:spPr>
        <p:txBody>
          <a:bodyPr rtlCol="0">
            <a:normAutofit/>
          </a:bodyPr>
          <a:lstStyle/>
          <a:p>
            <a:pPr eaLnBrk="1" fontAlgn="auto" hangingPunct="1">
              <a:spcAft>
                <a:spcPts val="0"/>
              </a:spcAft>
              <a:defRPr/>
            </a:pPr>
            <a:r>
              <a:rPr lang="en-US" b="1" u="sng" dirty="0" err="1">
                <a:ea typeface="+mj-ea"/>
                <a:cs typeface="+mj-cs"/>
              </a:rPr>
              <a:t>Monosomy</a:t>
            </a:r>
            <a:r>
              <a:rPr lang="en-US" b="1" u="sng" dirty="0">
                <a:ea typeface="+mj-ea"/>
                <a:cs typeface="+mj-cs"/>
              </a:rPr>
              <a:t>: Turner Syndrome</a:t>
            </a:r>
          </a:p>
        </p:txBody>
      </p:sp>
      <p:sp>
        <p:nvSpPr>
          <p:cNvPr id="41987" name="Content Placeholder 2"/>
          <p:cNvSpPr>
            <a:spLocks noGrp="1"/>
          </p:cNvSpPr>
          <p:nvPr>
            <p:ph idx="1"/>
          </p:nvPr>
        </p:nvSpPr>
        <p:spPr>
          <a:xfrm>
            <a:off x="228600" y="1676400"/>
            <a:ext cx="6950075" cy="3640138"/>
          </a:xfrm>
        </p:spPr>
        <p:txBody>
          <a:bodyPr/>
          <a:lstStyle/>
          <a:p>
            <a:pPr eaLnBrk="1" hangingPunct="1"/>
            <a:r>
              <a:rPr lang="en-US" altLang="en-US" sz="2800" dirty="0"/>
              <a:t>Missing a </a:t>
            </a:r>
            <a:r>
              <a:rPr lang="en-US" altLang="en-US" sz="2800" b="1" u="sng" dirty="0"/>
              <a:t>sex chromosome</a:t>
            </a:r>
          </a:p>
          <a:p>
            <a:pPr eaLnBrk="1" hangingPunct="1"/>
            <a:r>
              <a:rPr lang="en-US" altLang="en-US" sz="2800" dirty="0"/>
              <a:t>1 in 2,000 births</a:t>
            </a:r>
          </a:p>
          <a:p>
            <a:pPr eaLnBrk="1" hangingPunct="1"/>
            <a:r>
              <a:rPr lang="en-US" altLang="en-US" sz="2800" dirty="0"/>
              <a:t>Usually cannot tell </a:t>
            </a:r>
            <a:r>
              <a:rPr lang="en-US" altLang="en-US" sz="2800" b="1" u="sng" dirty="0"/>
              <a:t>before puberty</a:t>
            </a:r>
          </a:p>
          <a:p>
            <a:pPr eaLnBrk="1" hangingPunct="1"/>
            <a:r>
              <a:rPr lang="en-US" altLang="en-US" sz="2800" dirty="0"/>
              <a:t>Sex organs do not fully develop</a:t>
            </a:r>
          </a:p>
          <a:p>
            <a:pPr eaLnBrk="1" hangingPunct="1"/>
            <a:r>
              <a:rPr lang="en-US" altLang="en-US" sz="2800" dirty="0"/>
              <a:t>Webbed neck</a:t>
            </a:r>
          </a:p>
        </p:txBody>
      </p:sp>
      <p:pic>
        <p:nvPicPr>
          <p:cNvPr id="419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47800"/>
            <a:ext cx="19431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22700"/>
            <a:ext cx="3733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5494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62900" cy="1371600"/>
          </a:xfrm>
        </p:spPr>
        <p:txBody>
          <a:bodyPr rtlCol="0">
            <a:normAutofit/>
          </a:bodyPr>
          <a:lstStyle/>
          <a:p>
            <a:pPr eaLnBrk="1" fontAlgn="auto" hangingPunct="1">
              <a:spcAft>
                <a:spcPts val="0"/>
              </a:spcAft>
              <a:defRPr/>
            </a:pPr>
            <a:r>
              <a:rPr lang="en-US" b="1" u="sng" dirty="0">
                <a:ea typeface="+mj-ea"/>
                <a:cs typeface="+mj-cs"/>
              </a:rPr>
              <a:t>Trisomy: </a:t>
            </a:r>
            <a:r>
              <a:rPr lang="en-US" b="1" u="sng" dirty="0" err="1">
                <a:ea typeface="+mj-ea"/>
                <a:cs typeface="+mj-cs"/>
              </a:rPr>
              <a:t>Klinefelter</a:t>
            </a:r>
            <a:r>
              <a:rPr lang="en-US" b="1" u="sng" dirty="0">
                <a:ea typeface="+mj-ea"/>
                <a:cs typeface="+mj-cs"/>
              </a:rPr>
              <a:t> Syndrome (XXY)</a:t>
            </a:r>
          </a:p>
        </p:txBody>
      </p:sp>
      <p:sp>
        <p:nvSpPr>
          <p:cNvPr id="43011" name="Content Placeholder 2"/>
          <p:cNvSpPr>
            <a:spLocks noGrp="1"/>
          </p:cNvSpPr>
          <p:nvPr>
            <p:ph idx="1"/>
          </p:nvPr>
        </p:nvSpPr>
        <p:spPr>
          <a:xfrm>
            <a:off x="381000" y="1828800"/>
            <a:ext cx="8458200" cy="3640138"/>
          </a:xfrm>
        </p:spPr>
        <p:txBody>
          <a:bodyPr/>
          <a:lstStyle/>
          <a:p>
            <a:pPr eaLnBrk="1" hangingPunct="1"/>
            <a:r>
              <a:rPr lang="en-US" altLang="en-US" sz="2800" dirty="0"/>
              <a:t>Caused by an </a:t>
            </a:r>
            <a:r>
              <a:rPr lang="en-US" altLang="en-US" sz="2800" b="1" u="sng" dirty="0"/>
              <a:t>extra X chromosome</a:t>
            </a:r>
          </a:p>
          <a:p>
            <a:pPr eaLnBrk="1" hangingPunct="1"/>
            <a:r>
              <a:rPr lang="en-US" altLang="en-US" sz="2800" dirty="0"/>
              <a:t>1 in 1,000 males</a:t>
            </a:r>
          </a:p>
          <a:p>
            <a:pPr eaLnBrk="1" hangingPunct="1"/>
            <a:r>
              <a:rPr lang="en-US" altLang="en-US" sz="2800" dirty="0"/>
              <a:t>Underdeveloped testes, taller, may have breast development, sterile</a:t>
            </a: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00"/>
            <a:ext cx="44196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3051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832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17539</TotalTime>
  <Words>3379</Words>
  <Application>Microsoft Office PowerPoint</Application>
  <PresentationFormat>On-screen Show (4:3)</PresentationFormat>
  <Paragraphs>581</Paragraphs>
  <Slides>130</Slides>
  <Notes>54</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49" baseType="lpstr">
      <vt:lpstr>ＭＳ Ｐゴシック</vt:lpstr>
      <vt:lpstr>ＭＳ Ｐゴシック</vt:lpstr>
      <vt:lpstr>Arial</vt:lpstr>
      <vt:lpstr>Arial Black</vt:lpstr>
      <vt:lpstr>Calibri</vt:lpstr>
      <vt:lpstr>CG Times</vt:lpstr>
      <vt:lpstr>Gill Sans</vt:lpstr>
      <vt:lpstr>Humana Serif ITC TT-Medium</vt:lpstr>
      <vt:lpstr>Impact</vt:lpstr>
      <vt:lpstr>Lydian MT</vt:lpstr>
      <vt:lpstr>メイリオ</vt:lpstr>
      <vt:lpstr>Times</vt:lpstr>
      <vt:lpstr>Times New Roman</vt:lpstr>
      <vt:lpstr>Trebuchet MS</vt:lpstr>
      <vt:lpstr>Wingdings</vt:lpstr>
      <vt:lpstr>Wingdings 3</vt:lpstr>
      <vt:lpstr>ヒラギノ角ゴ Pro W3</vt:lpstr>
      <vt:lpstr>Facet</vt:lpstr>
      <vt:lpstr>Document</vt:lpstr>
      <vt:lpstr>Unit 5: Cell Cycle &amp;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Organization of Genetic Material</vt:lpstr>
      <vt:lpstr>Organization Continued…</vt:lpstr>
      <vt:lpstr>PowerPoint Presentation</vt:lpstr>
      <vt:lpstr>DNA Terms</vt:lpstr>
      <vt:lpstr>PowerPoint Presentation</vt:lpstr>
      <vt:lpstr>Growth vs. Division</vt:lpstr>
      <vt:lpstr>Why can’t cells grow forever?</vt:lpstr>
      <vt:lpstr>Why Can’t Cells Grow Forever?</vt:lpstr>
      <vt:lpstr>The Solution?</vt:lpstr>
      <vt:lpstr>Why Divide?</vt:lpstr>
      <vt:lpstr>Topic 2: Mitosis</vt:lpstr>
      <vt:lpstr>Purpose of Mitosis</vt:lpstr>
      <vt:lpstr>Types of Asexual Reproduction</vt:lpstr>
      <vt:lpstr>Vocab</vt:lpstr>
      <vt:lpstr>Types of Chromosomes</vt:lpstr>
      <vt:lpstr>Cell Cycle</vt:lpstr>
      <vt:lpstr>Stages of the Cell Cycle</vt:lpstr>
      <vt:lpstr> The Steps Prior to Cell Division</vt:lpstr>
      <vt:lpstr>Replicated Chromosome</vt:lpstr>
      <vt:lpstr>What is DNA Replication?</vt:lpstr>
      <vt:lpstr>Important Details</vt:lpstr>
      <vt:lpstr>Important Details</vt:lpstr>
      <vt:lpstr>Cells of the adult central nervous system  (brain and spinal cord) do NOT divide.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Animal Cell Division</vt:lpstr>
      <vt:lpstr>Plant Cell Division</vt:lpstr>
      <vt:lpstr>How does the beginning cell differ from the ending cells?</vt:lpstr>
      <vt:lpstr>Mitosis Rap</vt:lpstr>
      <vt:lpstr>Binary Fission in Bacteria</vt:lpstr>
      <vt:lpstr>Reproduction in Prokaryotes</vt:lpstr>
      <vt:lpstr>binary fission = bacteria divide</vt:lpstr>
      <vt:lpstr>Conjugation (SEXUAL): exchange of genetic material (plasmid) between two bacterium</vt:lpstr>
      <vt:lpstr>PowerPoint Presentation</vt:lpstr>
      <vt:lpstr>Topic 3: Meiosis</vt:lpstr>
      <vt:lpstr>Warm-Up</vt:lpstr>
      <vt:lpstr>Chromosome Structure, revisited</vt:lpstr>
      <vt:lpstr>Diploid Cell- where DNA comes from</vt:lpstr>
      <vt:lpstr>PowerPoint Presentation</vt:lpstr>
      <vt:lpstr>PowerPoint Presentation</vt:lpstr>
      <vt:lpstr>Why do we need meiosis?</vt:lpstr>
      <vt:lpstr>Purpose</vt:lpstr>
      <vt:lpstr>Meiosis</vt:lpstr>
      <vt:lpstr>Meiosis I : Separates Homologous (Matching) Chromosomes</vt:lpstr>
      <vt:lpstr>Prophase I</vt:lpstr>
      <vt:lpstr>Metaphase I</vt:lpstr>
      <vt:lpstr>Anaphase I</vt:lpstr>
      <vt:lpstr>Telophase I</vt:lpstr>
      <vt:lpstr>Cytokinesis</vt:lpstr>
      <vt:lpstr>PowerPoint Presentation</vt:lpstr>
      <vt:lpstr>Meiosis II :  Separates sister chromatids</vt:lpstr>
      <vt:lpstr>Prophase II</vt:lpstr>
      <vt:lpstr>Metaphase II</vt:lpstr>
      <vt:lpstr>Anaphase II</vt:lpstr>
      <vt:lpstr>Telophase II and Cytokinesis</vt:lpstr>
      <vt:lpstr>PowerPoint Presentation</vt:lpstr>
      <vt:lpstr>PowerPoint Presentation</vt:lpstr>
      <vt:lpstr>PowerPoint Presentation</vt:lpstr>
      <vt:lpstr>PowerPoint Presentation</vt:lpstr>
      <vt:lpstr>PowerPoint Presentation</vt:lpstr>
      <vt:lpstr>PowerPoint Presentation</vt:lpstr>
      <vt:lpstr>Meiosis</vt:lpstr>
      <vt:lpstr>Fertilization</vt:lpstr>
      <vt:lpstr>Nondisjunction</vt:lpstr>
      <vt:lpstr>Nondisjunction</vt:lpstr>
      <vt:lpstr>PowerPoint Presentation</vt:lpstr>
      <vt:lpstr>Nondisjunction results in chromosomal abnormalities</vt:lpstr>
      <vt:lpstr>PowerPoint Presentation</vt:lpstr>
      <vt:lpstr>PowerPoint Presentation</vt:lpstr>
      <vt:lpstr>Karyotypes can detect chromosomal abnormalities</vt:lpstr>
      <vt:lpstr>Examples:</vt:lpstr>
      <vt:lpstr>Trisomy 21: Down Syndrome</vt:lpstr>
      <vt:lpstr>Trisomy 13: Patau Syndrome</vt:lpstr>
      <vt:lpstr>Monosomy: Turner Syndrome</vt:lpstr>
      <vt:lpstr>Trisomy: Klinefelter Syndrome (XXY)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4: Cell Cycle Regulation</vt:lpstr>
      <vt:lpstr>Regulation of Cell Cycle</vt:lpstr>
      <vt:lpstr>Figure 12.15</vt:lpstr>
      <vt:lpstr>PowerPoint Presentation</vt:lpstr>
      <vt:lpstr>Neighboring cells communicate with dividing cells to regulate their growth also.</vt:lpstr>
      <vt:lpstr>Some of the genes that control cell division are called Proto-oncogenes. </vt:lpstr>
      <vt:lpstr>Oncogenes and Cancer Cells</vt:lpstr>
      <vt:lpstr>Sometimes a proto-oncogene undergoes a mutation and becomes an oncogene.</vt:lpstr>
      <vt:lpstr>PowerPoint Presentation</vt:lpstr>
      <vt:lpstr>Cancer is a disease of the cell cycle.  Some of the body cells divide uncontrollably and tumors form. </vt:lpstr>
      <vt:lpstr>DNA mutations disrupt the cell cycle.</vt:lpstr>
      <vt:lpstr>Due to DNA mutations, cancer cells ignore the chemical signals that start and stop the cell cycle.</vt:lpstr>
      <vt:lpstr>Due to DNA mutations, cancer cells cannot communicate with neighboring cells. Cells continue to grow and form tumors.</vt:lpstr>
      <vt:lpstr>SUMMARY</vt:lpstr>
      <vt:lpstr>Cancer Vocabulary</vt:lpstr>
      <vt:lpstr>Environment and Cancer</vt:lpstr>
      <vt:lpstr>Skin Cancer</vt:lpstr>
      <vt:lpstr>Skin Cancer</vt:lpstr>
      <vt:lpstr>Smoking</vt:lpstr>
      <vt:lpstr>Case Study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GRAB A COMPUTER AND LOGIN!!</dc:title>
  <dc:creator>Julia Glick</dc:creator>
  <cp:lastModifiedBy>Olivia Jensen</cp:lastModifiedBy>
  <cp:revision>62</cp:revision>
  <dcterms:created xsi:type="dcterms:W3CDTF">2014-02-17T14:55:56Z</dcterms:created>
  <dcterms:modified xsi:type="dcterms:W3CDTF">2018-01-31T13:17:00Z</dcterms:modified>
</cp:coreProperties>
</file>