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256" r:id="rId2"/>
    <p:sldId id="257" r:id="rId3"/>
    <p:sldId id="389" r:id="rId4"/>
    <p:sldId id="390" r:id="rId5"/>
    <p:sldId id="391" r:id="rId6"/>
    <p:sldId id="278" r:id="rId7"/>
    <p:sldId id="279" r:id="rId8"/>
    <p:sldId id="280" r:id="rId9"/>
    <p:sldId id="281" r:id="rId10"/>
    <p:sldId id="260" r:id="rId11"/>
    <p:sldId id="426" r:id="rId12"/>
    <p:sldId id="307" r:id="rId13"/>
    <p:sldId id="319" r:id="rId14"/>
    <p:sldId id="421" r:id="rId15"/>
    <p:sldId id="286" r:id="rId16"/>
    <p:sldId id="323" r:id="rId17"/>
    <p:sldId id="287" r:id="rId18"/>
    <p:sldId id="326" r:id="rId19"/>
    <p:sldId id="288" r:id="rId20"/>
    <p:sldId id="313" r:id="rId21"/>
    <p:sldId id="289" r:id="rId22"/>
    <p:sldId id="316" r:id="rId23"/>
    <p:sldId id="392" r:id="rId24"/>
    <p:sldId id="265" r:id="rId25"/>
    <p:sldId id="315" r:id="rId26"/>
    <p:sldId id="266" r:id="rId27"/>
    <p:sldId id="267" r:id="rId28"/>
    <p:sldId id="394" r:id="rId29"/>
    <p:sldId id="395" r:id="rId30"/>
    <p:sldId id="396" r:id="rId31"/>
    <p:sldId id="330" r:id="rId32"/>
    <p:sldId id="397" r:id="rId33"/>
    <p:sldId id="258" r:id="rId34"/>
    <p:sldId id="398" r:id="rId35"/>
    <p:sldId id="344" r:id="rId36"/>
    <p:sldId id="423" r:id="rId37"/>
    <p:sldId id="345" r:id="rId38"/>
    <p:sldId id="422" r:id="rId39"/>
    <p:sldId id="424" r:id="rId40"/>
    <p:sldId id="346" r:id="rId41"/>
    <p:sldId id="399" r:id="rId42"/>
    <p:sldId id="401" r:id="rId43"/>
    <p:sldId id="402" r:id="rId44"/>
    <p:sldId id="403" r:id="rId45"/>
    <p:sldId id="404" r:id="rId46"/>
    <p:sldId id="350" r:id="rId47"/>
    <p:sldId id="407" r:id="rId48"/>
    <p:sldId id="425" r:id="rId49"/>
    <p:sldId id="408" r:id="rId50"/>
    <p:sldId id="409" r:id="rId51"/>
    <p:sldId id="410" r:id="rId52"/>
    <p:sldId id="411" r:id="rId53"/>
    <p:sldId id="400" r:id="rId54"/>
    <p:sldId id="269" r:id="rId55"/>
    <p:sldId id="419" r:id="rId56"/>
    <p:sldId id="412" r:id="rId57"/>
    <p:sldId id="420" r:id="rId58"/>
    <p:sldId id="413" r:id="rId59"/>
    <p:sldId id="414" r:id="rId60"/>
    <p:sldId id="415" r:id="rId61"/>
    <p:sldId id="416" r:id="rId62"/>
    <p:sldId id="417" r:id="rId63"/>
    <p:sldId id="418" r:id="rId64"/>
    <p:sldId id="333" r:id="rId65"/>
    <p:sldId id="259" r:id="rId66"/>
    <p:sldId id="306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29A06-2F44-440F-91E6-94A3E4780C4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1401-C7E8-4CC2-BF22-A5190D72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Dimples: chromosome 5	Widow’s peak: chromosome 4	mid-digit hair: chromosome 10		tongue rolling: chromosome 22		cleft chin: chromosome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E1401-C7E8-4CC2-BF22-A5190D728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00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55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3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98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649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7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614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685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846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11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all traits studied were controlled by a single gene</a:t>
            </a:r>
          </a:p>
          <a:p>
            <a:pPr marL="609600" indent="-609600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all genes were either dominant or recessive (no co-dominance)</a:t>
            </a:r>
          </a:p>
          <a:p>
            <a:pPr marL="609600" indent="-609600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only a limited # of traits were studied</a:t>
            </a:r>
          </a:p>
          <a:p>
            <a:pPr marL="609600" indent="-609600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This made it easy for Mendel to interpret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E1401-C7E8-4CC2-BF22-A5190D728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2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74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7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81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405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526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30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222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775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145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E18E42E-E5DA-420F-948E-BCEB370F7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fld id="{611BD120-395D-4727-8AC3-CED3D1E40853}" type="slidenum">
              <a:rPr kumimoji="0" lang="en-US" altLang="en-US" sz="1200">
                <a:latin typeface="Times New Roman" panose="02020603050405020304" pitchFamily="18" charset="0"/>
              </a:rPr>
              <a:pPr/>
              <a:t>20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6C9F35F-D4C7-41DA-9165-BFBC58815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2791E8A8-8B2C-4689-A08F-57B2647F1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636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815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859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183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269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778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059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816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7024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066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31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D42365B-4E04-4497-991E-DCE9DAE3B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fld id="{F10A0B60-76EC-4A5E-93D4-35D2DD3FC0B0}" type="slidenum">
              <a:rPr kumimoji="0" lang="en-US" altLang="en-US" sz="1200">
                <a:latin typeface="Times New Roman" panose="02020603050405020304" pitchFamily="18" charset="0"/>
              </a:rPr>
              <a:pPr/>
              <a:t>25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1026">
            <a:extLst>
              <a:ext uri="{FF2B5EF4-FFF2-40B4-BE49-F238E27FC236}">
                <a16:creationId xmlns:a16="http://schemas.microsoft.com/office/drawing/2014/main" id="{5872D7E6-48D4-459C-8AD0-70C7B6F9F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1027">
            <a:extLst>
              <a:ext uri="{FF2B5EF4-FFF2-40B4-BE49-F238E27FC236}">
                <a16:creationId xmlns:a16="http://schemas.microsoft.com/office/drawing/2014/main" id="{BC8A096E-364A-4402-95E3-C3A5B1442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19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097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991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18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684605C-0764-460F-A29F-C0E0A4563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7D148-B272-407B-BFED-AEB696AC404A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8249FD-63A2-41F0-8CEE-C3B8ABEE2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16AAD8B-5906-4023-ACB0-612DF9B3D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Could be given genotype or phenotype ratio.</a:t>
            </a:r>
          </a:p>
        </p:txBody>
      </p:sp>
    </p:spTree>
    <p:extLst>
      <p:ext uri="{BB962C8B-B14F-4D97-AF65-F5344CB8AC3E}">
        <p14:creationId xmlns:p14="http://schemas.microsoft.com/office/powerpoint/2010/main" val="29535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EF49B45-D433-4525-97D2-18D64D2E3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835A7B-5874-409E-B9D0-D841F789780B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6CD24FB-C25A-467E-8CCA-3B8BBA776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3C2BA74-5336-44E7-BF33-B216BF895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Incomplete dominance is also called blending inheritance</a:t>
            </a:r>
          </a:p>
        </p:txBody>
      </p:sp>
    </p:spTree>
    <p:extLst>
      <p:ext uri="{BB962C8B-B14F-4D97-AF65-F5344CB8AC3E}">
        <p14:creationId xmlns:p14="http://schemas.microsoft.com/office/powerpoint/2010/main" val="202963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688817A-1E0A-46C1-8280-8A5D86256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EC3DDBD-40A9-45CC-89CB-7F376B5C8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2E37DFA-3A83-4EF2-9DCD-ACD723501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D5569C-7B93-4850-B7ED-AE5AB5F66700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76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AB2B90C-AA06-4FE0-83A0-44C239B2D8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FFA7B132-4A3D-4A0B-A9FC-76EFABDB9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BA169FA-7B2A-4498-BC48-E3763B474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A6BF8-B4F4-4AA2-A075-EFAEA5DF6A63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3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/>
              <a:t>*</a:t>
            </a: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5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1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02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78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03B4-9077-4753-AED2-FE06B618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6B363-A133-4D83-AC4D-4506947823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603CB-8B1F-46A5-B6A2-F3D638E48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60BE-3C12-4A02-AE6F-AF1777B2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69B7-14DF-427F-BE07-E2F6C214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DF247-EE28-442B-A84B-7C69B5E5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872A10-5E3B-447C-950D-D623B27F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0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D3FD-E1C6-4C78-A621-9C568A7CD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02114-0A75-4033-8FEA-41A36AB25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49453-63BD-4584-BEB0-74BDA6BE5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C44827-77EF-41F3-B900-B9601D948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12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06401" y="228600"/>
            <a:ext cx="867833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1" y="2209800"/>
            <a:ext cx="8678332" cy="391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524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000">
                <a:solidFill>
                  <a:schemeClr val="dk2"/>
                </a:solidFill>
              </a:defRPr>
            </a:lvl1pPr>
            <a:lvl2pPr marL="457200" lvl="1" indent="-158750" algn="l" rtl="0">
              <a:spcBef>
                <a:spcPts val="600"/>
              </a:spcBef>
              <a:spcAft>
                <a:spcPts val="0"/>
              </a:spcAft>
              <a:buClr>
                <a:srgbClr val="4D0000"/>
              </a:buClr>
              <a:buFont typeface="Arial"/>
              <a:buChar char="●"/>
              <a:defRPr>
                <a:solidFill>
                  <a:schemeClr val="dk2"/>
                </a:solidFill>
              </a:defRPr>
            </a:lvl2pPr>
            <a:lvl3pPr marL="685800" lvl="2" indent="-158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>
                <a:solidFill>
                  <a:schemeClr val="dk2"/>
                </a:solidFill>
              </a:defRPr>
            </a:lvl3pPr>
            <a:lvl4pPr marL="914400" lvl="3" indent="-158750" algn="l" rtl="0">
              <a:spcBef>
                <a:spcPts val="600"/>
              </a:spcBef>
              <a:spcAft>
                <a:spcPts val="0"/>
              </a:spcAft>
              <a:buClr>
                <a:srgbClr val="4D0000"/>
              </a:buClr>
              <a:buFont typeface="Arial"/>
              <a:buChar char="●"/>
              <a:defRPr>
                <a:solidFill>
                  <a:schemeClr val="dk2"/>
                </a:solidFill>
              </a:defRPr>
            </a:lvl4pPr>
            <a:lvl5pPr marL="1143000" lvl="4" indent="-158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>
                <a:solidFill>
                  <a:schemeClr val="dk2"/>
                </a:solidFill>
              </a:defRPr>
            </a:lvl5pPr>
            <a:lvl6pPr marL="1377950" lvl="5" indent="-165100" algn="l" rtl="0">
              <a:spcBef>
                <a:spcPts val="360"/>
              </a:spcBef>
              <a:buClr>
                <a:srgbClr val="4C0000"/>
              </a:buClr>
              <a:buFont typeface="Arial"/>
              <a:buChar char="●"/>
              <a:defRPr sz="1800">
                <a:solidFill>
                  <a:schemeClr val="dk2"/>
                </a:solidFill>
              </a:defRPr>
            </a:lvl6pPr>
            <a:lvl7pPr marL="1603375" lvl="6" indent="-161925" algn="l" rtl="0">
              <a:spcBef>
                <a:spcPts val="360"/>
              </a:spcBef>
              <a:buClr>
                <a:schemeClr val="accent1"/>
              </a:buClr>
              <a:buFont typeface="Arial"/>
              <a:buChar char="●"/>
              <a:defRPr sz="1800">
                <a:solidFill>
                  <a:schemeClr val="dk2"/>
                </a:solidFill>
              </a:defRPr>
            </a:lvl7pPr>
            <a:lvl8pPr marL="1830388" lvl="7" indent="-160338" algn="l" rtl="0">
              <a:spcBef>
                <a:spcPts val="360"/>
              </a:spcBef>
              <a:buClr>
                <a:srgbClr val="4C0000"/>
              </a:buClr>
              <a:buFont typeface="Arial"/>
              <a:buChar char="●"/>
              <a:defRPr sz="1800">
                <a:solidFill>
                  <a:schemeClr val="dk2"/>
                </a:solidFill>
              </a:defRPr>
            </a:lvl8pPr>
            <a:lvl9pPr marL="2057400" lvl="8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●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9616015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32833" y="6356351"/>
            <a:ext cx="80094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008781" y="360363"/>
            <a:ext cx="675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lang="en-US" sz="2200">
              <a:solidFill>
                <a:schemeClr val="lt1"/>
              </a:solidFill>
            </a:endParaRPr>
          </a:p>
          <a:p>
            <a:pPr lvl="1"/>
            <a:endParaRPr lang="en-US"/>
          </a:p>
          <a:p>
            <a:pPr lvl="2"/>
            <a:endParaRPr lang="en-US"/>
          </a:p>
          <a:p>
            <a:pPr lvl="3"/>
            <a:endParaRPr lang="en-US"/>
          </a:p>
          <a:p>
            <a:pPr lvl="4"/>
            <a:endParaRPr lang="en-US"/>
          </a:p>
          <a:p>
            <a:pPr lvl="5"/>
            <a:endParaRPr lang="en-US"/>
          </a:p>
          <a:p>
            <a:pPr lvl="6"/>
            <a:endParaRPr lang="en-US"/>
          </a:p>
          <a:p>
            <a:pPr lvl="7"/>
            <a:endParaRPr lang="en-US"/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5EE4-A134-477C-8578-CF8155B203D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BF23CB-6880-4EFD-A528-3771AFAC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rnpodarst10th2011grp13/dominant-and-recessive-traits/common-dominant-and-recessive/ti.jpg?attredirects=0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d_blood_cells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ntigen" TargetMode="External"/><Relationship Id="rId5" Type="http://schemas.openxmlformats.org/officeDocument/2006/relationships/hyperlink" Target="http://en.wikipedia.org/wiki/Carbohydrates" TargetMode="External"/><Relationship Id="rId4" Type="http://schemas.openxmlformats.org/officeDocument/2006/relationships/hyperlink" Target="http://en.wikipedia.org/wiki/Amino_aci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rnpodarst10th2011grp13/dominant-and-recessive-traits/common-dominant-and-recessive/fgg.jpg?attredirects=0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rnpodarst10th2011grp13/dominant-and-recessive-traits/common-dominant-and-recessive/zz.jpg?attredirects=0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hyperlink" Target="https://sites.google.com/site/rnpodarst10th2011grp13/dominant-and-recessive-traits/common-dominant-and-recessive/ti.jpg?attredirects=0" TargetMode="External"/><Relationship Id="rId9" Type="http://schemas.openxmlformats.org/officeDocument/2006/relationships/image" Target="../media/image20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AD00-C140-44B5-98DA-E320514D4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Unit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68DB0-B8A9-47D6-A6C0-AAEEFA06C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1078" y="5016530"/>
            <a:ext cx="8915399" cy="112628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Genetics </a:t>
            </a:r>
          </a:p>
        </p:txBody>
      </p:sp>
      <p:pic>
        <p:nvPicPr>
          <p:cNvPr id="4" name="Content Placeholder 3" descr="chromosomebig.jpg">
            <a:extLst>
              <a:ext uri="{FF2B5EF4-FFF2-40B4-BE49-F238E27FC236}">
                <a16:creationId xmlns:a16="http://schemas.microsoft.com/office/drawing/2014/main" id="{DD2FFE20-989E-4379-8BD9-C2BF4A4B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880" y="0"/>
            <a:ext cx="7610120" cy="4777379"/>
          </a:xfrm>
          <a:prstGeom prst="rect">
            <a:avLst/>
          </a:prstGeom>
        </p:spPr>
      </p:pic>
      <p:pic>
        <p:nvPicPr>
          <p:cNvPr id="5" name="Content Placeholder 3" descr="Central Dogma.png">
            <a:extLst>
              <a:ext uri="{FF2B5EF4-FFF2-40B4-BE49-F238E27FC236}">
                <a16:creationId xmlns:a16="http://schemas.microsoft.com/office/drawing/2014/main" id="{29A9EDA4-8794-4712-BE01-956B4916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375" y="4672295"/>
            <a:ext cx="4995130" cy="21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510F72AC-7E80-4A77-9D8A-A44AF105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88119"/>
            <a:ext cx="2667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Box 1">
            <a:extLst>
              <a:ext uri="{FF2B5EF4-FFF2-40B4-BE49-F238E27FC236}">
                <a16:creationId xmlns:a16="http://schemas.microsoft.com/office/drawing/2014/main" id="{4222A36F-C7A6-43D8-A2DD-D3B6B318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340" y="320388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+mj-lt"/>
              </a:rPr>
              <a:t>	MENDELIAN GENETICS</a:t>
            </a: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F133CF46-093D-472B-946A-045B0F34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48" y="981076"/>
            <a:ext cx="798295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Known as “The Father of Genetics”</a:t>
            </a:r>
          </a:p>
          <a:p>
            <a:pPr eaLnBrk="1" hangingPunct="1"/>
            <a:endParaRPr lang="en-US" altLang="en-US" sz="1500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Studied English Pea Plants (1800s) to determine inheritance of traits.</a:t>
            </a:r>
          </a:p>
          <a:p>
            <a:pPr eaLnBrk="1" hangingPunct="1"/>
            <a:endParaRPr lang="en-US" altLang="en-US" sz="1500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Used Cross Pollination in plants to determine the process of inheritance.</a:t>
            </a:r>
          </a:p>
          <a:p>
            <a:pPr eaLnBrk="1" hangingPunct="1"/>
            <a:endParaRPr lang="en-US" altLang="en-US" sz="2400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7AF60578-05C3-4AB3-845D-6D84F58E7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47" y="3526391"/>
            <a:ext cx="976090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Determined Generations:</a:t>
            </a:r>
          </a:p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(1). </a:t>
            </a:r>
            <a:r>
              <a:rPr lang="en-US" altLang="en-US" sz="2400" b="1" u="sng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Parental Generation </a:t>
            </a:r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(purebreds – homozygous) </a:t>
            </a:r>
          </a:p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      PP or pp Genotypes</a:t>
            </a:r>
          </a:p>
          <a:p>
            <a:pPr eaLnBrk="1" hangingPunct="1"/>
            <a:endParaRPr lang="en-US" altLang="en-US" sz="2400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(2).  </a:t>
            </a:r>
            <a:r>
              <a:rPr lang="en-US" altLang="en-US" sz="2400" b="1" u="sng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F1 Generation </a:t>
            </a:r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(hybrids – heterozygous Pp)</a:t>
            </a:r>
          </a:p>
          <a:p>
            <a:pPr eaLnBrk="1" hangingPunct="1"/>
            <a:endParaRPr lang="en-US" altLang="en-US" sz="2400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(3).  </a:t>
            </a:r>
            <a:r>
              <a:rPr lang="en-US" altLang="en-US" sz="2400" b="1" u="sng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F2 Generation </a:t>
            </a:r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(3:1 ratio of traits PP, Pp, pp)</a:t>
            </a:r>
          </a:p>
        </p:txBody>
      </p:sp>
      <p:pic>
        <p:nvPicPr>
          <p:cNvPr id="6" name="Picture 2" descr="bio_ch11_6122">
            <a:extLst>
              <a:ext uri="{FF2B5EF4-FFF2-40B4-BE49-F238E27FC236}">
                <a16:creationId xmlns:a16="http://schemas.microsoft.com/office/drawing/2014/main" id="{3664F8B5-680F-4CF5-8F59-8F086270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0" b="17279"/>
          <a:stretch/>
        </p:blipFill>
        <p:spPr bwMode="auto">
          <a:xfrm>
            <a:off x="8678740" y="2275681"/>
            <a:ext cx="1098309" cy="142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io_ch11_6122">
            <a:extLst>
              <a:ext uri="{FF2B5EF4-FFF2-40B4-BE49-F238E27FC236}">
                <a16:creationId xmlns:a16="http://schemas.microsoft.com/office/drawing/2014/main" id="{0253B703-CA43-49A8-882E-6FC6CE8C0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r="49201" b="17279"/>
          <a:stretch/>
        </p:blipFill>
        <p:spPr bwMode="auto">
          <a:xfrm>
            <a:off x="10438228" y="3330085"/>
            <a:ext cx="1239033" cy="148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io_ch11_6122">
            <a:extLst>
              <a:ext uri="{FF2B5EF4-FFF2-40B4-BE49-F238E27FC236}">
                <a16:creationId xmlns:a16="http://schemas.microsoft.com/office/drawing/2014/main" id="{4A3EB788-ACE9-4B09-9FD0-6ED8BF42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3" r="5064" b="19771"/>
          <a:stretch/>
        </p:blipFill>
        <p:spPr bwMode="auto">
          <a:xfrm>
            <a:off x="9369083" y="5176804"/>
            <a:ext cx="2308178" cy="152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EFA4AE99-CB46-4B94-8B5C-4A3FDEF85B3D}"/>
              </a:ext>
            </a:extLst>
          </p:cNvPr>
          <p:cNvCxnSpPr/>
          <p:nvPr/>
        </p:nvCxnSpPr>
        <p:spPr>
          <a:xfrm>
            <a:off x="9636369" y="3330085"/>
            <a:ext cx="801859" cy="3693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A8119F2F-E67A-4E25-946A-8B2A43A53E3C}"/>
              </a:ext>
            </a:extLst>
          </p:cNvPr>
          <p:cNvCxnSpPr/>
          <p:nvPr/>
        </p:nvCxnSpPr>
        <p:spPr>
          <a:xfrm rot="5400000">
            <a:off x="9650491" y="4389066"/>
            <a:ext cx="928361" cy="64711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7218AE-3F29-47D2-8F27-D1EEEB090BD8}"/>
              </a:ext>
            </a:extLst>
          </p:cNvPr>
          <p:cNvSpPr txBox="1"/>
          <p:nvPr/>
        </p:nvSpPr>
        <p:spPr>
          <a:xfrm>
            <a:off x="9734845" y="2644726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P: tall x short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F9732-838F-47EA-A63A-6BD8D192EB9B}"/>
              </a:ext>
            </a:extLst>
          </p:cNvPr>
          <p:cNvSpPr txBox="1"/>
          <p:nvPr/>
        </p:nvSpPr>
        <p:spPr>
          <a:xfrm>
            <a:off x="10419471" y="4712006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F1: 100% 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0A16D-EB5B-455D-8B2B-F206A30CB02F}"/>
              </a:ext>
            </a:extLst>
          </p:cNvPr>
          <p:cNvSpPr txBox="1"/>
          <p:nvPr/>
        </p:nvSpPr>
        <p:spPr>
          <a:xfrm>
            <a:off x="9369083" y="6570389"/>
            <a:ext cx="257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r>
              <a:rPr lang="en-US"/>
              <a:t>: 75% </a:t>
            </a:r>
            <a:r>
              <a:rPr lang="en-US" dirty="0"/>
              <a:t>tall</a:t>
            </a:r>
            <a:r>
              <a:rPr lang="en-US"/>
              <a:t>; 25% </a:t>
            </a:r>
            <a:r>
              <a:rPr lang="en-US" dirty="0"/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15166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1981201" y="914400"/>
            <a:ext cx="650874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9" name="Shape 649"/>
          <p:cNvSpPr>
            <a:spLocks noGrp="1"/>
          </p:cNvSpPr>
          <p:nvPr>
            <p:ph idx="1"/>
          </p:nvPr>
        </p:nvSpPr>
        <p:spPr>
          <a:xfrm>
            <a:off x="1981201" y="2209800"/>
            <a:ext cx="6508749" cy="39163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0" name="Shape 6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776" y="1817686"/>
            <a:ext cx="8212137" cy="3462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1941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o_ch11_6122">
            <a:extLst>
              <a:ext uri="{FF2B5EF4-FFF2-40B4-BE49-F238E27FC236}">
                <a16:creationId xmlns:a16="http://schemas.microsoft.com/office/drawing/2014/main" id="{3664F8B5-680F-4CF5-8F59-8F086270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0" b="17279"/>
          <a:stretch/>
        </p:blipFill>
        <p:spPr bwMode="auto">
          <a:xfrm>
            <a:off x="1586780" y="1260486"/>
            <a:ext cx="2520843" cy="32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io_ch11_6122">
            <a:extLst>
              <a:ext uri="{FF2B5EF4-FFF2-40B4-BE49-F238E27FC236}">
                <a16:creationId xmlns:a16="http://schemas.microsoft.com/office/drawing/2014/main" id="{0253B703-CA43-49A8-882E-6FC6CE8C0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r="49201" b="17279"/>
          <a:stretch/>
        </p:blipFill>
        <p:spPr bwMode="auto">
          <a:xfrm>
            <a:off x="4107623" y="1366364"/>
            <a:ext cx="2617642" cy="31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io_ch11_6122">
            <a:extLst>
              <a:ext uri="{FF2B5EF4-FFF2-40B4-BE49-F238E27FC236}">
                <a16:creationId xmlns:a16="http://schemas.microsoft.com/office/drawing/2014/main" id="{4A3EB788-ACE9-4B09-9FD0-6ED8BF42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3" r="5064" b="19771"/>
          <a:stretch/>
        </p:blipFill>
        <p:spPr bwMode="auto">
          <a:xfrm>
            <a:off x="6725265" y="1503702"/>
            <a:ext cx="4313153" cy="28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BE48E36-E390-4F96-8C80-B4FF9C555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1143000"/>
          </a:xfrm>
        </p:spPr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+mn-lt"/>
              </a:rPr>
              <a:t>Why Use Pea Plants?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E4F4FC9-9035-464B-A62B-93D4BB5FF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7242" y="1600201"/>
            <a:ext cx="4860757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b="0" dirty="0">
                <a:solidFill>
                  <a:schemeClr val="tx1"/>
                </a:solidFill>
              </a:rPr>
              <a:t>Rapid reproduction. </a:t>
            </a:r>
          </a:p>
          <a:p>
            <a:pPr>
              <a:lnSpc>
                <a:spcPct val="80000"/>
              </a:lnSpc>
            </a:pPr>
            <a:r>
              <a:rPr lang="en-US" altLang="en-US" sz="3600" b="0" dirty="0">
                <a:solidFill>
                  <a:schemeClr val="tx1"/>
                </a:solidFill>
              </a:rPr>
              <a:t>Male and female parts on same plant.</a:t>
            </a:r>
          </a:p>
          <a:p>
            <a:pPr>
              <a:lnSpc>
                <a:spcPct val="80000"/>
              </a:lnSpc>
            </a:pPr>
            <a:r>
              <a:rPr lang="en-US" altLang="en-US" sz="3600" b="0" dirty="0">
                <a:solidFill>
                  <a:schemeClr val="tx1"/>
                </a:solidFill>
              </a:rPr>
              <a:t>Distinctive traits.</a:t>
            </a:r>
          </a:p>
          <a:p>
            <a:pPr>
              <a:lnSpc>
                <a:spcPct val="80000"/>
              </a:lnSpc>
            </a:pPr>
            <a:r>
              <a:rPr lang="en-US" altLang="en-US" sz="3600" b="0" dirty="0">
                <a:solidFill>
                  <a:schemeClr val="tx1"/>
                </a:solidFill>
              </a:rPr>
              <a:t>Ability to control pollination and fertilization</a:t>
            </a:r>
            <a:r>
              <a:rPr lang="en-US" altLang="en-US" sz="3600" dirty="0">
                <a:solidFill>
                  <a:schemeClr val="tx1"/>
                </a:solidFill>
              </a:rPr>
              <a:t>.</a:t>
            </a:r>
            <a:endParaRPr lang="en-US" altLang="en-US" sz="3600" b="0" dirty="0">
              <a:solidFill>
                <a:schemeClr val="tx1"/>
              </a:solidFill>
            </a:endParaRPr>
          </a:p>
        </p:txBody>
      </p:sp>
      <p:pic>
        <p:nvPicPr>
          <p:cNvPr id="31748" name="Picture 5" descr="2006129548851363597_rs">
            <a:extLst>
              <a:ext uri="{FF2B5EF4-FFF2-40B4-BE49-F238E27FC236}">
                <a16:creationId xmlns:a16="http://schemas.microsoft.com/office/drawing/2014/main" id="{7A4CCCF2-66A3-4490-85A2-999C3983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3429000"/>
            <a:ext cx="51054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pisum-sativum">
            <a:extLst>
              <a:ext uri="{FF2B5EF4-FFF2-40B4-BE49-F238E27FC236}">
                <a16:creationId xmlns:a16="http://schemas.microsoft.com/office/drawing/2014/main" id="{B3D63859-4008-4B8C-AD17-61A5512D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57" y="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ollen04.jpg">
            <a:extLst>
              <a:ext uri="{FF2B5EF4-FFF2-40B4-BE49-F238E27FC236}">
                <a16:creationId xmlns:a16="http://schemas.microsoft.com/office/drawing/2014/main" id="{865FDD4C-AE05-4694-A029-02586EE9A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914"/>
            <a:ext cx="4742621" cy="296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D0B991F4-B649-470B-982D-5418D44F6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Some terms to know: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BC6F398-AFD2-44B6-930B-2B789DDCE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6748" y="924950"/>
            <a:ext cx="7900674" cy="58150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0" dirty="0">
                <a:solidFill>
                  <a:schemeClr val="tx1"/>
                </a:solidFill>
              </a:rPr>
              <a:t>Self-pollinating--sperm cells in pollen fertilize egg cells in the </a:t>
            </a:r>
            <a:r>
              <a:rPr lang="en-US" altLang="en-US" sz="3600" b="1" dirty="0">
                <a:solidFill>
                  <a:schemeClr val="tx1"/>
                </a:solidFill>
              </a:rPr>
              <a:t>same plant</a:t>
            </a:r>
          </a:p>
          <a:p>
            <a:pPr eaLnBrk="1" hangingPunct="1"/>
            <a:r>
              <a:rPr lang="en-US" altLang="en-US" sz="3600" b="0" dirty="0">
                <a:solidFill>
                  <a:schemeClr val="tx1"/>
                </a:solidFill>
              </a:rPr>
              <a:t>Fertilization--during sexual reproduction, male and female reproductive cells join and produce a new cell.</a:t>
            </a:r>
          </a:p>
          <a:p>
            <a:pPr>
              <a:buNone/>
            </a:pPr>
            <a:endParaRPr lang="en-US" altLang="en-US" sz="36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3600" b="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3600" b="0" dirty="0">
              <a:solidFill>
                <a:schemeClr val="tx1"/>
              </a:solidFill>
            </a:endParaRP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DBBFEA02-C746-4FEA-8A45-17D42B81BA14}"/>
              </a:ext>
            </a:extLst>
          </p:cNvPr>
          <p:cNvGrpSpPr>
            <a:grpSpLocks/>
          </p:cNvGrpSpPr>
          <p:nvPr/>
        </p:nvGrpSpPr>
        <p:grpSpPr bwMode="auto">
          <a:xfrm>
            <a:off x="574676" y="924950"/>
            <a:ext cx="1846263" cy="1600200"/>
            <a:chOff x="3072" y="2016"/>
            <a:chExt cx="1163" cy="1008"/>
          </a:xfrm>
        </p:grpSpPr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BE678EC5-D1F9-45FA-AC40-9FDDD0F5A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016"/>
              <a:ext cx="7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kumimoji="0" lang="en-US" altLang="en-US" sz="2400" dirty="0">
                  <a:latin typeface="Times" panose="02020603050405020304" pitchFamily="18" charset="0"/>
                </a:rPr>
                <a:t>Anthers </a:t>
              </a:r>
            </a:p>
          </p:txBody>
        </p: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2483938D-8897-4A04-8E9D-231F53523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256"/>
              <a:ext cx="480" cy="768"/>
              <a:chOff x="3072" y="2256"/>
              <a:chExt cx="480" cy="768"/>
            </a:xfrm>
          </p:grpSpPr>
          <p:sp>
            <p:nvSpPr>
              <p:cNvPr id="28" name="AutoShape 29">
                <a:extLst>
                  <a:ext uri="{FF2B5EF4-FFF2-40B4-BE49-F238E27FC236}">
                    <a16:creationId xmlns:a16="http://schemas.microsoft.com/office/drawing/2014/main" id="{A19DC099-FF48-476A-9D49-3A8D99E1EF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3192" y="2808"/>
                <a:ext cx="96" cy="336"/>
              </a:xfrm>
              <a:prstGeom prst="leftBrace">
                <a:avLst>
                  <a:gd name="adj1" fmla="val 29167"/>
                  <a:gd name="adj2" fmla="val 50000"/>
                </a:avLst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0A8DF164-9269-4C88-9DE4-2DEEB80C5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0" y="2256"/>
                <a:ext cx="312" cy="66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" name="Text Box 5">
            <a:extLst>
              <a:ext uri="{FF2B5EF4-FFF2-40B4-BE49-F238E27FC236}">
                <a16:creationId xmlns:a16="http://schemas.microsoft.com/office/drawing/2014/main" id="{E57A6289-33B2-4BFF-9B19-C8224A90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139" y="2985828"/>
            <a:ext cx="1055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kumimoji="0" lang="en-US" altLang="en-US" sz="2400" dirty="0">
                <a:latin typeface="Times" panose="02020603050405020304" pitchFamily="18" charset="0"/>
              </a:rPr>
              <a:t>Stigma</a:t>
            </a:r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32995C93-B3BB-43A1-91C0-624297E8C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6" y="2813538"/>
            <a:ext cx="742998" cy="26278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B991F4-B649-470B-982D-5418D44F6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Some terms to know: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BC6F398-AFD2-44B6-930B-2B789DDCE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434" y="924950"/>
            <a:ext cx="7847067" cy="58150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True-breeding </a:t>
            </a:r>
            <a:r>
              <a:rPr lang="en-US" altLang="en-US" sz="2800" dirty="0">
                <a:solidFill>
                  <a:schemeClr val="tx1"/>
                </a:solidFill>
              </a:rPr>
              <a:t>peas--when they self-pollinated, they would produce offspring identical to themselves.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Cross-pollination-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two </a:t>
            </a:r>
            <a:r>
              <a:rPr lang="en-US" altLang="en-US" sz="2800" b="1" dirty="0">
                <a:solidFill>
                  <a:schemeClr val="tx1"/>
                </a:solidFill>
              </a:rPr>
              <a:t>different </a:t>
            </a:r>
            <a:r>
              <a:rPr lang="en-US" altLang="en-US" sz="2800" dirty="0">
                <a:solidFill>
                  <a:schemeClr val="tx1"/>
                </a:solidFill>
              </a:rPr>
              <a:t>plants pollinating  to produce seeds.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He wanted to produce seeds from two different plants.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He took off the pollen-bearing male parts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he dusted pollen from another plant</a:t>
            </a:r>
          </a:p>
          <a:p>
            <a:pPr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b="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Image216">
            <a:extLst>
              <a:ext uri="{FF2B5EF4-FFF2-40B4-BE49-F238E27FC236}">
                <a16:creationId xmlns:a16="http://schemas.microsoft.com/office/drawing/2014/main" id="{14EDEA13-7D46-47AF-9EDF-F4E05010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" y="1371600"/>
            <a:ext cx="4190335" cy="39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peachar">
            <a:extLst>
              <a:ext uri="{FF2B5EF4-FFF2-40B4-BE49-F238E27FC236}">
                <a16:creationId xmlns:a16="http://schemas.microsoft.com/office/drawing/2014/main" id="{B21AD2BE-BF51-4F98-B0F8-AD1046DA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35" y="505265"/>
            <a:ext cx="40671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A32710C-5EBD-4A84-8484-BADCB0985309}"/>
              </a:ext>
            </a:extLst>
          </p:cNvPr>
          <p:cNvGrpSpPr>
            <a:grpSpLocks/>
          </p:cNvGrpSpPr>
          <p:nvPr/>
        </p:nvGrpSpPr>
        <p:grpSpPr bwMode="auto">
          <a:xfrm>
            <a:off x="1024597" y="1382152"/>
            <a:ext cx="5943600" cy="5268913"/>
            <a:chOff x="1210" y="747"/>
            <a:chExt cx="3342" cy="3277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FFFAF9D6-0F92-4D6B-B81E-05F8D9524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747"/>
              <a:ext cx="3342" cy="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5AEBE0F5-3811-4BAD-A017-C3C877147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" y="973"/>
              <a:ext cx="55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000" b="1"/>
                <a:t>P Generation</a:t>
              </a:r>
            </a:p>
            <a:p>
              <a:endParaRPr lang="en-US" altLang="en-US" sz="1000" b="1"/>
            </a:p>
            <a:p>
              <a:r>
                <a:rPr lang="en-US" altLang="en-US" sz="1000"/>
                <a:t>(true-breeding</a:t>
              </a:r>
            </a:p>
            <a:p>
              <a:r>
                <a:rPr lang="en-US" altLang="en-US" sz="1000"/>
                <a:t>    parents)</a:t>
              </a:r>
              <a:r>
                <a:rPr lang="en-US" altLang="en-US" sz="1000" b="1"/>
                <a:t> 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5EAAA59-72AB-4C4D-A677-70DE9FD56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325"/>
              <a:ext cx="33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000"/>
                <a:t>Purple</a:t>
              </a:r>
            </a:p>
            <a:p>
              <a:r>
                <a:rPr lang="en-US" altLang="en-US" sz="1000"/>
                <a:t>flowers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0C490E34-5603-4311-92AC-61E3B98F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" y="1330"/>
              <a:ext cx="33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000"/>
                <a:t>White</a:t>
              </a:r>
            </a:p>
            <a:p>
              <a:r>
                <a:rPr lang="en-US" altLang="en-US" sz="1000"/>
                <a:t>flowers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E7778EC6-93AE-4C20-BD99-A66188B16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" y="971"/>
              <a:ext cx="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 b="1"/>
                <a:t></a:t>
              </a:r>
              <a:endParaRPr lang="en-US" altLang="en-US" sz="2500"/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94E3478C-7318-4D16-9340-E41711DB7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6" y="2071"/>
              <a:ext cx="56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000" b="1"/>
                <a:t>F</a:t>
              </a:r>
              <a:r>
                <a:rPr lang="en-US" altLang="en-US" sz="1000" b="1" baseline="-25000"/>
                <a:t>1 </a:t>
              </a:r>
              <a:r>
                <a:rPr lang="en-US" altLang="en-US" sz="1000" b="1"/>
                <a:t>Generation</a:t>
              </a:r>
            </a:p>
            <a:p>
              <a:r>
                <a:rPr lang="en-US" altLang="en-US" sz="1000" b="1"/>
                <a:t>    </a:t>
              </a:r>
              <a:r>
                <a:rPr lang="en-US" altLang="en-US" sz="1000"/>
                <a:t>(hybrids)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A7D80460-0A29-41F5-9087-4C042E37A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2427"/>
              <a:ext cx="55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000"/>
                <a:t>All plants had</a:t>
              </a:r>
            </a:p>
            <a:p>
              <a:r>
                <a:rPr lang="en-US" altLang="en-US" sz="1000"/>
                <a:t>purple flowers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1AA17B23-9211-4FED-B665-372FACE70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" y="3168"/>
              <a:ext cx="56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000" b="1"/>
                <a:t>F</a:t>
              </a:r>
              <a:r>
                <a:rPr lang="en-US" altLang="en-US" sz="1000" b="1" baseline="-25000"/>
                <a:t>2 </a:t>
              </a:r>
              <a:r>
                <a:rPr lang="en-US" altLang="en-US" sz="1000" b="1"/>
                <a:t>Generation</a:t>
              </a:r>
            </a:p>
            <a:p>
              <a:r>
                <a:rPr lang="en-US" altLang="en-US" sz="1000" b="1"/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2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FDBFE67-3E96-49FC-A84F-011E088D5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0313" y="225903"/>
            <a:ext cx="8911687" cy="128089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en-US" b="1" u="sng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 set of experiments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2374DFC-81C0-42DB-888C-2A772B75A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7355" y="811161"/>
            <a:ext cx="10864645" cy="4231016"/>
          </a:xfrm>
        </p:spPr>
        <p:txBody>
          <a:bodyPr>
            <a:normAutofit/>
          </a:bodyPr>
          <a:lstStyle/>
          <a:p>
            <a:pPr marL="660400" indent="-660400"/>
            <a:r>
              <a:rPr lang="en-US" altLang="en-US" sz="3000" b="0" dirty="0">
                <a:solidFill>
                  <a:schemeClr val="tx1"/>
                </a:solidFill>
              </a:rPr>
              <a:t>Single factor cross (looking at one trait: monohybrid)</a:t>
            </a:r>
          </a:p>
          <a:p>
            <a:pPr marL="660400" indent="-660400"/>
            <a:r>
              <a:rPr lang="en-US" altLang="en-US" sz="3000" b="0" dirty="0">
                <a:solidFill>
                  <a:schemeClr val="tx1"/>
                </a:solidFill>
              </a:rPr>
              <a:t>Cross pollinated plants with opposite characteristics to see which trait would appear in the F1 hybrid</a:t>
            </a:r>
          </a:p>
          <a:p>
            <a:pPr marL="660400" indent="-660400"/>
            <a:r>
              <a:rPr lang="en-US" altLang="en-US" sz="2800" dirty="0">
                <a:solidFill>
                  <a:schemeClr val="tx1"/>
                </a:solidFill>
              </a:rPr>
              <a:t>C</a:t>
            </a:r>
            <a:r>
              <a:rPr lang="en-US" altLang="en-US" sz="2800" b="0" dirty="0">
                <a:solidFill>
                  <a:schemeClr val="tx1"/>
                </a:solidFill>
              </a:rPr>
              <a:t>oncluded individual factors called </a:t>
            </a:r>
            <a:r>
              <a:rPr lang="en-US" altLang="en-US" sz="2800" b="1" u="sng" dirty="0">
                <a:solidFill>
                  <a:schemeClr val="tx1"/>
                </a:solidFill>
              </a:rPr>
              <a:t>genes</a:t>
            </a:r>
            <a:r>
              <a:rPr lang="en-US" altLang="en-US" sz="2800" b="0" dirty="0">
                <a:solidFill>
                  <a:schemeClr val="tx1"/>
                </a:solidFill>
              </a:rPr>
              <a:t> (that have different forms called </a:t>
            </a:r>
            <a:r>
              <a:rPr lang="en-US" altLang="en-US" sz="2800" b="1" u="sng" dirty="0">
                <a:solidFill>
                  <a:schemeClr val="tx1"/>
                </a:solidFill>
              </a:rPr>
              <a:t>alleles</a:t>
            </a:r>
            <a:r>
              <a:rPr lang="en-US" altLang="en-US" sz="2800" b="0" dirty="0">
                <a:solidFill>
                  <a:schemeClr val="tx1"/>
                </a:solidFill>
              </a:rPr>
              <a:t>) control each </a:t>
            </a:r>
            <a:r>
              <a:rPr lang="en-US" altLang="en-US" sz="2800" b="1" u="sng" dirty="0">
                <a:solidFill>
                  <a:schemeClr val="tx1"/>
                </a:solidFill>
              </a:rPr>
              <a:t>trait</a:t>
            </a:r>
            <a:r>
              <a:rPr lang="en-US" altLang="en-US" sz="2800" b="0" dirty="0">
                <a:solidFill>
                  <a:schemeClr val="tx1"/>
                </a:solidFill>
              </a:rPr>
              <a:t> of a living thing (and one may be </a:t>
            </a:r>
            <a:r>
              <a:rPr lang="en-US" altLang="en-US" sz="2800" b="1" u="sng" dirty="0">
                <a:solidFill>
                  <a:schemeClr val="tx1"/>
                </a:solidFill>
              </a:rPr>
              <a:t>dominant</a:t>
            </a:r>
            <a:r>
              <a:rPr lang="en-US" altLang="en-US" sz="2800" b="0" dirty="0">
                <a:solidFill>
                  <a:schemeClr val="tx1"/>
                </a:solidFill>
              </a:rPr>
              <a:t> over another)</a:t>
            </a:r>
          </a:p>
        </p:txBody>
      </p:sp>
      <p:pic>
        <p:nvPicPr>
          <p:cNvPr id="4" name="Content Placeholder 3" descr="10-04.gif">
            <a:extLst>
              <a:ext uri="{FF2B5EF4-FFF2-40B4-BE49-F238E27FC236}">
                <a16:creationId xmlns:a16="http://schemas.microsoft.com/office/drawing/2014/main" id="{81C7473A-5EE1-4FFF-90C9-4CAF0DD3D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5402" r="2477" b="4106"/>
          <a:stretch/>
        </p:blipFill>
        <p:spPr>
          <a:xfrm>
            <a:off x="3193366" y="4093697"/>
            <a:ext cx="5767754" cy="27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E7E7B5F-F7A8-4590-8B55-51CBF64FB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203503"/>
            <a:ext cx="8911687" cy="1280890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chemeClr val="tx1"/>
                </a:solidFill>
                <a:latin typeface="+mn-lt"/>
              </a:rPr>
              <a:t>The Law of Dominance (LAW 1)</a:t>
            </a:r>
            <a:endParaRPr lang="en-US" altLang="en-US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C7301B9-9980-4581-8565-85EE0D6C7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535" y="899652"/>
            <a:ext cx="10230465" cy="4142525"/>
          </a:xfrm>
        </p:spPr>
        <p:txBody>
          <a:bodyPr>
            <a:normAutofit/>
          </a:bodyPr>
          <a:lstStyle/>
          <a:p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Alleles can be either dominant or recessive (strong or weak)</a:t>
            </a:r>
          </a:p>
          <a:p>
            <a:pPr lvl="1"/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Dominant alleles are observable</a:t>
            </a:r>
          </a:p>
          <a:p>
            <a:pPr lvl="1"/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Recessive alleles are not usually observable, when the dominant allele is present (can still be in genotype)</a:t>
            </a:r>
          </a:p>
        </p:txBody>
      </p:sp>
      <p:pic>
        <p:nvPicPr>
          <p:cNvPr id="25605" name="Picture 5" descr="homologalleles">
            <a:extLst>
              <a:ext uri="{FF2B5EF4-FFF2-40B4-BE49-F238E27FC236}">
                <a16:creationId xmlns:a16="http://schemas.microsoft.com/office/drawing/2014/main" id="{80CD6147-BD7D-4C4E-8F9F-6C60F113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9488" y="2323603"/>
            <a:ext cx="3141246" cy="21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B5C1CB9-46AF-4E50-96B4-4C8284A024A8}"/>
              </a:ext>
            </a:extLst>
          </p:cNvPr>
          <p:cNvSpPr txBox="1">
            <a:spLocks noChangeArrowheads="1"/>
          </p:cNvSpPr>
          <p:nvPr/>
        </p:nvSpPr>
        <p:spPr>
          <a:xfrm>
            <a:off x="2514600" y="3799595"/>
            <a:ext cx="7543800" cy="246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Each trait requires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2400" dirty="0">
                <a:solidFill>
                  <a:schemeClr val="tx1"/>
                </a:solidFill>
              </a:rPr>
              <a:t> alleles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AA = 	</a:t>
            </a:r>
            <a:r>
              <a:rPr lang="en-US" sz="2400" dirty="0" smtClean="0">
                <a:solidFill>
                  <a:schemeClr val="tx1"/>
                </a:solidFill>
              </a:rPr>
              <a:t>Purple = </a:t>
            </a:r>
            <a:r>
              <a:rPr lang="en-US" sz="2400" i="1" dirty="0" smtClean="0">
                <a:solidFill>
                  <a:schemeClr val="tx1"/>
                </a:solidFill>
              </a:rPr>
              <a:t>homozygous </a:t>
            </a:r>
            <a:r>
              <a:rPr lang="en-US" sz="2400" i="1" dirty="0">
                <a:solidFill>
                  <a:schemeClr val="tx1"/>
                </a:solidFill>
              </a:rPr>
              <a:t>dominant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Aa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Purple = </a:t>
            </a:r>
            <a:r>
              <a:rPr lang="en-US" sz="2400" i="1" dirty="0" smtClean="0">
                <a:solidFill>
                  <a:schemeClr val="tx1"/>
                </a:solidFill>
              </a:rPr>
              <a:t>heterozygous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aa =	</a:t>
            </a:r>
            <a:r>
              <a:rPr lang="en-US" sz="2400" dirty="0" smtClean="0">
                <a:solidFill>
                  <a:schemeClr val="tx1"/>
                </a:solidFill>
              </a:rPr>
              <a:t>White = </a:t>
            </a:r>
            <a:r>
              <a:rPr lang="en-US" sz="2400" i="1" dirty="0" smtClean="0">
                <a:solidFill>
                  <a:schemeClr val="tx1"/>
                </a:solidFill>
              </a:rPr>
              <a:t>homozygous </a:t>
            </a:r>
            <a:r>
              <a:rPr lang="en-US" sz="2400" i="1" dirty="0">
                <a:solidFill>
                  <a:schemeClr val="tx1"/>
                </a:solidFill>
              </a:rPr>
              <a:t>recessive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83FF2-6BA0-414A-A58A-911657A5EBEA}"/>
              </a:ext>
            </a:extLst>
          </p:cNvPr>
          <p:cNvSpPr/>
          <p:nvPr/>
        </p:nvSpPr>
        <p:spPr>
          <a:xfrm>
            <a:off x="3011129" y="2847949"/>
            <a:ext cx="7848600" cy="4001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50838" indent="-350838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A </a:t>
            </a:r>
            <a:r>
              <a:rPr lang="en-US" sz="2000" u="sng" kern="0" dirty="0">
                <a:solidFill>
                  <a:srgbClr val="FF0000"/>
                </a:solidFill>
              </a:rPr>
              <a:t>CAPITAL</a:t>
            </a:r>
            <a:r>
              <a:rPr lang="en-US" sz="2000" u="sng" kern="0" dirty="0">
                <a:solidFill>
                  <a:srgbClr val="000000"/>
                </a:solidFill>
              </a:rPr>
              <a:t> LETTER</a:t>
            </a:r>
            <a:r>
              <a:rPr lang="en-US" sz="2000" kern="0" dirty="0">
                <a:solidFill>
                  <a:srgbClr val="000000"/>
                </a:solidFill>
              </a:rPr>
              <a:t> = </a:t>
            </a:r>
            <a:r>
              <a:rPr lang="en-US" sz="2000" u="sng" kern="0" dirty="0">
                <a:solidFill>
                  <a:srgbClr val="000000"/>
                </a:solidFill>
              </a:rPr>
              <a:t>DOMINANT </a:t>
            </a:r>
            <a:r>
              <a:rPr lang="en-US" sz="2000" kern="0" dirty="0">
                <a:solidFill>
                  <a:srgbClr val="000000"/>
                </a:solidFill>
              </a:rPr>
              <a:t>allele (Ex.  A = Purple allele)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7F0DB-E815-4745-84DE-59C771B30CA5}"/>
              </a:ext>
            </a:extLst>
          </p:cNvPr>
          <p:cNvSpPr/>
          <p:nvPr/>
        </p:nvSpPr>
        <p:spPr>
          <a:xfrm>
            <a:off x="3011129" y="3323772"/>
            <a:ext cx="7848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50838" indent="-350838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A </a:t>
            </a:r>
            <a:r>
              <a:rPr lang="en-US" sz="2000" kern="0" dirty="0">
                <a:solidFill>
                  <a:srgbClr val="FF0000"/>
                </a:solidFill>
              </a:rPr>
              <a:t>lower case </a:t>
            </a:r>
            <a:r>
              <a:rPr lang="en-US" sz="2000" kern="0" dirty="0">
                <a:solidFill>
                  <a:srgbClr val="000000"/>
                </a:solidFill>
              </a:rPr>
              <a:t>letter = </a:t>
            </a:r>
            <a:r>
              <a:rPr lang="en-US" sz="2000" kern="0" dirty="0">
                <a:solidFill>
                  <a:srgbClr val="FF0000"/>
                </a:solidFill>
              </a:rPr>
              <a:t>recessive allele </a:t>
            </a:r>
            <a:r>
              <a:rPr lang="en-US" sz="2000" kern="0" dirty="0"/>
              <a:t>(Ex.  a= White allele)</a:t>
            </a:r>
          </a:p>
        </p:txBody>
      </p:sp>
      <p:pic>
        <p:nvPicPr>
          <p:cNvPr id="8" name="Picture 2" descr="http://www.ourwonderfulcrazylife.com/15_Aug_Nagamines--Julie_s_purple___white_flowers.jpg">
            <a:extLst>
              <a:ext uri="{FF2B5EF4-FFF2-40B4-BE49-F238E27FC236}">
                <a16:creationId xmlns:a16="http://schemas.microsoft.com/office/drawing/2014/main" id="{FAA3C1AA-4D02-4DA3-9C00-C0A5ACAF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384336"/>
            <a:ext cx="2570455" cy="213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437D06-15BD-441D-A7FC-353EA7CAD8CA}"/>
              </a:ext>
            </a:extLst>
          </p:cNvPr>
          <p:cNvSpPr txBox="1"/>
          <p:nvPr/>
        </p:nvSpPr>
        <p:spPr>
          <a:xfrm>
            <a:off x="3154793" y="5809122"/>
            <a:ext cx="664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Genotypes	   Phenotypes	  Description of genotype	</a:t>
            </a:r>
          </a:p>
        </p:txBody>
      </p:sp>
    </p:spTree>
    <p:extLst>
      <p:ext uri="{BB962C8B-B14F-4D97-AF65-F5344CB8AC3E}">
        <p14:creationId xmlns:p14="http://schemas.microsoft.com/office/powerpoint/2010/main" val="4188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126B258-CF21-4E52-A929-B6FC387CC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0313" y="314394"/>
            <a:ext cx="8911687" cy="128089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b="1" u="sng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 set of experiments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3BEA64B-A0AA-4A1E-8F43-50571E853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2388" y="929148"/>
            <a:ext cx="6128288" cy="5640464"/>
          </a:xfrm>
        </p:spPr>
        <p:txBody>
          <a:bodyPr>
            <a:normAutofit/>
          </a:bodyPr>
          <a:lstStyle/>
          <a:p>
            <a:pPr marL="660400" indent="-660400">
              <a:lnSpc>
                <a:spcPct val="90000"/>
              </a:lnSpc>
            </a:pPr>
            <a:r>
              <a:rPr lang="en-US" altLang="en-US" sz="2800" b="0" dirty="0">
                <a:solidFill>
                  <a:schemeClr val="tx1"/>
                </a:solidFill>
              </a:rPr>
              <a:t>Wanted to know what happened to recessive factors so let F1 hybrids self pollinate</a:t>
            </a:r>
          </a:p>
          <a:p>
            <a:pPr marL="660400" indent="-660400">
              <a:lnSpc>
                <a:spcPct val="90000"/>
              </a:lnSpc>
            </a:pPr>
            <a:r>
              <a:rPr lang="en-US" altLang="en-US" sz="2800" b="0" dirty="0">
                <a:solidFill>
                  <a:schemeClr val="tx1"/>
                </a:solidFill>
              </a:rPr>
              <a:t>Concluded that a dominant allele had covered up (masked) the recessive allele in the F1 generation</a:t>
            </a:r>
          </a:p>
          <a:p>
            <a:pPr marL="635000" indent="-577850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Observed that a </a:t>
            </a:r>
            <a:r>
              <a:rPr lang="en-US" altLang="en-US" sz="2800" b="0" dirty="0">
                <a:solidFill>
                  <a:schemeClr val="tx1"/>
                </a:solidFill>
              </a:rPr>
              <a:t>recessive allele had segregated from dominant allele in the F2 generation</a:t>
            </a:r>
          </a:p>
        </p:txBody>
      </p:sp>
      <p:pic>
        <p:nvPicPr>
          <p:cNvPr id="4" name="Picture 5" descr="14.4.gif">
            <a:extLst>
              <a:ext uri="{FF2B5EF4-FFF2-40B4-BE49-F238E27FC236}">
                <a16:creationId xmlns:a16="http://schemas.microsoft.com/office/drawing/2014/main" id="{5D6E95BC-A686-4E46-991F-22076ECE9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75" y="934597"/>
            <a:ext cx="487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first_cross_pollination.gif">
            <a:extLst>
              <a:ext uri="{FF2B5EF4-FFF2-40B4-BE49-F238E27FC236}">
                <a16:creationId xmlns:a16="http://schemas.microsoft.com/office/drawing/2014/main" id="{F7FD5D81-8A96-4467-8E1A-76C70952F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4450" y="5162256"/>
            <a:ext cx="4843025" cy="1618957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13141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FEEE4AF-EA5A-4D35-B081-1134C2C5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153275"/>
            <a:ext cx="8911687" cy="1280890"/>
          </a:xfrm>
        </p:spPr>
        <p:txBody>
          <a:bodyPr/>
          <a:lstStyle/>
          <a:p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The Law of Segregation (LAW 2)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194927B-9D8B-4F71-8833-57C062F51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6853" y="899652"/>
            <a:ext cx="10294374" cy="4312135"/>
          </a:xfrm>
        </p:spPr>
        <p:txBody>
          <a:bodyPr>
            <a:normAutofit/>
          </a:bodyPr>
          <a:lstStyle/>
          <a:p>
            <a:r>
              <a:rPr lang="en-US" altLang="en-US" sz="2800" b="0" dirty="0">
                <a:solidFill>
                  <a:schemeClr val="tx1"/>
                </a:solidFill>
              </a:rPr>
              <a:t>Alleles for a gene separate when forming a sperm and egg (meiosis)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There are TWO alleles for each trait (1 in each of the chromosome pairs)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When eggs and sperm are made, the </a:t>
            </a:r>
            <a:r>
              <a:rPr lang="en-US" altLang="en-US" sz="2800" u="sng" dirty="0">
                <a:solidFill>
                  <a:schemeClr val="tx1"/>
                </a:solidFill>
              </a:rPr>
              <a:t>two alleles are separated from each other </a:t>
            </a:r>
            <a:r>
              <a:rPr lang="en-US" altLang="en-US" sz="2800" dirty="0">
                <a:solidFill>
                  <a:schemeClr val="tx1"/>
                </a:solidFill>
              </a:rPr>
              <a:t>(on their respective homologous chromosomes) </a:t>
            </a:r>
          </a:p>
          <a:p>
            <a:endParaRPr lang="en-US" altLang="en-US" sz="2800" b="0" dirty="0">
              <a:solidFill>
                <a:schemeClr val="tx1"/>
              </a:solidFill>
            </a:endParaRPr>
          </a:p>
        </p:txBody>
      </p:sp>
      <p:pic>
        <p:nvPicPr>
          <p:cNvPr id="26629" name="Picture 5" descr="Slide30101">
            <a:extLst>
              <a:ext uri="{FF2B5EF4-FFF2-40B4-BE49-F238E27FC236}">
                <a16:creationId xmlns:a16="http://schemas.microsoft.com/office/drawing/2014/main" id="{8198BDC2-D872-4EA9-BFB4-B08492A7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21" y="3995085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ourse1.winona.edu/sberg/ILLUST/metphsIb.gif">
            <a:extLst>
              <a:ext uri="{FF2B5EF4-FFF2-40B4-BE49-F238E27FC236}">
                <a16:creationId xmlns:a16="http://schemas.microsoft.com/office/drawing/2014/main" id="{7361B07E-9979-4C6C-A877-254E815A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52" y="4519246"/>
            <a:ext cx="5038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67F3-FF89-4915-BC2D-C0448E98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Topic 1: Mendel &amp; Basic Crosses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A33C-8CA9-491E-BF64-D53BD91C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+mn-lt"/>
              </a:rPr>
              <a:t>By the end of this topic, I should be able to: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latin typeface="+mn-lt"/>
              </a:rPr>
              <a:t>Use basic genetic vocabulary (genotype, phenotype, homozygous, heterozygous, dominant, recessive)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latin typeface="+mn-lt"/>
              </a:rPr>
              <a:t>Describe the experiments of Gregor Mendel and the laws he established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latin typeface="+mn-lt"/>
              </a:rPr>
              <a:t>Produce and analyze Punnett squares for basic monohybrid crosses</a:t>
            </a:r>
          </a:p>
        </p:txBody>
      </p:sp>
      <p:pic>
        <p:nvPicPr>
          <p:cNvPr id="1026" name="Picture 2" descr="Image result for mendel">
            <a:extLst>
              <a:ext uri="{FF2B5EF4-FFF2-40B4-BE49-F238E27FC236}">
                <a16:creationId xmlns:a16="http://schemas.microsoft.com/office/drawing/2014/main" id="{CD84D144-9F21-4C13-BA78-24C7B6AF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13" y="0"/>
            <a:ext cx="2287851" cy="28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unnett square">
            <a:extLst>
              <a:ext uri="{FF2B5EF4-FFF2-40B4-BE49-F238E27FC236}">
                <a16:creationId xmlns:a16="http://schemas.microsoft.com/office/drawing/2014/main" id="{5B38F071-BA64-4123-A02D-832F68F0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4" y="4145467"/>
            <a:ext cx="5383237" cy="27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nnett square">
            <a:extLst>
              <a:ext uri="{FF2B5EF4-FFF2-40B4-BE49-F238E27FC236}">
                <a16:creationId xmlns:a16="http://schemas.microsoft.com/office/drawing/2014/main" id="{4F3EA3FC-908D-40CC-853E-8565C05C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4535658"/>
            <a:ext cx="2322342" cy="2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r_diagram_large">
            <a:extLst>
              <a:ext uri="{FF2B5EF4-FFF2-40B4-BE49-F238E27FC236}">
                <a16:creationId xmlns:a16="http://schemas.microsoft.com/office/drawing/2014/main" id="{FB9D5CC7-32ED-42A8-A80F-534D357E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31" y="0"/>
            <a:ext cx="625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9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2C74D7-3A92-41B3-970F-9E3850EB5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071" y="624110"/>
            <a:ext cx="9867541" cy="1280890"/>
          </a:xfrm>
        </p:spPr>
        <p:txBody>
          <a:bodyPr/>
          <a:lstStyle/>
          <a:p>
            <a:pPr algn="ctr"/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Law of Independent Assortment     (LAW 3)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F7C72DC-22B2-4B93-B613-D0EB1C79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161" y="1430594"/>
            <a:ext cx="11104174" cy="52656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0" dirty="0">
                <a:solidFill>
                  <a:schemeClr val="tx1"/>
                </a:solidFill>
                <a:latin typeface="+mn-lt"/>
              </a:rPr>
              <a:t>Alleles for different genes are distributed to sperm and egg independently</a:t>
            </a:r>
          </a:p>
          <a:p>
            <a:pPr>
              <a:lnSpc>
                <a:spcPct val="80000"/>
              </a:lnSpc>
            </a:pPr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Could be </a:t>
            </a:r>
          </a:p>
          <a:p>
            <a:pPr lvl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tall and fat</a:t>
            </a:r>
          </a:p>
          <a:p>
            <a:pPr lvl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Short and thin</a:t>
            </a:r>
          </a:p>
          <a:p>
            <a:pPr lvl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Tall and thin</a:t>
            </a:r>
          </a:p>
          <a:p>
            <a:pPr lvl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Short and fat</a:t>
            </a:r>
          </a:p>
          <a:p>
            <a:pPr>
              <a:lnSpc>
                <a:spcPct val="80000"/>
              </a:lnSpc>
            </a:pPr>
            <a:r>
              <a:rPr lang="en-US" altLang="en-US" sz="3000" b="0" dirty="0">
                <a:solidFill>
                  <a:schemeClr val="tx1"/>
                </a:solidFill>
                <a:latin typeface="+mn-lt"/>
              </a:rPr>
              <a:t>Why all siblings do not look exactly alike</a:t>
            </a:r>
          </a:p>
          <a:p>
            <a:pPr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Each pair of alleles </a:t>
            </a:r>
            <a:r>
              <a:rPr lang="en-US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sorts out independently</a:t>
            </a:r>
            <a:r>
              <a:rPr lang="en-US" altLang="en-US" sz="3000" dirty="0">
                <a:solidFill>
                  <a:schemeClr val="tx1"/>
                </a:solidFill>
              </a:rPr>
              <a:t> during gamete formation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Ex.  Brown hair and brown eyes aren’t connected</a:t>
            </a:r>
          </a:p>
          <a:p>
            <a:pPr lvl="2"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b="0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80000"/>
              </a:lnSpc>
            </a:pPr>
            <a:endParaRPr lang="en-US" altLang="en-US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653" name="Picture 5" descr="fatman">
            <a:extLst>
              <a:ext uri="{FF2B5EF4-FFF2-40B4-BE49-F238E27FC236}">
                <a16:creationId xmlns:a16="http://schemas.microsoft.com/office/drawing/2014/main" id="{009B8BC7-28C0-4494-A8BC-9768B399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59" y="2553287"/>
            <a:ext cx="1933575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BD5F997-16D5-43C1-AF2A-0E21A4D9C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710" y="317500"/>
            <a:ext cx="10146890" cy="1435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 b="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INDEPENDENT ASSORTMENT</a:t>
            </a:r>
            <a:br>
              <a:rPr lang="en-US" altLang="en-US" sz="3500" b="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sz="3100" b="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“the random alignment of homologous chromosomes at metaphase plate (Metaphase I)”</a:t>
            </a:r>
          </a:p>
        </p:txBody>
      </p:sp>
      <p:pic>
        <p:nvPicPr>
          <p:cNvPr id="55299" name="Picture 3" descr="c13x9independent-assortment">
            <a:extLst>
              <a:ext uri="{FF2B5EF4-FFF2-40B4-BE49-F238E27FC236}">
                <a16:creationId xmlns:a16="http://schemas.microsoft.com/office/drawing/2014/main" id="{3C747A00-DBD5-445F-A87E-410B2959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373" r="1399" b="-197"/>
          <a:stretch>
            <a:fillRect/>
          </a:stretch>
        </p:blipFill>
        <p:spPr bwMode="auto">
          <a:xfrm>
            <a:off x="1051560" y="1755776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FAF4FED8-5E50-4EBD-AD07-AEDF8EE85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1" y="6613526"/>
            <a:ext cx="5038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ea typeface="ＭＳ Ｐゴシック" panose="020B0600070205080204" pitchFamily="34" charset="-128"/>
              </a:rPr>
              <a:t>http://fig.cox.miami.edu/~cmallery/150/mitosis/c13x9independent-assortment.jpg</a:t>
            </a:r>
          </a:p>
        </p:txBody>
      </p:sp>
      <p:pic>
        <p:nvPicPr>
          <p:cNvPr id="5" name="Picture 4" descr="14-07-DihybridCross-L.gif                                      00002A09KARL's Pocketrans              B81D7FDE:">
            <a:extLst>
              <a:ext uri="{FF2B5EF4-FFF2-40B4-BE49-F238E27FC236}">
                <a16:creationId xmlns:a16="http://schemas.microsoft.com/office/drawing/2014/main" id="{F08AA010-EC7E-4E7C-93DE-C28964FD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0" b="3990"/>
          <a:stretch>
            <a:fillRect/>
          </a:stretch>
        </p:blipFill>
        <p:spPr bwMode="auto">
          <a:xfrm>
            <a:off x="7777163" y="1382402"/>
            <a:ext cx="4154282" cy="51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F6770C-8756-4696-BEB1-3D43879A4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determining likelihood of an organism inheriting a specific trait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112641-6D75-405F-A3B0-02A7C5DD6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Punnett squares; probability</a:t>
            </a:r>
          </a:p>
        </p:txBody>
      </p:sp>
      <p:pic>
        <p:nvPicPr>
          <p:cNvPr id="8" name="Picture 5" descr="geno%20pheno">
            <a:extLst>
              <a:ext uri="{FF2B5EF4-FFF2-40B4-BE49-F238E27FC236}">
                <a16:creationId xmlns:a16="http://schemas.microsoft.com/office/drawing/2014/main" id="{385F132E-503C-46CB-B3E9-611860A26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 b="18165"/>
          <a:stretch/>
        </p:blipFill>
        <p:spPr bwMode="auto">
          <a:xfrm>
            <a:off x="7577928" y="185530"/>
            <a:ext cx="4508563" cy="24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F37A410-659F-404A-8A6C-F3A9A5138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A tool or grid used to predict and compare the genetic variations that will result in a cross of two organisms traits.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53B216D-FF4E-48DE-A658-178BD9691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solidFill>
                  <a:schemeClr val="tx1"/>
                </a:solidFill>
                <a:latin typeface="+mn-lt"/>
              </a:rPr>
              <a:t>What is a Punnett Square ?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512D80BA-09E8-474C-BA20-29BC8B4D5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38400"/>
            <a:ext cx="121920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5365" name="Group 11">
            <a:extLst>
              <a:ext uri="{FF2B5EF4-FFF2-40B4-BE49-F238E27FC236}">
                <a16:creationId xmlns:a16="http://schemas.microsoft.com/office/drawing/2014/main" id="{7FF59131-20AD-4D7F-8DFD-1765A233CD4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2438400" cy="2590800"/>
            <a:chOff x="2160" y="2160"/>
            <a:chExt cx="1536" cy="1632"/>
          </a:xfrm>
        </p:grpSpPr>
        <p:sp>
          <p:nvSpPr>
            <p:cNvPr id="15367" name="Rectangle 4">
              <a:extLst>
                <a:ext uri="{FF2B5EF4-FFF2-40B4-BE49-F238E27FC236}">
                  <a16:creationId xmlns:a16="http://schemas.microsoft.com/office/drawing/2014/main" id="{6E39AD8D-2CDE-4884-B4B2-6FEAC204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160"/>
              <a:ext cx="768" cy="8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8" name="Rectangle 6">
              <a:extLst>
                <a:ext uri="{FF2B5EF4-FFF2-40B4-BE49-F238E27FC236}">
                  <a16:creationId xmlns:a16="http://schemas.microsoft.com/office/drawing/2014/main" id="{347C8F87-F764-44FB-902E-EDE4BCE18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768" cy="8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9" name="Rectangle 7">
              <a:extLst>
                <a:ext uri="{FF2B5EF4-FFF2-40B4-BE49-F238E27FC236}">
                  <a16:creationId xmlns:a16="http://schemas.microsoft.com/office/drawing/2014/main" id="{5B2B749C-53A0-4285-8CF0-A0D75D4E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976"/>
              <a:ext cx="768" cy="8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5366" name="Picture 12">
            <a:extLst>
              <a:ext uri="{FF2B5EF4-FFF2-40B4-BE49-F238E27FC236}">
                <a16:creationId xmlns:a16="http://schemas.microsoft.com/office/drawing/2014/main" id="{35C706A6-D3BB-4C25-97FE-FC96B11A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3276600" cy="322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65FCE62-0B8C-4095-9246-892B5BE0E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Probability:</a:t>
            </a:r>
          </a:p>
        </p:txBody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87A259AA-43D8-4907-8289-00EFD7339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1371601"/>
            <a:ext cx="7162800" cy="12978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Probability predicts average outcome from a </a:t>
            </a:r>
            <a:r>
              <a:rPr lang="en-US" altLang="en-US" sz="2800" b="0" i="1" dirty="0">
                <a:solidFill>
                  <a:schemeClr val="tx1"/>
                </a:solidFill>
                <a:latin typeface="+mn-lt"/>
              </a:rPr>
              <a:t>LARGE</a:t>
            </a:r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 # of events</a:t>
            </a:r>
          </a:p>
          <a:p>
            <a:pPr lvl="2" algn="ctr" eaLnBrk="1" hangingPunct="1"/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Small # of events not always “accurate”</a:t>
            </a: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4CA2E671-28F1-4C85-B6D1-0D3ABFF2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077" y="728230"/>
            <a:ext cx="5486400" cy="539251"/>
          </a:xfrm>
          <a:prstGeom prst="rect">
            <a:avLst/>
          </a:prstGeom>
          <a:solidFill>
            <a:srgbClr val="DBB7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Likelihood that event will occur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ED48C-F2E5-4387-B7D2-529FB6555867}"/>
              </a:ext>
            </a:extLst>
          </p:cNvPr>
          <p:cNvSpPr/>
          <p:nvPr/>
        </p:nvSpPr>
        <p:spPr>
          <a:xfrm>
            <a:off x="941098" y="2773578"/>
            <a:ext cx="704817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Blip>
                <a:blip r:embed="rId3"/>
              </a:buBlip>
            </a:pPr>
            <a:r>
              <a:rPr lang="en-US" altLang="en-US" sz="2200" dirty="0"/>
              <a:t>Punnett squares are used to predict and compare the genetic variations that result from a cross using the </a:t>
            </a:r>
            <a:r>
              <a:rPr lang="en-US" altLang="en-US" sz="2200" i="1" u="sng" dirty="0"/>
              <a:t>principles of probability</a:t>
            </a:r>
          </a:p>
          <a:p>
            <a:pPr marL="800100" lvl="2" indent="-342900">
              <a:buBlip>
                <a:blip r:embed="rId3"/>
              </a:buBlip>
            </a:pPr>
            <a:r>
              <a:rPr lang="en-US" altLang="en-US" sz="2200" dirty="0"/>
              <a:t>Ratios:</a:t>
            </a:r>
          </a:p>
          <a:p>
            <a:pPr marL="1257300" lvl="3" indent="-342900">
              <a:buBlip>
                <a:blip r:embed="rId3"/>
              </a:buBlip>
            </a:pPr>
            <a:r>
              <a:rPr lang="en-US" altLang="en-US" sz="2200" dirty="0"/>
              <a:t>¼ :   fractions</a:t>
            </a:r>
          </a:p>
          <a:p>
            <a:pPr marL="1257300" lvl="3" indent="-342900">
              <a:buBlip>
                <a:blip r:embed="rId3"/>
              </a:buBlip>
            </a:pPr>
            <a:r>
              <a:rPr lang="en-US" altLang="en-US" sz="2200" dirty="0"/>
              <a:t>3:1  (dominant phenotype to recessive phenotype)</a:t>
            </a:r>
          </a:p>
          <a:p>
            <a:pPr marL="1257300" lvl="3" indent="-342900">
              <a:buBlip>
                <a:blip r:embed="rId3"/>
              </a:buBlip>
            </a:pPr>
            <a:r>
              <a:rPr lang="en-US" altLang="en-US" sz="2200" dirty="0"/>
              <a:t>1:2:1 (DD: </a:t>
            </a:r>
            <a:r>
              <a:rPr lang="en-US" altLang="en-US" sz="2200" dirty="0" err="1"/>
              <a:t>Dd</a:t>
            </a:r>
            <a:r>
              <a:rPr lang="en-US" altLang="en-US" sz="2200" dirty="0"/>
              <a:t>: </a:t>
            </a:r>
            <a:r>
              <a:rPr lang="en-US" altLang="en-US" sz="2200" dirty="0" err="1"/>
              <a:t>dd</a:t>
            </a:r>
            <a:r>
              <a:rPr lang="en-US" altLang="en-US" sz="2200" dirty="0"/>
              <a:t>)</a:t>
            </a:r>
          </a:p>
          <a:p>
            <a:pPr marL="800100" lvl="2" indent="-342900">
              <a:buBlip>
                <a:blip r:embed="rId3"/>
              </a:buBlip>
            </a:pPr>
            <a:r>
              <a:rPr lang="en-US" altLang="en-US" sz="2200" dirty="0"/>
              <a:t>Percentages:</a:t>
            </a:r>
          </a:p>
          <a:p>
            <a:pPr marL="1257300" lvl="3" indent="-342900">
              <a:buBlip>
                <a:blip r:embed="rId3"/>
              </a:buBlip>
            </a:pPr>
            <a:r>
              <a:rPr lang="en-US" altLang="en-US" sz="2200" dirty="0"/>
              <a:t>½ = 50%</a:t>
            </a:r>
          </a:p>
          <a:p>
            <a:pPr marL="342900" lvl="1" indent="-342900">
              <a:buBlip>
                <a:blip r:embed="rId3"/>
              </a:buBlip>
            </a:pPr>
            <a:endParaRPr lang="en-US" altLang="en-US" sz="2200" i="1" u="sng" dirty="0"/>
          </a:p>
          <a:p>
            <a:pPr marL="342900" lvl="1" indent="-342900">
              <a:buBlip>
                <a:blip r:embed="rId3"/>
              </a:buBlip>
            </a:pPr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8" name="Picture 3" descr="biolog3ps.gif">
            <a:extLst>
              <a:ext uri="{FF2B5EF4-FFF2-40B4-BE49-F238E27FC236}">
                <a16:creationId xmlns:a16="http://schemas.microsoft.com/office/drawing/2014/main" id="{B8816F6B-29E9-4563-AFBF-F11F0F240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87" y="3059113"/>
            <a:ext cx="38862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6336A9C0-49C8-4F8B-80CB-61992BF2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457200"/>
            <a:ext cx="7756525" cy="1054100"/>
          </a:xfrm>
        </p:spPr>
        <p:txBody>
          <a:bodyPr/>
          <a:lstStyle/>
          <a:p>
            <a:r>
              <a:rPr lang="en-US" altLang="en-US" sz="3800" b="0" dirty="0">
                <a:solidFill>
                  <a:schemeClr val="tx1"/>
                </a:solidFill>
                <a:latin typeface="+mn-lt"/>
              </a:rPr>
              <a:t>Two Types of Punnett Squares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7EF339F6-BC7D-4EA4-9232-1B228240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5" y="1443841"/>
            <a:ext cx="60888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Monohybrid:</a:t>
            </a:r>
            <a:r>
              <a:rPr lang="en-US" altLang="en-US" sz="28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  A Punnett Square that tests for the inheritance of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one trait</a:t>
            </a:r>
            <a:r>
              <a:rPr lang="en-US" altLang="en-US" sz="28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 (example:  long necks)</a:t>
            </a:r>
          </a:p>
          <a:p>
            <a:pPr eaLnBrk="1" hangingPunct="1"/>
            <a:endParaRPr lang="en-US" altLang="en-US" sz="2800" b="1" u="sng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endParaRPr lang="en-US" altLang="en-US" sz="2800" b="1" u="sng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r>
              <a:rPr lang="en-US" altLang="en-US" sz="2800" b="1" u="sng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Dihybrid:</a:t>
            </a:r>
            <a:r>
              <a:rPr lang="en-US" altLang="en-US" sz="28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  A Punnett Square that tests for the inheritance of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two traits</a:t>
            </a:r>
            <a:r>
              <a:rPr lang="en-US" altLang="en-US" sz="28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 (example:  long necks and fur color).</a:t>
            </a:r>
            <a:endParaRPr lang="en-US" altLang="en-US" sz="2800" b="1" u="sng" dirty="0">
              <a:latin typeface="+mn-lt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6" descr="dihyb2">
            <a:extLst>
              <a:ext uri="{FF2B5EF4-FFF2-40B4-BE49-F238E27FC236}">
                <a16:creationId xmlns:a16="http://schemas.microsoft.com/office/drawing/2014/main" id="{B7E0990D-CB49-456B-AB98-3C024E4F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2948535"/>
            <a:ext cx="3136071" cy="39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5FA18F91-61FC-4E5A-A48F-70A7DCB8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62" y="779255"/>
            <a:ext cx="2074836" cy="20426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8A7FE00-0B57-45F6-A182-11E1D0FA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7713"/>
            <a:ext cx="40386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8B385958-D2A5-4C7F-9D27-C8A7CBF27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72" y="20643"/>
            <a:ext cx="5410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Arial Narrow" panose="020B0606020202030204" pitchFamily="34" charset="0"/>
              </a:rPr>
              <a:t>Punnett Squares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45FBD4CE-DC89-4FB2-9BD0-810B625BA918}"/>
              </a:ext>
            </a:extLst>
          </p:cNvPr>
          <p:cNvSpPr txBox="1">
            <a:spLocks noChangeArrowheads="1"/>
          </p:cNvSpPr>
          <p:nvPr/>
        </p:nvSpPr>
        <p:spPr bwMode="auto">
          <a:xfrm rot="16187999">
            <a:off x="-146843" y="3701257"/>
            <a:ext cx="47164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Tahoma" panose="020B0604030504040204" pitchFamily="34" charset="0"/>
              </a:rPr>
              <a:t>homozygous recessive</a:t>
            </a:r>
            <a:endParaRPr lang="en-US" altLang="en-US" sz="3000" b="1">
              <a:solidFill>
                <a:schemeClr val="tx1"/>
              </a:solidFill>
              <a:latin typeface="Metro" pitchFamily="2" charset="0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4D3456D-F141-403F-BAFD-3494903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68439"/>
            <a:ext cx="320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Tahoma" panose="020B0604030504040204" pitchFamily="34" charset="0"/>
              </a:rPr>
              <a:t>heterozygous</a:t>
            </a:r>
            <a:endParaRPr lang="en-US" altLang="en-US" sz="3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FF19F9E3-58A7-4F60-A6F4-7C7E7495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06675"/>
            <a:ext cx="34290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Genotypes</a:t>
            </a:r>
            <a:endParaRPr lang="en-US" alt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Rr - 50%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rr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- 50%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Phenotypes</a:t>
            </a:r>
            <a:endParaRPr lang="en-US" alt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Rolled 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- 50%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Non-rolled 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- 50%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ECA2080-B04B-4E9A-AA43-E3E51D7CE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68" y="784361"/>
            <a:ext cx="54102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en-US" altLang="en-US" sz="2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Rolled Tongue </a:t>
            </a:r>
            <a:r>
              <a:rPr lang="en-US" altLang="en-US" sz="2300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 sz="2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R) vs. Non-rolled tongue ( </a:t>
            </a:r>
            <a:r>
              <a:rPr lang="en-US" altLang="en-US" sz="2300" dirty="0">
                <a:solidFill>
                  <a:srgbClr val="FF0000"/>
                </a:solidFill>
                <a:latin typeface="Arial Narrow" panose="020B0606020202030204" pitchFamily="34" charset="0"/>
              </a:rPr>
              <a:t>r </a:t>
            </a:r>
            <a:r>
              <a:rPr lang="en-US" altLang="en-US" sz="2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endParaRPr lang="en-US" altLang="en-US" sz="23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 descr="https://sites.google.com/site/rnpodarst10th2011grp13/_/rsrc/1324361104820/dominant-and-recessive-traits/common-dominant-and-recessive/ti.jpg?height=137&amp;width=200">
            <a:hlinkClick r:id="rId3"/>
            <a:extLst>
              <a:ext uri="{FF2B5EF4-FFF2-40B4-BE49-F238E27FC236}">
                <a16:creationId xmlns:a16="http://schemas.microsoft.com/office/drawing/2014/main" id="{3200DAD6-89A2-4947-87B6-714C25BE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51" y="20643"/>
            <a:ext cx="3496430" cy="23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E99F6A7-D1BB-416F-8333-8493BF907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296400" cy="1143000"/>
          </a:xfrm>
        </p:spPr>
        <p:txBody>
          <a:bodyPr/>
          <a:lstStyle/>
          <a:p>
            <a:r>
              <a:rPr lang="en-US" altLang="en-US" dirty="0"/>
              <a:t>Example 1: Homozygous x Homozygous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F632411-FDE3-47B5-8906-D05C011F1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847006" cy="46482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Situation:</a:t>
            </a:r>
            <a:r>
              <a:rPr lang="en-US" altLang="en-US" sz="2400" dirty="0">
                <a:solidFill>
                  <a:schemeClr val="tx1"/>
                </a:solidFill>
              </a:rPr>
              <a:t> One parent is homozygous </a:t>
            </a:r>
            <a:r>
              <a:rPr lang="en-US" altLang="en-US" sz="2400" dirty="0" smtClean="0">
                <a:solidFill>
                  <a:schemeClr val="tx1"/>
                </a:solidFill>
              </a:rPr>
              <a:t>dominant for </a:t>
            </a:r>
            <a:r>
              <a:rPr lang="en-US" altLang="en-US" sz="2400" dirty="0">
                <a:solidFill>
                  <a:schemeClr val="tx1"/>
                </a:solidFill>
              </a:rPr>
              <a:t>green pods(GG) and the other parent is </a:t>
            </a:r>
            <a:r>
              <a:rPr lang="en-US" altLang="en-US" sz="2400" dirty="0" smtClean="0">
                <a:solidFill>
                  <a:schemeClr val="tx1"/>
                </a:solidFill>
              </a:rPr>
              <a:t>homozygous recessive </a:t>
            </a:r>
            <a:r>
              <a:rPr lang="en-US" altLang="en-US" sz="2400" dirty="0">
                <a:solidFill>
                  <a:schemeClr val="tx1"/>
                </a:solidFill>
              </a:rPr>
              <a:t>for yellow pods(gg).  </a:t>
            </a:r>
          </a:p>
          <a:p>
            <a:pPr marL="609600" indent="-60960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Parent Genotypes: GG X gg</a:t>
            </a:r>
          </a:p>
          <a:p>
            <a:pPr marL="609600" indent="-609600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Offspring Ratios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-Genotype: 100% Gg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-Phenotype: 100% green</a:t>
            </a:r>
          </a:p>
          <a:p>
            <a:pPr marL="609600" indent="-60960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8916" name="Picture 4" descr="punnett1.JPG">
            <a:extLst>
              <a:ext uri="{FF2B5EF4-FFF2-40B4-BE49-F238E27FC236}">
                <a16:creationId xmlns:a16="http://schemas.microsoft.com/office/drawing/2014/main" id="{7A359D05-414C-4EBC-820E-8CFA7C9AC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13" y="331358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DBE944-26E2-4DD6-A2AB-41E773D3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961" y="2489667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A5CAB-27F3-453A-BB43-8EFED36F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517" y="2541419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8C06A-BBA0-4EDB-A609-95AAA1A9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065" y="3596155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4AAEF-8353-441B-8F1B-54189CBD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950" y="5003005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998492-BDF6-4FC8-AC30-645B0DAF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61" y="359615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5EDDC-47E3-4F7C-9CA6-27253E0F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361" y="3672355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1CFD3-D62B-45E4-822C-30DA33AB9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61" y="496775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507A1-0369-4F52-BD8C-5713C98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561" y="4967755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931901C9-E5D0-43DC-8426-8AA0CAFF7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761" y="4053354"/>
            <a:ext cx="457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824669B5-F591-4CA5-BFF9-2DB04154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5561" y="3138954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id="{1C82B1EE-8622-4F90-B8B1-CEFCCE2A3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4961" y="4510554"/>
            <a:ext cx="25146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1C46EFDF-CB84-4AC1-BD28-96D7BCAE7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17161" y="3215154"/>
            <a:ext cx="0" cy="533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26637913-D678-43EB-9BD5-A37CFF18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161" y="5882154"/>
            <a:ext cx="2514600" cy="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941CD86F-B6E2-4EE4-A8AD-A38411C68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9161" y="3291354"/>
            <a:ext cx="0" cy="182880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AD49177F-B495-487D-8B79-9EE2F9647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0361" y="3291354"/>
            <a:ext cx="0" cy="213360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1">
            <a:extLst>
              <a:ext uri="{FF2B5EF4-FFF2-40B4-BE49-F238E27FC236}">
                <a16:creationId xmlns:a16="http://schemas.microsoft.com/office/drawing/2014/main" id="{4053039E-C367-487B-B25B-D7A3465A0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561" y="5501154"/>
            <a:ext cx="533400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B1EAECB-07E8-4D9E-B49F-22AAC9B38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2: Homozygous X Heterozygous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132E589-3271-497B-9D9C-9C52F8F14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599" y="1311590"/>
            <a:ext cx="9543757" cy="4465324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Situation:</a:t>
            </a:r>
            <a:r>
              <a:rPr lang="en-US" altLang="en-US" sz="2400" dirty="0">
                <a:solidFill>
                  <a:schemeClr val="tx1"/>
                </a:solidFill>
              </a:rPr>
              <a:t> One parent is homozygous for green pods, and the other parent is heterozygous.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Parent Genotypes:</a:t>
            </a:r>
            <a:r>
              <a:rPr lang="en-US" altLang="en-US" sz="2400" dirty="0">
                <a:solidFill>
                  <a:schemeClr val="tx1"/>
                </a:solidFill>
              </a:rPr>
              <a:t> GG x Gg 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Offspring Ratios 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-Genotype: 50% GG, 50% Gg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-Phenotype: 100% green</a:t>
            </a:r>
          </a:p>
          <a:p>
            <a:pPr marL="609600" indent="-609600"/>
            <a:endParaRPr lang="en-US" altLang="en-US" sz="28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9940" name="Picture 4" descr="punnett1.JPG">
            <a:extLst>
              <a:ext uri="{FF2B5EF4-FFF2-40B4-BE49-F238E27FC236}">
                <a16:creationId xmlns:a16="http://schemas.microsoft.com/office/drawing/2014/main" id="{9F0B94F0-C361-46F0-BD9B-389DA956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1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2" name="Group 30">
            <a:extLst>
              <a:ext uri="{FF2B5EF4-FFF2-40B4-BE49-F238E27FC236}">
                <a16:creationId xmlns:a16="http://schemas.microsoft.com/office/drawing/2014/main" id="{A9EFA7FC-609C-449B-8AAB-C0A96957E9F5}"/>
              </a:ext>
            </a:extLst>
          </p:cNvPr>
          <p:cNvGraphicFramePr>
            <a:graphicFrameLocks noGrp="1"/>
          </p:cNvGraphicFramePr>
          <p:nvPr/>
        </p:nvGraphicFramePr>
        <p:xfrm>
          <a:off x="1866900" y="304800"/>
          <a:ext cx="7772400" cy="3398890"/>
        </p:xfrm>
        <a:graphic>
          <a:graphicData uri="http://schemas.openxmlformats.org/drawingml/2006/table">
            <a:tbl>
              <a:tblPr/>
              <a:tblGrid>
                <a:gridCol w="382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Attached Lobe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Unattached Lobe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8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5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807" name="Picture 9" descr="Picture of an Attached Ear Lobe">
            <a:extLst>
              <a:ext uri="{FF2B5EF4-FFF2-40B4-BE49-F238E27FC236}">
                <a16:creationId xmlns:a16="http://schemas.microsoft.com/office/drawing/2014/main" id="{CF1FF5A8-D471-48B4-9AC7-87D6D50F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838200"/>
            <a:ext cx="32496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1" descr="Picture of an Unattached Ear Lobe">
            <a:extLst>
              <a:ext uri="{FF2B5EF4-FFF2-40B4-BE49-F238E27FC236}">
                <a16:creationId xmlns:a16="http://schemas.microsoft.com/office/drawing/2014/main" id="{01904178-064A-4CA2-8593-07A6F0D6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19150"/>
            <a:ext cx="3638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29">
            <a:extLst>
              <a:ext uri="{FF2B5EF4-FFF2-40B4-BE49-F238E27FC236}">
                <a16:creationId xmlns:a16="http://schemas.microsoft.com/office/drawing/2014/main" id="{51173E18-4471-4EC7-A487-841744A3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86426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Unattached Earlobe—dominant—chromosome 21</a:t>
            </a:r>
          </a:p>
        </p:txBody>
      </p:sp>
    </p:spTree>
    <p:extLst>
      <p:ext uri="{BB962C8B-B14F-4D97-AF65-F5344CB8AC3E}">
        <p14:creationId xmlns:p14="http://schemas.microsoft.com/office/powerpoint/2010/main" val="10669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0C00EF-0F6C-4455-BF98-6664200F6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3: Heterozygous X Heterozygous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25E3D0D-8EC6-4FEC-9E94-F421710F5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Situation:</a:t>
            </a:r>
            <a:r>
              <a:rPr lang="en-US" altLang="en-US" sz="2400" dirty="0">
                <a:solidFill>
                  <a:schemeClr val="tx1"/>
                </a:solidFill>
              </a:rPr>
              <a:t> Both parents are heterozygous for pod color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Parent Genotypes:</a:t>
            </a:r>
            <a:r>
              <a:rPr lang="en-US" altLang="en-US" sz="2400" dirty="0">
                <a:solidFill>
                  <a:schemeClr val="tx1"/>
                </a:solidFill>
              </a:rPr>
              <a:t> Gg x Gg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Offspring Ratios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-Genotype: 25% GG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		50% Gg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		25% gg</a:t>
            </a:r>
          </a:p>
          <a:p>
            <a:pPr marL="609600" indent="-60960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-Phenotype: 75% green, 25% yellow</a:t>
            </a:r>
          </a:p>
          <a:p>
            <a:pPr marL="609600" indent="-609600">
              <a:buNone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40964" name="Picture 4" descr="punnett1.JPG">
            <a:extLst>
              <a:ext uri="{FF2B5EF4-FFF2-40B4-BE49-F238E27FC236}">
                <a16:creationId xmlns:a16="http://schemas.microsoft.com/office/drawing/2014/main" id="{E7A69D09-C4EC-40A5-A60B-D2DBE92B5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74" y="285926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939EC9-148A-49DF-8D34-78D57E575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0" dirty="0">
                <a:solidFill>
                  <a:schemeClr val="tx1"/>
                </a:solidFill>
                <a:latin typeface="+mn-lt"/>
              </a:rPr>
              <a:t>Test Cross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E709764-AE3A-48FC-B686-A4E763496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10439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Process of crossing an unknown genotype individual to a </a:t>
            </a:r>
            <a:r>
              <a:rPr lang="en-US" altLang="en-US" sz="2400" b="0" u="sng" dirty="0">
                <a:solidFill>
                  <a:schemeClr val="tx1"/>
                </a:solidFill>
                <a:latin typeface="+mn-lt"/>
              </a:rPr>
              <a:t>homozygous recessive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 individual to determine what the unknown genotype is. </a:t>
            </a:r>
          </a:p>
        </p:txBody>
      </p:sp>
      <p:pic>
        <p:nvPicPr>
          <p:cNvPr id="4" name="Content Placeholder 3" descr="test cross 2.jpe">
            <a:extLst>
              <a:ext uri="{FF2B5EF4-FFF2-40B4-BE49-F238E27FC236}">
                <a16:creationId xmlns:a16="http://schemas.microsoft.com/office/drawing/2014/main" id="{5D26FB80-92C9-4650-8BC2-9A05166AE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363" y="2434454"/>
            <a:ext cx="3506789" cy="4351291"/>
          </a:xfrm>
          <a:prstGeom prst="rect">
            <a:avLst/>
          </a:prstGeom>
        </p:spPr>
      </p:pic>
      <p:pic>
        <p:nvPicPr>
          <p:cNvPr id="5" name="Picture 4" descr="test cross.jpg">
            <a:extLst>
              <a:ext uri="{FF2B5EF4-FFF2-40B4-BE49-F238E27FC236}">
                <a16:creationId xmlns:a16="http://schemas.microsoft.com/office/drawing/2014/main" id="{9E6AB44B-0DCF-4898-AC48-13BAAF38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289945"/>
            <a:ext cx="46815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8F96CFA-5802-4C58-9EDD-9AE532E3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Example 4: Testcross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A4F1DCF-EEF5-4DD8-A42F-245141A3B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1"/>
            <a:ext cx="5334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Situation:</a:t>
            </a:r>
            <a:r>
              <a:rPr lang="en-US" altLang="en-US" sz="2800" dirty="0">
                <a:solidFill>
                  <a:schemeClr val="tx1"/>
                </a:solidFill>
              </a:rPr>
              <a:t> a green-podded plant with an unknown genotype is crossed with a yellow-podded plant.  The offspring genotype ratios are given below.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Genotype Ratio: 50% Gg, 50% gg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Question:</a:t>
            </a:r>
            <a:r>
              <a:rPr lang="en-US" altLang="en-US" sz="2800" dirty="0">
                <a:solidFill>
                  <a:schemeClr val="tx1"/>
                </a:solidFill>
              </a:rPr>
              <a:t> What was the genotype of the parent green-podded plant?     </a:t>
            </a:r>
            <a:r>
              <a:rPr lang="en-US" altLang="en-US" sz="2800" b="1" dirty="0">
                <a:solidFill>
                  <a:schemeClr val="tx1"/>
                </a:solidFill>
              </a:rPr>
              <a:t>Gg 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3012" name="Picture 4" descr="punnett1.JPG">
            <a:extLst>
              <a:ext uri="{FF2B5EF4-FFF2-40B4-BE49-F238E27FC236}">
                <a16:creationId xmlns:a16="http://schemas.microsoft.com/office/drawing/2014/main" id="{7A1F9E19-A409-47D4-B024-E72F5719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1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666D7-C8FA-4769-BAFA-4303A9AB2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2967113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4936A17-B1FE-4E25-AB59-252662AF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868" y="4396584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7220F125-C803-4511-9953-2AEF9744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0480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65695FAD-6393-4383-9D03-9678D7497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3BF9075-3ADF-4A3A-905A-ABB13039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9718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661B2F4-02FE-40F5-A9A0-7E64C5CE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8D49578-A093-45CE-B145-B6A1E832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1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01FDF3C-1BC6-4414-9B5A-2E18CACD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524001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02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36CC-98ED-4FBE-B703-46042FCA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Topic 2: Variations of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9E86-A5AD-41E9-AEE7-D5A1AD450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+mn-lt"/>
              </a:rPr>
              <a:t>By the end of this topic, I should be able to: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  <a:latin typeface="+mn-lt"/>
              </a:rPr>
              <a:t>Use Punnett squares for exceptions to Mendelian Genetics (incomplete dominance, codominance, blood types, and sex-linkage)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  <a:latin typeface="+mn-lt"/>
              </a:rPr>
              <a:t>Use Punnett squares for dihybrid crosses</a:t>
            </a:r>
          </a:p>
        </p:txBody>
      </p:sp>
      <p:pic>
        <p:nvPicPr>
          <p:cNvPr id="102402" name="Picture 2" descr="Image result for incomplete dominance">
            <a:extLst>
              <a:ext uri="{FF2B5EF4-FFF2-40B4-BE49-F238E27FC236}">
                <a16:creationId xmlns:a16="http://schemas.microsoft.com/office/drawing/2014/main" id="{F3988944-AD76-4B97-A03A-8AD478A4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54" y="4344867"/>
            <a:ext cx="4697445" cy="25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Image result for incomplete dominance">
            <a:extLst>
              <a:ext uri="{FF2B5EF4-FFF2-40B4-BE49-F238E27FC236}">
                <a16:creationId xmlns:a16="http://schemas.microsoft.com/office/drawing/2014/main" id="{2765BC00-BF7C-4182-8509-02D5DCCD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834"/>
            <a:ext cx="2513133" cy="25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Image result for codominance">
            <a:extLst>
              <a:ext uri="{FF2B5EF4-FFF2-40B4-BE49-F238E27FC236}">
                <a16:creationId xmlns:a16="http://schemas.microsoft.com/office/drawing/2014/main" id="{615AC05D-362C-4275-B67E-1B2C4AFF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7" y="4443853"/>
            <a:ext cx="4447883" cy="24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0A693AB-56AD-477E-967B-DA534F620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Exceptions to Simple Dominance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90362EC-2D7C-4A7F-84DE-37FCCC1F0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1"/>
            <a:ext cx="6629400" cy="4525963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Incomplete Dominance: alleles </a:t>
            </a:r>
            <a:r>
              <a:rPr lang="en-US" altLang="en-US" sz="3200" b="1" dirty="0"/>
              <a:t>“blend” </a:t>
            </a:r>
            <a:r>
              <a:rPr lang="en-US" altLang="en-US" sz="3200" dirty="0"/>
              <a:t>(ex: pink flowers)</a:t>
            </a:r>
          </a:p>
          <a:p>
            <a:endParaRPr lang="en-US" altLang="en-US" sz="3200" dirty="0"/>
          </a:p>
          <a:p>
            <a:r>
              <a:rPr lang="en-US" altLang="en-US" sz="3200" dirty="0"/>
              <a:t>Codominance: both alleles show up in their “</a:t>
            </a:r>
            <a:r>
              <a:rPr lang="en-US" altLang="en-US" sz="3200" b="1" dirty="0"/>
              <a:t>pure form”</a:t>
            </a:r>
            <a:r>
              <a:rPr lang="en-US" altLang="en-US" sz="3200" dirty="0"/>
              <a:t> (ex: red and white splotchy flowers)</a:t>
            </a:r>
          </a:p>
        </p:txBody>
      </p:sp>
      <p:pic>
        <p:nvPicPr>
          <p:cNvPr id="45060" name="Picture 6">
            <a:extLst>
              <a:ext uri="{FF2B5EF4-FFF2-40B4-BE49-F238E27FC236}">
                <a16:creationId xmlns:a16="http://schemas.microsoft.com/office/drawing/2014/main" id="{0A787F2C-256A-4A38-ADFF-996D6AF2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447800"/>
            <a:ext cx="255746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0130E00E-7ED8-4018-9461-C1783AF0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24384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2ABEC25E-55B7-4AC5-9E65-041739E0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+mn-lt"/>
              </a:rPr>
              <a:t>Incomplete Dominance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01D4DE99-B7D6-4E71-9EDF-F51F5ADC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911" y="1507434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There is no dominant allele or recessive allele</a:t>
            </a:r>
          </a:p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Blending:  Red and White flowers</a:t>
            </a:r>
          </a:p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R=Red</a:t>
            </a:r>
          </a:p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W=White</a:t>
            </a:r>
          </a:p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RW=Pink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9A6488C-5DB4-4DB4-8D13-763A5738A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741" y="4267200"/>
            <a:ext cx="26670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86021" name="Straight Connector 4">
            <a:extLst>
              <a:ext uri="{FF2B5EF4-FFF2-40B4-BE49-F238E27FC236}">
                <a16:creationId xmlns:a16="http://schemas.microsoft.com/office/drawing/2014/main" id="{2F45F16E-06BF-43AF-A577-4A5527EE52AC}"/>
              </a:ext>
            </a:extLst>
          </p:cNvPr>
          <p:cNvCxnSpPr>
            <a:cxnSpLocks noChangeShapeType="1"/>
            <a:stCxn id="86020" idx="0"/>
            <a:endCxn id="86020" idx="2"/>
          </p:cNvCxnSpPr>
          <p:nvPr/>
        </p:nvCxnSpPr>
        <p:spPr bwMode="auto">
          <a:xfrm>
            <a:off x="9904241" y="42672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2" name="Straight Connector 5">
            <a:extLst>
              <a:ext uri="{FF2B5EF4-FFF2-40B4-BE49-F238E27FC236}">
                <a16:creationId xmlns:a16="http://schemas.microsoft.com/office/drawing/2014/main" id="{39EA1008-FD76-4A1B-9807-F7418C3A9FED}"/>
              </a:ext>
            </a:extLst>
          </p:cNvPr>
          <p:cNvCxnSpPr>
            <a:cxnSpLocks noChangeShapeType="1"/>
            <a:stCxn id="86020" idx="1"/>
            <a:endCxn id="86020" idx="3"/>
          </p:cNvCxnSpPr>
          <p:nvPr/>
        </p:nvCxnSpPr>
        <p:spPr bwMode="auto">
          <a:xfrm>
            <a:off x="8570741" y="5295900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 descr="incomdom.gif">
            <a:extLst>
              <a:ext uri="{FF2B5EF4-FFF2-40B4-BE49-F238E27FC236}">
                <a16:creationId xmlns:a16="http://schemas.microsoft.com/office/drawing/2014/main" id="{BC71D48D-4301-4A80-83CF-7029150A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114801"/>
            <a:ext cx="3048000" cy="2352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A7B338-3636-4757-B3A1-2B0FD27D8141}"/>
              </a:ext>
            </a:extLst>
          </p:cNvPr>
          <p:cNvSpPr/>
          <p:nvPr/>
        </p:nvSpPr>
        <p:spPr>
          <a:xfrm>
            <a:off x="5049129" y="2475260"/>
            <a:ext cx="6665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b="1" i="1" dirty="0"/>
              <a:t>Situation:</a:t>
            </a:r>
            <a:r>
              <a:rPr lang="en-US" altLang="en-US" i="1" dirty="0"/>
              <a:t> If red and white flower alleles show </a:t>
            </a:r>
            <a:r>
              <a:rPr lang="en-US" altLang="en-US" b="1" i="1" dirty="0"/>
              <a:t>incomplete</a:t>
            </a:r>
          </a:p>
          <a:p>
            <a:pPr>
              <a:buFontTx/>
              <a:buNone/>
            </a:pPr>
            <a:r>
              <a:rPr lang="en-US" altLang="en-US" b="1" i="1" dirty="0"/>
              <a:t>dominance, </a:t>
            </a:r>
            <a:r>
              <a:rPr lang="en-US" altLang="en-US" i="1" dirty="0"/>
              <a:t>what offspring ratios will you see if you cross a</a:t>
            </a:r>
          </a:p>
          <a:p>
            <a:pPr>
              <a:buFontTx/>
              <a:buNone/>
            </a:pPr>
            <a:r>
              <a:rPr lang="en-US" altLang="en-US" i="1" dirty="0"/>
              <a:t>Red-flowered plant with a white-flowered plant?</a:t>
            </a:r>
          </a:p>
          <a:p>
            <a:pPr>
              <a:buFontTx/>
              <a:buNone/>
            </a:pPr>
            <a:endParaRPr lang="en-US" altLang="en-US" i="1" dirty="0"/>
          </a:p>
          <a:p>
            <a:pPr>
              <a:buFontTx/>
              <a:buNone/>
            </a:pPr>
            <a:r>
              <a:rPr lang="en-US" altLang="en-US" i="1" dirty="0"/>
              <a:t>Parent Genotypes: _________________________</a:t>
            </a:r>
          </a:p>
          <a:p>
            <a:pPr>
              <a:buFontTx/>
              <a:buNone/>
            </a:pPr>
            <a:endParaRPr lang="en-US" altLang="en-US" i="1" dirty="0"/>
          </a:p>
          <a:p>
            <a:pPr>
              <a:buFontTx/>
              <a:buNone/>
            </a:pPr>
            <a:r>
              <a:rPr lang="en-US" altLang="en-US" i="1" dirty="0"/>
              <a:t>Offspring Ratios:</a:t>
            </a:r>
          </a:p>
          <a:p>
            <a:pPr>
              <a:buFontTx/>
              <a:buNone/>
            </a:pPr>
            <a:r>
              <a:rPr lang="en-US" altLang="en-US" i="1" dirty="0"/>
              <a:t>Genotype: _____________</a:t>
            </a:r>
          </a:p>
          <a:p>
            <a:pPr>
              <a:buFontTx/>
              <a:buNone/>
            </a:pPr>
            <a:r>
              <a:rPr lang="en-US" altLang="en-US" i="1" dirty="0"/>
              <a:t>Phenotype: ____________</a:t>
            </a:r>
          </a:p>
        </p:txBody>
      </p:sp>
    </p:spTree>
    <p:extLst>
      <p:ext uri="{BB962C8B-B14F-4D97-AF65-F5344CB8AC3E}">
        <p14:creationId xmlns:p14="http://schemas.microsoft.com/office/powerpoint/2010/main" val="40561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incomplete dominance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14" y="624110"/>
            <a:ext cx="5267030" cy="57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8CE89642-BFE5-44B9-8421-A69E051C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+mn-lt"/>
              </a:rPr>
              <a:t>Codominance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BA532CF4-884D-4F45-8519-C05DCC29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407785"/>
            <a:ext cx="11062160" cy="3777622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solidFill>
                  <a:schemeClr val="tx1"/>
                </a:solidFill>
              </a:rPr>
              <a:t>There is no dominant or recessive allele but both are expressed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Ex: a chicken with white </a:t>
            </a:r>
          </a:p>
          <a:p>
            <a:pPr>
              <a:buFontTx/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     &amp; black feathers 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0847635-538D-4F2D-9B04-13215D4E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5032" y="4343400"/>
            <a:ext cx="26670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87045" name="Straight Connector 4">
            <a:extLst>
              <a:ext uri="{FF2B5EF4-FFF2-40B4-BE49-F238E27FC236}">
                <a16:creationId xmlns:a16="http://schemas.microsoft.com/office/drawing/2014/main" id="{A3DB86AD-6526-4922-BB6A-A34CBE43E008}"/>
              </a:ext>
            </a:extLst>
          </p:cNvPr>
          <p:cNvCxnSpPr>
            <a:cxnSpLocks noChangeShapeType="1"/>
            <a:stCxn id="87044" idx="0"/>
            <a:endCxn id="87044" idx="2"/>
          </p:cNvCxnSpPr>
          <p:nvPr/>
        </p:nvCxnSpPr>
        <p:spPr bwMode="auto">
          <a:xfrm>
            <a:off x="10518532" y="43434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6" name="Straight Connector 5">
            <a:extLst>
              <a:ext uri="{FF2B5EF4-FFF2-40B4-BE49-F238E27FC236}">
                <a16:creationId xmlns:a16="http://schemas.microsoft.com/office/drawing/2014/main" id="{AEBBEBBA-7706-43EC-A964-9D8F6F825717}"/>
              </a:ext>
            </a:extLst>
          </p:cNvPr>
          <p:cNvCxnSpPr>
            <a:cxnSpLocks noChangeShapeType="1"/>
            <a:stCxn id="87044" idx="1"/>
            <a:endCxn id="87044" idx="3"/>
          </p:cNvCxnSpPr>
          <p:nvPr/>
        </p:nvCxnSpPr>
        <p:spPr bwMode="auto">
          <a:xfrm>
            <a:off x="9185032" y="5372100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047" name="Picture 6" descr="small.png">
            <a:extLst>
              <a:ext uri="{FF2B5EF4-FFF2-40B4-BE49-F238E27FC236}">
                <a16:creationId xmlns:a16="http://schemas.microsoft.com/office/drawing/2014/main" id="{95203D3A-2E18-44DC-86B5-BCEA65CC6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343400"/>
            <a:ext cx="44196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0A55AC-223C-43AA-9400-6B7BFAEBF76E}"/>
              </a:ext>
            </a:extLst>
          </p:cNvPr>
          <p:cNvSpPr/>
          <p:nvPr/>
        </p:nvSpPr>
        <p:spPr>
          <a:xfrm>
            <a:off x="5676106" y="2007125"/>
            <a:ext cx="6515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200" b="1" i="1" dirty="0"/>
              <a:t>Situation:</a:t>
            </a:r>
            <a:r>
              <a:rPr lang="en-US" altLang="en-US" sz="2200" i="1" dirty="0"/>
              <a:t> If black and white chicken alleles show </a:t>
            </a:r>
            <a:r>
              <a:rPr lang="en-US" altLang="en-US" sz="2200" b="1" i="1" dirty="0"/>
              <a:t>codominance, </a:t>
            </a:r>
            <a:r>
              <a:rPr lang="en-US" altLang="en-US" sz="2200" i="1" dirty="0"/>
              <a:t>what offspring ratios will you see if you cross a black chicken with a white chicken? Hybrids display speckled coloration.</a:t>
            </a:r>
          </a:p>
          <a:p>
            <a:pPr>
              <a:buFontTx/>
              <a:buNone/>
            </a:pPr>
            <a:endParaRPr lang="en-US" altLang="en-US" sz="1000" i="1" dirty="0"/>
          </a:p>
          <a:p>
            <a:pPr>
              <a:buFontTx/>
              <a:buNone/>
            </a:pPr>
            <a:r>
              <a:rPr lang="en-US" altLang="en-US" sz="2200" i="1" dirty="0"/>
              <a:t>Parent Genotypes: _________________________</a:t>
            </a:r>
          </a:p>
          <a:p>
            <a:pPr>
              <a:buFontTx/>
              <a:buNone/>
            </a:pPr>
            <a:endParaRPr lang="en-US" altLang="en-US" sz="2200" i="1" dirty="0"/>
          </a:p>
          <a:p>
            <a:pPr>
              <a:buFontTx/>
              <a:buNone/>
            </a:pPr>
            <a:endParaRPr lang="en-US" altLang="en-US" sz="2200" i="1" dirty="0"/>
          </a:p>
          <a:p>
            <a:pPr>
              <a:buFontTx/>
              <a:buNone/>
            </a:pPr>
            <a:r>
              <a:rPr lang="en-US" altLang="en-US" sz="2200" i="1" dirty="0"/>
              <a:t>Offspring Ratios:</a:t>
            </a:r>
          </a:p>
          <a:p>
            <a:pPr>
              <a:buFontTx/>
              <a:buNone/>
            </a:pPr>
            <a:r>
              <a:rPr lang="en-US" altLang="en-US" sz="2200" i="1" dirty="0"/>
              <a:t>Genotype: _____________</a:t>
            </a:r>
          </a:p>
          <a:p>
            <a:pPr>
              <a:buFontTx/>
              <a:buNone/>
            </a:pPr>
            <a:r>
              <a:rPr lang="en-US" altLang="en-US" sz="2200" i="1" dirty="0"/>
              <a:t>Phenotype: ____________</a:t>
            </a:r>
          </a:p>
        </p:txBody>
      </p:sp>
    </p:spTree>
    <p:extLst>
      <p:ext uri="{BB962C8B-B14F-4D97-AF65-F5344CB8AC3E}">
        <p14:creationId xmlns:p14="http://schemas.microsoft.com/office/powerpoint/2010/main" val="17812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7504" y="453990"/>
            <a:ext cx="8765953" cy="65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domin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67" y="453990"/>
            <a:ext cx="6231528" cy="62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170121"/>
            <a:ext cx="11993526" cy="1734879"/>
          </a:xfrm>
        </p:spPr>
        <p:txBody>
          <a:bodyPr/>
          <a:lstStyle/>
          <a:p>
            <a:r>
              <a:rPr lang="en-US" b="1" dirty="0" smtClean="0"/>
              <a:t>Contrasting Incomplete Dominance &amp; Codominance</a:t>
            </a:r>
            <a:endParaRPr lang="en-US" b="1" dirty="0"/>
          </a:p>
        </p:txBody>
      </p:sp>
      <p:pic>
        <p:nvPicPr>
          <p:cNvPr id="3074" name="Picture 2" descr="Image result for incomplete domin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0" y="1346704"/>
            <a:ext cx="8591107" cy="48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5" name="Group 25">
            <a:extLst>
              <a:ext uri="{FF2B5EF4-FFF2-40B4-BE49-F238E27FC236}">
                <a16:creationId xmlns:a16="http://schemas.microsoft.com/office/drawing/2014/main" id="{2B53E28B-818C-4EE1-BCC5-1201FB371AAD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533400"/>
          <a:ext cx="6656388" cy="3810000"/>
        </p:xfrm>
        <a:graphic>
          <a:graphicData uri="http://schemas.openxmlformats.org/drawingml/2006/table">
            <a:tbl>
              <a:tblPr/>
              <a:tblGrid>
                <a:gridCol w="36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Hitchhiker's Thumb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Regular Thumb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8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879" name="Picture 7" descr="Picture of a Hitchhiker's Thumb">
            <a:extLst>
              <a:ext uri="{FF2B5EF4-FFF2-40B4-BE49-F238E27FC236}">
                <a16:creationId xmlns:a16="http://schemas.microsoft.com/office/drawing/2014/main" id="{5317D746-26AE-4CF7-8065-742BD5FC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524000"/>
            <a:ext cx="2705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9" descr="Picture of a Regular Thumb">
            <a:extLst>
              <a:ext uri="{FF2B5EF4-FFF2-40B4-BE49-F238E27FC236}">
                <a16:creationId xmlns:a16="http://schemas.microsoft.com/office/drawing/2014/main" id="{99FDE00F-AEC0-423C-AD34-D217FB9E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9352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1" name="Text Box 21">
            <a:extLst>
              <a:ext uri="{FF2B5EF4-FFF2-40B4-BE49-F238E27FC236}">
                <a16:creationId xmlns:a16="http://schemas.microsoft.com/office/drawing/2014/main" id="{210C83CF-5E2C-4231-8741-DC3D8FAD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81650"/>
            <a:ext cx="548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Straight Thumb is dominant---chromosome 17  </a:t>
            </a:r>
          </a:p>
        </p:txBody>
      </p:sp>
    </p:spTree>
    <p:extLst>
      <p:ext uri="{BB962C8B-B14F-4D97-AF65-F5344CB8AC3E}">
        <p14:creationId xmlns:p14="http://schemas.microsoft.com/office/powerpoint/2010/main" val="16797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AF674757-2D36-4323-8DE4-099B685A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41340"/>
            <a:ext cx="8911687" cy="128089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+mn-lt"/>
              </a:rPr>
              <a:t>Multiple Alleles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8D4DE21C-BBCF-43B2-80F7-A522D541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680" y="1063256"/>
            <a:ext cx="10100930" cy="4999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Sometimes there are </a:t>
            </a:r>
            <a:r>
              <a:rPr lang="en-US" sz="2600" b="1" dirty="0">
                <a:solidFill>
                  <a:schemeClr val="tx1"/>
                </a:solidFill>
              </a:rPr>
              <a:t>more than two </a:t>
            </a:r>
            <a:r>
              <a:rPr lang="en-US" sz="2600" dirty="0">
                <a:solidFill>
                  <a:schemeClr val="tx1"/>
                </a:solidFill>
              </a:rPr>
              <a:t>alleles for a particular </a:t>
            </a:r>
            <a:r>
              <a:rPr lang="en-US" sz="2600" dirty="0" smtClean="0">
                <a:solidFill>
                  <a:schemeClr val="tx1"/>
                </a:solidFill>
              </a:rPr>
              <a:t>gene  </a:t>
            </a: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“</a:t>
            </a:r>
            <a:r>
              <a:rPr lang="en-US" sz="2600" dirty="0" smtClean="0">
                <a:solidFill>
                  <a:schemeClr val="tx1"/>
                </a:solidFill>
              </a:rPr>
              <a:t>multiple alleles”.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For </a:t>
            </a:r>
            <a:r>
              <a:rPr lang="en-US" sz="2600" dirty="0">
                <a:solidFill>
                  <a:schemeClr val="tx1"/>
                </a:solidFill>
              </a:rPr>
              <a:t>example, there are three alleles controlling human blood type—A, B, and O.  A and B are both dominant (express codominance) over O. 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					</a:t>
            </a:r>
            <a:r>
              <a:rPr lang="en-US" altLang="en-US" sz="1800" dirty="0">
                <a:solidFill>
                  <a:schemeClr val="tx1"/>
                </a:solidFill>
              </a:rPr>
              <a:t>Blood </a:t>
            </a:r>
            <a:r>
              <a:rPr lang="en-US" altLang="en-US" sz="1800" dirty="0" smtClean="0">
                <a:solidFill>
                  <a:schemeClr val="tx1"/>
                </a:solidFill>
              </a:rPr>
              <a:t>		</a:t>
            </a:r>
            <a:r>
              <a:rPr lang="en-US" altLang="en-US" sz="2200" dirty="0" smtClean="0">
                <a:solidFill>
                  <a:schemeClr val="tx1"/>
                </a:solidFill>
              </a:rPr>
              <a:t>Type</a:t>
            </a:r>
            <a:r>
              <a:rPr lang="en-US" altLang="en-US" sz="2200" dirty="0">
                <a:solidFill>
                  <a:schemeClr val="tx1"/>
                </a:solidFill>
              </a:rPr>
              <a:t>:</a:t>
            </a:r>
          </a:p>
          <a:p>
            <a:pPr marL="4402138" lvl="8"/>
            <a:r>
              <a:rPr lang="en-US" altLang="en-US" sz="2200" dirty="0">
                <a:solidFill>
                  <a:schemeClr val="tx1"/>
                </a:solidFill>
              </a:rPr>
              <a:t>Type A=AA, AO</a:t>
            </a:r>
          </a:p>
          <a:p>
            <a:pPr marL="4402138" lvl="8"/>
            <a:r>
              <a:rPr lang="en-US" altLang="en-US" sz="2200" dirty="0">
                <a:solidFill>
                  <a:schemeClr val="tx1"/>
                </a:solidFill>
              </a:rPr>
              <a:t>Type B=BB, BO</a:t>
            </a:r>
          </a:p>
          <a:p>
            <a:pPr marL="4402138" lvl="8"/>
            <a:r>
              <a:rPr lang="en-US" altLang="en-US" sz="2200" dirty="0">
                <a:solidFill>
                  <a:schemeClr val="tx1"/>
                </a:solidFill>
              </a:rPr>
              <a:t>Type O=OO</a:t>
            </a:r>
          </a:p>
          <a:p>
            <a:pPr marL="4402138" lvl="8"/>
            <a:r>
              <a:rPr lang="en-US" altLang="en-US" sz="2200" dirty="0">
                <a:solidFill>
                  <a:schemeClr val="tx1"/>
                </a:solidFill>
              </a:rPr>
              <a:t>Type AB = AB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Type AB=AB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760DCB4-1AA0-4D06-9849-494126C2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27" y="4191000"/>
            <a:ext cx="26670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/>
          </a:p>
        </p:txBody>
      </p:sp>
      <p:cxnSp>
        <p:nvCxnSpPr>
          <p:cNvPr id="88069" name="Straight Connector 4">
            <a:extLst>
              <a:ext uri="{FF2B5EF4-FFF2-40B4-BE49-F238E27FC236}">
                <a16:creationId xmlns:a16="http://schemas.microsoft.com/office/drawing/2014/main" id="{5F588CA4-7DC0-41BA-89BE-2E6709D0E90A}"/>
              </a:ext>
            </a:extLst>
          </p:cNvPr>
          <p:cNvCxnSpPr>
            <a:cxnSpLocks noChangeShapeType="1"/>
            <a:stCxn id="88068" idx="0"/>
            <a:endCxn id="88068" idx="2"/>
          </p:cNvCxnSpPr>
          <p:nvPr/>
        </p:nvCxnSpPr>
        <p:spPr bwMode="auto">
          <a:xfrm>
            <a:off x="9998027" y="41910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0" name="Straight Connector 5">
            <a:extLst>
              <a:ext uri="{FF2B5EF4-FFF2-40B4-BE49-F238E27FC236}">
                <a16:creationId xmlns:a16="http://schemas.microsoft.com/office/drawing/2014/main" id="{D0EC19B9-A1C0-4AB0-AC7E-CC1B911C696F}"/>
              </a:ext>
            </a:extLst>
          </p:cNvPr>
          <p:cNvCxnSpPr>
            <a:cxnSpLocks noChangeShapeType="1"/>
            <a:stCxn id="88068" idx="1"/>
            <a:endCxn id="88068" idx="3"/>
          </p:cNvCxnSpPr>
          <p:nvPr/>
        </p:nvCxnSpPr>
        <p:spPr bwMode="auto">
          <a:xfrm>
            <a:off x="8664527" y="5219700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8071" name="Picture 6" descr="multiple-alleles-6-728.jpg">
            <a:extLst>
              <a:ext uri="{FF2B5EF4-FFF2-40B4-BE49-F238E27FC236}">
                <a16:creationId xmlns:a16="http://schemas.microsoft.com/office/drawing/2014/main" id="{B9A6A40B-63FD-48F7-B557-2F791680F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32766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960DC2BF-168F-4C4A-97BB-E0B87785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000" b="1" dirty="0"/>
              <a:t>Situation: </a:t>
            </a:r>
            <a:r>
              <a:rPr lang="en-US" altLang="en-US" sz="3000" dirty="0"/>
              <a:t>If two parents with blood type AB have children, what offspring ratios will you see? </a:t>
            </a:r>
          </a:p>
          <a:p>
            <a:pPr marL="0" indent="0">
              <a:buNone/>
            </a:pPr>
            <a:endParaRPr lang="en-US" altLang="en-US" sz="3000" dirty="0"/>
          </a:p>
          <a:p>
            <a:pPr marL="0" indent="0">
              <a:buNone/>
            </a:pPr>
            <a:r>
              <a:rPr lang="en-US" altLang="en-US" sz="3000" dirty="0"/>
              <a:t>Parent Genotypes: </a:t>
            </a:r>
          </a:p>
          <a:p>
            <a:pPr marL="0" indent="0">
              <a:buNone/>
            </a:pPr>
            <a:endParaRPr lang="en-US" altLang="en-US" sz="3000" dirty="0"/>
          </a:p>
          <a:p>
            <a:pPr marL="0" indent="0">
              <a:buNone/>
            </a:pPr>
            <a:r>
              <a:rPr lang="en-US" altLang="en-US" sz="3000" dirty="0"/>
              <a:t>Offspring Ratios</a:t>
            </a:r>
          </a:p>
          <a:p>
            <a:pPr marL="0" indent="0">
              <a:buNone/>
            </a:pPr>
            <a:r>
              <a:rPr lang="en-US" altLang="en-US" sz="3000" dirty="0"/>
              <a:t>-Genotype:</a:t>
            </a:r>
          </a:p>
          <a:p>
            <a:pPr marL="0" indent="0">
              <a:buNone/>
            </a:pPr>
            <a:r>
              <a:rPr lang="en-US" altLang="en-US" sz="3000" dirty="0"/>
              <a:t>-Phenotype</a:t>
            </a:r>
          </a:p>
        </p:txBody>
      </p:sp>
      <p:pic>
        <p:nvPicPr>
          <p:cNvPr id="53251" name="Picture 4" descr="punnett1.JPG">
            <a:extLst>
              <a:ext uri="{FF2B5EF4-FFF2-40B4-BE49-F238E27FC236}">
                <a16:creationId xmlns:a16="http://schemas.microsoft.com/office/drawing/2014/main" id="{B416B35B-DF70-4CD1-ABFC-B1CB57E3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57" y="3161715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796px-ABO_blood_type_svg">
            <a:extLst>
              <a:ext uri="{FF2B5EF4-FFF2-40B4-BE49-F238E27FC236}">
                <a16:creationId xmlns:a16="http://schemas.microsoft.com/office/drawing/2014/main" id="{F753B003-E200-4078-9A69-319EACB5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71626"/>
            <a:ext cx="75819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44D53D90-B56D-46BA-81ED-FF560C34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347" y="282682"/>
            <a:ext cx="10805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Each </a:t>
            </a:r>
            <a:r>
              <a:rPr lang="en-US" altLang="en-US" sz="2400" b="1" dirty="0"/>
              <a:t>blood group</a:t>
            </a:r>
            <a:r>
              <a:rPr lang="en-US" altLang="en-US" sz="2400" dirty="0"/>
              <a:t> is represented by a substance on the surface of </a:t>
            </a:r>
            <a:r>
              <a:rPr lang="en-US" altLang="en-US" sz="2400" dirty="0">
                <a:hlinkClick r:id="rId3" tooltip="Red blood cells"/>
              </a:rPr>
              <a:t>red blood cells</a:t>
            </a:r>
            <a:r>
              <a:rPr lang="en-US" altLang="en-US" sz="2400" dirty="0"/>
              <a:t> (RBCs). These substances are important because they contain specific sequences of </a:t>
            </a:r>
            <a:r>
              <a:rPr lang="en-US" altLang="en-US" sz="2400" dirty="0">
                <a:hlinkClick r:id="rId4" tooltip="Amino acid"/>
              </a:rPr>
              <a:t>amino acid</a:t>
            </a:r>
            <a:r>
              <a:rPr lang="en-US" altLang="en-US" sz="2400" dirty="0"/>
              <a:t> and </a:t>
            </a:r>
            <a:r>
              <a:rPr lang="en-US" altLang="en-US" sz="2400" dirty="0">
                <a:hlinkClick r:id="rId5" tooltip="Carbohydrates"/>
              </a:rPr>
              <a:t>carbohydrate</a:t>
            </a:r>
            <a:r>
              <a:rPr lang="en-US" altLang="en-US" sz="2400" dirty="0"/>
              <a:t> which are </a:t>
            </a:r>
            <a:r>
              <a:rPr lang="en-US" altLang="en-US" sz="2400" dirty="0">
                <a:hlinkClick r:id="rId6" tooltip="Antigen"/>
              </a:rPr>
              <a:t>antigenic</a:t>
            </a:r>
            <a:r>
              <a:rPr lang="en-US" alt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8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1" name="Rectangle 47">
            <a:extLst>
              <a:ext uri="{FF2B5EF4-FFF2-40B4-BE49-F238E27FC236}">
                <a16:creationId xmlns:a16="http://schemas.microsoft.com/office/drawing/2014/main" id="{FDE34B45-DB16-4899-8551-3E034D34A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+mn-lt"/>
              </a:rPr>
              <a:t>More Info…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D137863-2987-422B-BEA1-8F5E7F9350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27471" y="980768"/>
            <a:ext cx="5080000" cy="4530725"/>
          </a:xfrm>
        </p:spPr>
        <p:txBody>
          <a:bodyPr>
            <a:normAutofit/>
          </a:bodyPr>
          <a:lstStyle/>
          <a:p>
            <a:r>
              <a:rPr lang="en-US" altLang="en-US" sz="3000" b="0" dirty="0">
                <a:solidFill>
                  <a:schemeClr val="tx1"/>
                </a:solidFill>
                <a:latin typeface="+mn-lt"/>
              </a:rPr>
              <a:t>Since there are three different alleles, there are a total of six different genotypes at the human ABO genetic locus. </a:t>
            </a:r>
            <a:br>
              <a:rPr lang="en-US" altLang="en-US" sz="3000" b="0" dirty="0">
                <a:solidFill>
                  <a:schemeClr val="tx1"/>
                </a:solidFill>
                <a:latin typeface="+mn-lt"/>
              </a:rPr>
            </a:br>
            <a:endParaRPr lang="en-US" altLang="en-US" sz="30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6454" name="Group 70">
            <a:extLst>
              <a:ext uri="{FF2B5EF4-FFF2-40B4-BE49-F238E27FC236}">
                <a16:creationId xmlns:a16="http://schemas.microsoft.com/office/drawing/2014/main" id="{C8B5809B-DD28-4FBA-A550-D208903654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8815731"/>
              </p:ext>
            </p:extLst>
          </p:nvPr>
        </p:nvGraphicFramePr>
        <p:xfrm>
          <a:off x="6993194" y="442449"/>
          <a:ext cx="4377812" cy="4851270"/>
        </p:xfrm>
        <a:graphic>
          <a:graphicData uri="http://schemas.openxmlformats.org/drawingml/2006/table">
            <a:tbl>
              <a:tblPr/>
              <a:tblGrid>
                <a:gridCol w="1094453">
                  <a:extLst>
                    <a:ext uri="{9D8B030D-6E8A-4147-A177-3AD203B41FA5}">
                      <a16:colId xmlns:a16="http://schemas.microsoft.com/office/drawing/2014/main" val="273754362"/>
                    </a:ext>
                  </a:extLst>
                </a:gridCol>
                <a:gridCol w="1094453">
                  <a:extLst>
                    <a:ext uri="{9D8B030D-6E8A-4147-A177-3AD203B41FA5}">
                      <a16:colId xmlns:a16="http://schemas.microsoft.com/office/drawing/2014/main" val="3457215939"/>
                    </a:ext>
                  </a:extLst>
                </a:gridCol>
                <a:gridCol w="1094453">
                  <a:extLst>
                    <a:ext uri="{9D8B030D-6E8A-4147-A177-3AD203B41FA5}">
                      <a16:colId xmlns:a16="http://schemas.microsoft.com/office/drawing/2014/main" val="3311459129"/>
                    </a:ext>
                  </a:extLst>
                </a:gridCol>
                <a:gridCol w="1094453">
                  <a:extLst>
                    <a:ext uri="{9D8B030D-6E8A-4147-A177-3AD203B41FA5}">
                      <a16:colId xmlns:a16="http://schemas.microsoft.com/office/drawing/2014/main" val="3801543969"/>
                    </a:ext>
                  </a:extLst>
                </a:gridCol>
              </a:tblGrid>
              <a:tr h="988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Allele from Parent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Allele from Parent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Geno-type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Blood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0846"/>
                  </a:ext>
                </a:extLst>
              </a:tr>
              <a:tr h="566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775799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669312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40917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922403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244059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322686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85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8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C988A28-555E-4E14-8E5D-2D7B2199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solidFill>
                  <a:schemeClr val="tx1"/>
                </a:solidFill>
                <a:latin typeface="+mn-lt"/>
              </a:rPr>
              <a:t>Blood Types A &amp; B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B71821A-04D7-4230-B778-83A7DC8F05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7252" y="1143001"/>
            <a:ext cx="5938684" cy="4530725"/>
          </a:xfrm>
        </p:spPr>
        <p:txBody>
          <a:bodyPr>
            <a:noAutofit/>
          </a:bodyPr>
          <a:lstStyle/>
          <a:p>
            <a:r>
              <a:rPr lang="en-US" altLang="en-US" sz="3000" b="0" dirty="0">
                <a:solidFill>
                  <a:schemeClr val="tx1"/>
                </a:solidFill>
                <a:latin typeface="+mn-lt"/>
              </a:rPr>
              <a:t>If someone has blood type A, they must have </a:t>
            </a:r>
            <a:r>
              <a:rPr lang="en-US" altLang="en-US" sz="3000" b="0" u="sng" dirty="0">
                <a:solidFill>
                  <a:schemeClr val="tx1"/>
                </a:solidFill>
                <a:latin typeface="+mn-lt"/>
              </a:rPr>
              <a:t>at least one copy of the A allele</a:t>
            </a:r>
            <a:r>
              <a:rPr lang="en-US" altLang="en-US" sz="3000" b="0" dirty="0">
                <a:solidFill>
                  <a:schemeClr val="tx1"/>
                </a:solidFill>
                <a:latin typeface="+mn-lt"/>
              </a:rPr>
              <a:t>, but they could have two copies. Their genotype is either AA or AO. Similarly, someone who is blood type B could have a genotype of either BB or BO. </a:t>
            </a:r>
          </a:p>
        </p:txBody>
      </p:sp>
      <p:graphicFrame>
        <p:nvGraphicFramePr>
          <p:cNvPr id="18455" name="Group 23">
            <a:extLst>
              <a:ext uri="{FF2B5EF4-FFF2-40B4-BE49-F238E27FC236}">
                <a16:creationId xmlns:a16="http://schemas.microsoft.com/office/drawing/2014/main" id="{311C979E-1FEC-41AB-8CE7-53CB97B1D4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8456412"/>
              </p:ext>
            </p:extLst>
          </p:nvPr>
        </p:nvGraphicFramePr>
        <p:xfrm>
          <a:off x="7465142" y="636639"/>
          <a:ext cx="3810000" cy="29860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53576988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73698007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Blood  Types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Possible Genotypes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309500"/>
                  </a:ext>
                </a:extLst>
              </a:tr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269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1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0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7909E7D-8226-407A-9EED-C2CF050CA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+mn-lt"/>
              </a:rPr>
              <a:t>Blood Type AB &amp; 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4FDF11A-2BD7-4397-BDB9-AC2DBE2E52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6743"/>
            <a:ext cx="5080000" cy="4530725"/>
          </a:xfrm>
        </p:spPr>
        <p:txBody>
          <a:bodyPr/>
          <a:lstStyle/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A blood test of either type AB or type O is more informative. Someone with blood type AB must have both the A and B alleles. The genotype must be AB. Someone with blood type O has neither the A nor the B allele. The genotype must be OO. </a:t>
            </a:r>
          </a:p>
        </p:txBody>
      </p:sp>
      <p:graphicFrame>
        <p:nvGraphicFramePr>
          <p:cNvPr id="20505" name="Group 25">
            <a:extLst>
              <a:ext uri="{FF2B5EF4-FFF2-40B4-BE49-F238E27FC236}">
                <a16:creationId xmlns:a16="http://schemas.microsoft.com/office/drawing/2014/main" id="{1494BA0D-B51B-4D0E-BB2B-945E4F7F68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6640479"/>
              </p:ext>
            </p:extLst>
          </p:nvPr>
        </p:nvGraphicFramePr>
        <p:xfrm>
          <a:off x="7317658" y="837407"/>
          <a:ext cx="3810000" cy="15255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166825950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813440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Blood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738286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6471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3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86AB2CB7-DFD4-4B35-92CC-EB73EC8D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09" y="517795"/>
            <a:ext cx="8911687" cy="128089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+mn-lt"/>
              </a:rPr>
              <a:t>Sex 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-linked </a:t>
            </a:r>
            <a:r>
              <a:rPr lang="en-US" altLang="en-US" b="1" dirty="0">
                <a:solidFill>
                  <a:schemeClr val="tx1"/>
                </a:solidFill>
                <a:latin typeface="+mn-lt"/>
              </a:rPr>
              <a:t>inheritance</a:t>
            </a:r>
          </a:p>
        </p:txBody>
      </p:sp>
      <p:pic>
        <p:nvPicPr>
          <p:cNvPr id="92163" name="Content Placeholder 3">
            <a:extLst>
              <a:ext uri="{FF2B5EF4-FFF2-40B4-BE49-F238E27FC236}">
                <a16:creationId xmlns:a16="http://schemas.microsoft.com/office/drawing/2014/main" id="{AC3EE212-ACD9-4647-8DD9-38B06476A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9176" b="7315"/>
          <a:stretch/>
        </p:blipFill>
        <p:spPr>
          <a:xfrm>
            <a:off x="7155093" y="1030650"/>
            <a:ext cx="5240911" cy="347472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12B9B3-FCA1-4E40-8667-672CE35E833D}"/>
              </a:ext>
            </a:extLst>
          </p:cNvPr>
          <p:cNvSpPr/>
          <p:nvPr/>
        </p:nvSpPr>
        <p:spPr>
          <a:xfrm>
            <a:off x="701748" y="1264555"/>
            <a:ext cx="6678629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C00CC"/>
                </a:solidFill>
              </a:rPr>
              <a:t>Sex linkage </a:t>
            </a:r>
            <a:r>
              <a:rPr lang="en-US" altLang="en-US" sz="2400" dirty="0"/>
              <a:t>= the presence of genes on a sex chromosome (X or Y)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C00CC"/>
                </a:solidFill>
              </a:rPr>
              <a:t>X-linked Genes </a:t>
            </a:r>
            <a:r>
              <a:rPr lang="en-US" altLang="en-US" sz="2400" dirty="0"/>
              <a:t>= genes found on the X chromosome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C00CC"/>
                </a:solidFill>
              </a:rPr>
              <a:t>Y-linked Genes </a:t>
            </a:r>
            <a:r>
              <a:rPr lang="en-US" altLang="en-US" sz="2400" dirty="0"/>
              <a:t>= genes found on the Y chromosome</a:t>
            </a:r>
          </a:p>
          <a:p>
            <a:pPr lvl="1">
              <a:lnSpc>
                <a:spcPct val="90000"/>
              </a:lnSpc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Sex linkage was discovered by Thomas Morgan while working with fruit flies…tiny and easy to mate!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Fruit flies can have red or white eyes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Morgan noticed that there were a few white eyed males, but almost no white-eyed females…</a:t>
            </a:r>
          </a:p>
        </p:txBody>
      </p:sp>
      <p:pic>
        <p:nvPicPr>
          <p:cNvPr id="5" name="Picture 2" descr="http://www.kelvin.com/Merchant2/graphics/00000001/860067.jpg">
            <a:extLst>
              <a:ext uri="{FF2B5EF4-FFF2-40B4-BE49-F238E27FC236}">
                <a16:creationId xmlns:a16="http://schemas.microsoft.com/office/drawing/2014/main" id="{B528BE28-DE38-4323-A8C0-7F848BA7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804" y="4632960"/>
            <a:ext cx="119568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53744E4-80D9-4EC2-8BD6-A9C1F503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72" y="4925024"/>
            <a:ext cx="1653048" cy="14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3BE2FFE-EDC6-4B11-B2B4-1E0A3B07E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Thomas’s Conclusion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1819746B-1296-48F8-822D-9F695A965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3740" y="1446029"/>
            <a:ext cx="5211704" cy="5264260"/>
          </a:xfrm>
        </p:spPr>
        <p:txBody>
          <a:bodyPr/>
          <a:lstStyle/>
          <a:p>
            <a:r>
              <a:rPr lang="en-US" altLang="en-US" sz="2600" dirty="0"/>
              <a:t>The gene for fruit fly eye color is on the X chromosome</a:t>
            </a:r>
          </a:p>
          <a:p>
            <a:pPr lvl="1"/>
            <a:r>
              <a:rPr lang="en-US" altLang="en-US" sz="2600" dirty="0"/>
              <a:t>Compare the size of the X and Y chromosomes!</a:t>
            </a:r>
          </a:p>
          <a:p>
            <a:pPr lvl="1"/>
            <a:r>
              <a:rPr lang="en-US" altLang="en-US" sz="2600" dirty="0"/>
              <a:t>Remember, males have only 1 X chromosome, while females have 2</a:t>
            </a:r>
          </a:p>
          <a:p>
            <a:pPr marL="457200" lvl="1" indent="0">
              <a:buNone/>
            </a:pPr>
            <a:endParaRPr lang="en-US" altLang="en-US" sz="1000" dirty="0"/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b="1" dirty="0"/>
              <a:t>Red Eye Allele: X</a:t>
            </a:r>
            <a:r>
              <a:rPr lang="en-US" altLang="en-US" sz="2400" b="1" baseline="30000" dirty="0"/>
              <a:t>R</a:t>
            </a:r>
          </a:p>
          <a:p>
            <a:pPr>
              <a:buFontTx/>
              <a:buNone/>
            </a:pPr>
            <a:r>
              <a:rPr lang="en-US" altLang="en-US" sz="2400" b="1" dirty="0"/>
              <a:t>	White Eye Allele: </a:t>
            </a:r>
            <a:r>
              <a:rPr lang="en-US" altLang="en-US" sz="2400" b="1" dirty="0" err="1"/>
              <a:t>X</a:t>
            </a:r>
            <a:r>
              <a:rPr lang="en-US" altLang="en-US" sz="2400" b="1" baseline="30000" dirty="0" err="1"/>
              <a:t>r</a:t>
            </a:r>
            <a:r>
              <a:rPr lang="en-US" altLang="en-US" sz="2400" b="1" baseline="30000" dirty="0"/>
              <a:t> </a:t>
            </a:r>
          </a:p>
        </p:txBody>
      </p:sp>
      <p:pic>
        <p:nvPicPr>
          <p:cNvPr id="118788" name="Picture 4" descr="Image result for karyotype">
            <a:extLst>
              <a:ext uri="{FF2B5EF4-FFF2-40B4-BE49-F238E27FC236}">
                <a16:creationId xmlns:a16="http://schemas.microsoft.com/office/drawing/2014/main" id="{F71C1176-21C5-43EB-965A-69DF10EF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44" y="1446029"/>
            <a:ext cx="5236556" cy="39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https://www.youtube.com/watch?v=qYHJq47iZPE</a:t>
            </a:r>
          </a:p>
        </p:txBody>
      </p:sp>
    </p:spTree>
    <p:extLst>
      <p:ext uri="{BB962C8B-B14F-4D97-AF65-F5344CB8AC3E}">
        <p14:creationId xmlns:p14="http://schemas.microsoft.com/office/powerpoint/2010/main" val="36281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FBD4DF2-AA9D-4824-A4DA-F8D64AD3F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X</a:t>
            </a:r>
            <a:r>
              <a:rPr lang="en-US" altLang="en-US" baseline="30000" dirty="0"/>
              <a:t>R</a:t>
            </a:r>
            <a:r>
              <a:rPr lang="en-US" altLang="en-US" dirty="0"/>
              <a:t>X</a:t>
            </a:r>
            <a:r>
              <a:rPr lang="en-US" altLang="en-US" baseline="30000" dirty="0"/>
              <a:t>R</a:t>
            </a:r>
            <a:r>
              <a:rPr lang="en-US" altLang="en-US" dirty="0"/>
              <a:t> x </a:t>
            </a:r>
            <a:r>
              <a:rPr lang="en-US" altLang="en-US" dirty="0" err="1"/>
              <a:t>X</a:t>
            </a:r>
            <a:r>
              <a:rPr lang="en-US" altLang="en-US" baseline="30000" dirty="0" err="1"/>
              <a:t>r</a:t>
            </a:r>
            <a:r>
              <a:rPr lang="en-US" altLang="en-US" dirty="0" err="1"/>
              <a:t>Y</a:t>
            </a:r>
            <a:endParaRPr lang="en-US" altLang="en-US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A125344-CDDE-4363-AFAE-0ECB7A0E3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Red eyed female x white-eyed male</a:t>
            </a:r>
          </a:p>
        </p:txBody>
      </p:sp>
      <p:pic>
        <p:nvPicPr>
          <p:cNvPr id="72708" name="Picture 4" descr="punnett1.JPG">
            <a:extLst>
              <a:ext uri="{FF2B5EF4-FFF2-40B4-BE49-F238E27FC236}">
                <a16:creationId xmlns:a16="http://schemas.microsoft.com/office/drawing/2014/main" id="{40DF8D49-980C-4FCD-8B55-14183690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1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B3FE4C7E-0FA9-4A2E-BC9F-63DC26ACB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378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Phenotype Ratio: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50% red-eyed females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50% red-eyed males</a:t>
            </a:r>
            <a:endParaRPr lang="en-US" alt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771CE-C5F2-487B-BE0D-4EF11CE5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3622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3C6DB2B-A34F-41CC-B70B-4A798D79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3622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268A2DF7-1068-4EB1-9CCC-95CAD923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1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4BBF316-F052-4971-BA7E-F472313D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53001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Y</a:t>
            </a:r>
            <a:endParaRPr lang="en-US" altLang="en-US" sz="4800" b="1" baseline="30000">
              <a:solidFill>
                <a:srgbClr val="FF0000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E46B55D-0D83-496B-A918-26C6C88F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05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DD14489-F3F6-433D-A6DB-9743225A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05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D5A0856-FDA9-44EB-8F14-A560D5E8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9530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Y</a:t>
            </a:r>
            <a:endParaRPr lang="en-US" altLang="en-US" b="1" baseline="30000">
              <a:solidFill>
                <a:srgbClr val="FF0000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2D4F9E-A482-4035-A121-FB25E63F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9530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Y</a:t>
            </a:r>
            <a:endParaRPr lang="en-US" altLang="en-US" b="1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1" name="Group 27">
            <a:extLst>
              <a:ext uri="{FF2B5EF4-FFF2-40B4-BE49-F238E27FC236}">
                <a16:creationId xmlns:a16="http://schemas.microsoft.com/office/drawing/2014/main" id="{DEE551B1-12BC-4820-A07C-F97CD8633DFD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04800"/>
          <a:ext cx="6477000" cy="3079750"/>
        </p:xfrm>
        <a:graphic>
          <a:graphicData uri="http://schemas.openxmlformats.org/drawingml/2006/table">
            <a:tbl>
              <a:tblPr/>
              <a:tblGrid>
                <a:gridCol w="31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 Second Toe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Second Toe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0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0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951" name="Picture 7" descr="Picture of Short Second Toe">
            <a:extLst>
              <a:ext uri="{FF2B5EF4-FFF2-40B4-BE49-F238E27FC236}">
                <a16:creationId xmlns:a16="http://schemas.microsoft.com/office/drawing/2014/main" id="{79F8CAAF-2471-48BB-AFA9-20669002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40386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9" descr="Picture of Long Second Toe">
            <a:extLst>
              <a:ext uri="{FF2B5EF4-FFF2-40B4-BE49-F238E27FC236}">
                <a16:creationId xmlns:a16="http://schemas.microsoft.com/office/drawing/2014/main" id="{AF3AD610-DEC2-4C2A-97B3-FB0D586E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1"/>
            <a:ext cx="4267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21">
            <a:extLst>
              <a:ext uri="{FF2B5EF4-FFF2-40B4-BE49-F238E27FC236}">
                <a16:creationId xmlns:a16="http://schemas.microsoft.com/office/drawing/2014/main" id="{E6007AF5-47EC-46DA-9863-2501DF9A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1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Long Second Toe Dominant---Chromosome 20       TT or Tt</a:t>
            </a:r>
          </a:p>
        </p:txBody>
      </p:sp>
    </p:spTree>
    <p:extLst>
      <p:ext uri="{BB962C8B-B14F-4D97-AF65-F5344CB8AC3E}">
        <p14:creationId xmlns:p14="http://schemas.microsoft.com/office/powerpoint/2010/main" val="26074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1E272C7-BB87-4B5F-B81A-526473381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</a:t>
            </a:r>
            <a:r>
              <a:rPr lang="en-US" altLang="en-US" dirty="0" err="1"/>
              <a:t>X</a:t>
            </a:r>
            <a:r>
              <a:rPr lang="en-US" altLang="en-US" baseline="30000" dirty="0" err="1"/>
              <a:t>R</a:t>
            </a:r>
            <a:r>
              <a:rPr lang="en-US" altLang="en-US" dirty="0" err="1"/>
              <a:t>X</a:t>
            </a:r>
            <a:r>
              <a:rPr lang="en-US" altLang="en-US" baseline="30000" dirty="0" err="1"/>
              <a:t>r</a:t>
            </a:r>
            <a:r>
              <a:rPr lang="en-US" altLang="en-US" dirty="0"/>
              <a:t> x X</a:t>
            </a:r>
            <a:r>
              <a:rPr lang="en-US" altLang="en-US" baseline="30000" dirty="0"/>
              <a:t>R</a:t>
            </a:r>
            <a:r>
              <a:rPr lang="en-US" altLang="en-US" dirty="0"/>
              <a:t>Y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6FA9F35-BFA4-4049-99E3-AE8606B9D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1"/>
            <a:ext cx="8229600" cy="4525963"/>
          </a:xfrm>
        </p:spPr>
        <p:txBody>
          <a:bodyPr/>
          <a:lstStyle/>
          <a:p>
            <a:r>
              <a:rPr lang="en-US" altLang="en-US" dirty="0"/>
              <a:t>Red-Eyed Female (HETEROZYGOTE) x Red-Eyed Male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Phenotype Ratio: 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50% Red-eyed females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25% Red-eyed males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25% White-eyed males</a:t>
            </a:r>
          </a:p>
        </p:txBody>
      </p:sp>
      <p:pic>
        <p:nvPicPr>
          <p:cNvPr id="73732" name="Picture 4" descr="punnett1.JPG">
            <a:extLst>
              <a:ext uri="{FF2B5EF4-FFF2-40B4-BE49-F238E27FC236}">
                <a16:creationId xmlns:a16="http://schemas.microsoft.com/office/drawing/2014/main" id="{2522611A-E434-42C6-8A77-267BCFAD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1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50A1D-B0CE-44FE-8307-23095396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3622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84D5CCAD-E86E-4DCC-B492-E92C4E6F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2860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5E9F63C-B084-46FB-B535-E31B9DB3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81B48D2-9530-4481-84E3-3FC99021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768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Y</a:t>
            </a:r>
            <a:endParaRPr lang="en-US" altLang="en-US" sz="4800" b="1" baseline="30000">
              <a:solidFill>
                <a:srgbClr val="FF0000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109841E-093D-4540-AB22-8E850101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05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7C5256F-10A1-4EE1-8528-3011B8B9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581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05FF693-A397-461E-9F9C-B3B25B9A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76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Y</a:t>
            </a:r>
            <a:endParaRPr lang="en-US" altLang="en-US" b="1" baseline="30000">
              <a:solidFill>
                <a:srgbClr val="FF0000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DF44402-3CAA-484E-B254-28F15A74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876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374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07CC77D-9C87-49F4-9E78-6A43EEC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8915400" cy="1143000"/>
          </a:xfrm>
        </p:spPr>
        <p:txBody>
          <a:bodyPr/>
          <a:lstStyle/>
          <a:p>
            <a:r>
              <a:rPr lang="en-US" altLang="en-US" dirty="0"/>
              <a:t>A Human Example of Sex Linkage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D75FCA4B-99B7-4F3A-BF82-F7664533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295401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600" dirty="0"/>
              <a:t>Hemophilia is a human X-linked disorder that causes blood to clot incorrectly </a:t>
            </a:r>
            <a:r>
              <a:rPr lang="en-US" altLang="en-US" sz="2600" dirty="0">
                <a:sym typeface="Wingdings" panose="05000000000000000000" pitchFamily="2" charset="2"/>
              </a:rPr>
              <a:t> patient “bleeds out” after a minor cut</a:t>
            </a:r>
          </a:p>
          <a:p>
            <a:endParaRPr lang="en-US" altLang="en-US" sz="2600" dirty="0">
              <a:sym typeface="Wingdings" panose="05000000000000000000" pitchFamily="2" charset="2"/>
            </a:endParaRPr>
          </a:p>
          <a:p>
            <a:r>
              <a:rPr lang="en-US" altLang="en-US" sz="2600" dirty="0">
                <a:sym typeface="Wingdings" panose="05000000000000000000" pitchFamily="2" charset="2"/>
              </a:rPr>
              <a:t>Normal Allele: X</a:t>
            </a:r>
            <a:r>
              <a:rPr lang="en-US" altLang="en-US" sz="2600" baseline="30000" dirty="0">
                <a:sym typeface="Wingdings" panose="05000000000000000000" pitchFamily="2" charset="2"/>
              </a:rPr>
              <a:t>H</a:t>
            </a:r>
          </a:p>
          <a:p>
            <a:r>
              <a:rPr lang="en-US" altLang="en-US" sz="2600" dirty="0">
                <a:sym typeface="Wingdings" panose="05000000000000000000" pitchFamily="2" charset="2"/>
              </a:rPr>
              <a:t>Hemophilia Allele: </a:t>
            </a:r>
            <a:r>
              <a:rPr lang="en-US" altLang="en-US" sz="2600" dirty="0" err="1">
                <a:sym typeface="Wingdings" panose="05000000000000000000" pitchFamily="2" charset="2"/>
              </a:rPr>
              <a:t>X</a:t>
            </a:r>
            <a:r>
              <a:rPr lang="en-US" altLang="en-US" sz="2600" baseline="30000" dirty="0" err="1">
                <a:sym typeface="Wingdings" panose="05000000000000000000" pitchFamily="2" charset="2"/>
              </a:rPr>
              <a:t>h</a:t>
            </a:r>
            <a:endParaRPr lang="en-US" altLang="en-US" sz="2600" baseline="30000" dirty="0">
              <a:sym typeface="Wingdings" panose="05000000000000000000" pitchFamily="2" charset="2"/>
            </a:endParaRPr>
          </a:p>
          <a:p>
            <a:pPr lvl="1"/>
            <a:r>
              <a:rPr lang="en-US" altLang="en-US" sz="2400" dirty="0" smtClean="0"/>
              <a:t>recessive</a:t>
            </a:r>
            <a:endParaRPr lang="en-US" altLang="en-US" sz="2400" dirty="0"/>
          </a:p>
        </p:txBody>
      </p:sp>
      <p:pic>
        <p:nvPicPr>
          <p:cNvPr id="74756" name="Picture 2" descr="http://scienceblogs.com/intersection/Romanov-Family.jpg">
            <a:extLst>
              <a:ext uri="{FF2B5EF4-FFF2-40B4-BE49-F238E27FC236}">
                <a16:creationId xmlns:a16="http://schemas.microsoft.com/office/drawing/2014/main" id="{65C432E7-AA68-401E-A53C-ADBB5F0B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4">
            <a:extLst>
              <a:ext uri="{FF2B5EF4-FFF2-40B4-BE49-F238E27FC236}">
                <a16:creationId xmlns:a16="http://schemas.microsoft.com/office/drawing/2014/main" id="{51EEAC0F-0EA0-4E03-9C43-08B275B1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38800"/>
            <a:ext cx="449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Common in Anastasia’s Family…just the men!</a:t>
            </a:r>
          </a:p>
        </p:txBody>
      </p:sp>
    </p:spTree>
    <p:extLst>
      <p:ext uri="{BB962C8B-B14F-4D97-AF65-F5344CB8AC3E}">
        <p14:creationId xmlns:p14="http://schemas.microsoft.com/office/powerpoint/2010/main" val="12479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A65267E-6ED4-4A29-99F9-FD5E74A08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dirty="0"/>
              <a:t>Hemophilia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4508C3B-FDF0-4728-A02A-9BD5F198B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08075"/>
            <a:ext cx="8229600" cy="5089490"/>
          </a:xfrm>
        </p:spPr>
        <p:txBody>
          <a:bodyPr/>
          <a:lstStyle/>
          <a:p>
            <a:r>
              <a:rPr lang="en-US" altLang="en-US" sz="2400" b="1" dirty="0"/>
              <a:t>Situation: </a:t>
            </a:r>
            <a:r>
              <a:rPr lang="en-US" altLang="en-US" sz="2400" dirty="0"/>
              <a:t>Carrier Mother X Normal Father</a:t>
            </a:r>
          </a:p>
          <a:p>
            <a:endParaRPr lang="en-US" altLang="en-US" sz="2400" dirty="0"/>
          </a:p>
          <a:p>
            <a:r>
              <a:rPr lang="en-US" altLang="en-US" sz="2400" dirty="0"/>
              <a:t>Parent Genotypes:</a:t>
            </a:r>
          </a:p>
          <a:p>
            <a:pPr>
              <a:buFontTx/>
              <a:buNone/>
            </a:pPr>
            <a:r>
              <a:rPr lang="en-US" altLang="en-US" sz="2400" dirty="0"/>
              <a:t>  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>
                <a:solidFill>
                  <a:srgbClr val="FF0000"/>
                </a:solidFill>
              </a:rPr>
              <a:t> x 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H</a:t>
            </a:r>
            <a:r>
              <a:rPr lang="en-US" altLang="en-US" sz="2400" dirty="0">
                <a:solidFill>
                  <a:srgbClr val="FF0000"/>
                </a:solidFill>
              </a:rPr>
              <a:t>Y</a:t>
            </a:r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Phenotype Ratio: 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50% normal females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25% normal males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25% hemophilic males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75780" name="Picture 4" descr="punnett1.JPG">
            <a:extLst>
              <a:ext uri="{FF2B5EF4-FFF2-40B4-BE49-F238E27FC236}">
                <a16:creationId xmlns:a16="http://schemas.microsoft.com/office/drawing/2014/main" id="{8C4E397E-8347-4924-806D-44B7EB9D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43" y="3124201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18BAF-B7F1-4F78-80B9-BE4C1378C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243" y="3505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H</a:t>
            </a: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B32434B-E833-4F7C-8778-B545D9D5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843" y="3505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H</a:t>
            </a: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7B7A589F-5E76-4A9D-B610-95084812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443" y="4876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H</a:t>
            </a:r>
            <a:r>
              <a:rPr lang="en-US" altLang="en-US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0EF9210-2EBE-4235-AC78-BB2B4BE9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043" y="4876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30000">
                <a:solidFill>
                  <a:srgbClr val="FF0000"/>
                </a:solidFill>
              </a:rPr>
              <a:t>h</a:t>
            </a:r>
            <a:r>
              <a:rPr lang="en-US" altLang="en-US" b="1">
                <a:solidFill>
                  <a:srgbClr val="FF0000"/>
                </a:solidFill>
              </a:rPr>
              <a:t>Y</a:t>
            </a:r>
            <a:endParaRPr lang="en-US" altLang="en-US" b="1" baseline="30000">
              <a:solidFill>
                <a:srgbClr val="FF0000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55316C2-C97C-4B07-8633-CB62D0D3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033" y="22860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 dirty="0" err="1">
                <a:solidFill>
                  <a:srgbClr val="FF0000"/>
                </a:solidFill>
              </a:rPr>
              <a:t>h</a:t>
            </a:r>
            <a:endParaRPr lang="en-US" altLang="en-US" sz="48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D8FE8E-0910-4CBF-BD5E-DD27382E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2" y="22860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X</a:t>
            </a:r>
            <a:r>
              <a:rPr lang="en-US" altLang="en-US" sz="4800" b="1" baseline="30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A7C23A1-432D-45B2-8521-E40057EF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627" y="34290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X</a:t>
            </a:r>
            <a:r>
              <a:rPr lang="en-US" altLang="en-US" sz="4800" b="1" baseline="300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2067872-FFD0-4AD9-AAB2-8C74C285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643" y="48768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Y</a:t>
            </a:r>
            <a:endParaRPr lang="en-US" altLang="en-US" sz="4800" b="1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1F112DC6-09F0-4915-A998-4EDFD93E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+mn-lt"/>
              </a:rPr>
              <a:t>Polygenic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105A0889-25A7-4C19-BA7E-C3C94173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095" y="1767840"/>
            <a:ext cx="4500905" cy="3777622"/>
          </a:xfrm>
        </p:spPr>
        <p:txBody>
          <a:bodyPr>
            <a:normAutofit/>
          </a:bodyPr>
          <a:lstStyle/>
          <a:p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Produced by interaction of several genes</a:t>
            </a:r>
          </a:p>
          <a:p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Show wide ranges of phenotypes</a:t>
            </a:r>
          </a:p>
          <a:p>
            <a:r>
              <a:rPr lang="en-US" altLang="en-US" sz="2600" b="0" dirty="0">
                <a:solidFill>
                  <a:schemeClr val="tx1"/>
                </a:solidFill>
                <a:latin typeface="+mn-lt"/>
              </a:rPr>
              <a:t>Example:  human skin and hair color and other complex traits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F7857-C12A-42D8-BDD6-336DDC59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5887"/>
            <a:ext cx="6096000" cy="66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3729FB-6EAE-45A3-9A30-496480A38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717" y="624110"/>
            <a:ext cx="9441896" cy="128089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+mn-lt"/>
              </a:rPr>
              <a:t>Dihybrid Cross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26A769C-78CC-4FE6-8C97-F320BF6C3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3860" y="1573619"/>
            <a:ext cx="9590752" cy="4337603"/>
          </a:xfrm>
        </p:spPr>
        <p:txBody>
          <a:bodyPr>
            <a:normAutofit/>
          </a:bodyPr>
          <a:lstStyle/>
          <a:p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Involves two characteristics (two pairs of contrasting traits) for each individual.</a:t>
            </a:r>
          </a:p>
          <a:p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Predicting the results of a dihybrid cross is more complicated than predicting the results of a monohybrid cross. </a:t>
            </a:r>
          </a:p>
          <a:p>
            <a:r>
              <a:rPr lang="en-US" altLang="en-US" sz="2800" b="0" dirty="0">
                <a:solidFill>
                  <a:schemeClr val="tx1"/>
                </a:solidFill>
                <a:latin typeface="+mn-lt"/>
              </a:rPr>
              <a:t>All possible combinations of the four alleles from each parent must be considered.</a:t>
            </a:r>
            <a:br>
              <a:rPr lang="en-US" altLang="en-US" sz="2800" b="0" dirty="0">
                <a:solidFill>
                  <a:schemeClr val="tx1"/>
                </a:solidFill>
                <a:latin typeface="+mn-lt"/>
              </a:rPr>
            </a:br>
            <a:endParaRPr lang="en-US" altLang="en-US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6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6712189-43B8-4932-9E7A-79978ACD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663"/>
            <a:ext cx="7467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Dihybrid Cross (2 factors): </a:t>
            </a:r>
            <a:r>
              <a:rPr lang="en-US" altLang="en-US" sz="2000" b="1" dirty="0">
                <a:solidFill>
                  <a:schemeClr val="tx1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a 16 square grid that is used to predict and compare the genetic variations that will result when crossing </a:t>
            </a:r>
            <a:r>
              <a:rPr lang="en-US" altLang="en-US" sz="2000" b="1" u="sng" dirty="0">
                <a:solidFill>
                  <a:srgbClr val="FF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2 traits </a:t>
            </a:r>
            <a:r>
              <a:rPr lang="en-US" altLang="en-US" sz="2000" b="1" dirty="0">
                <a:solidFill>
                  <a:schemeClr val="tx1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of two organisms.</a:t>
            </a:r>
          </a:p>
        </p:txBody>
      </p:sp>
      <p:grpSp>
        <p:nvGrpSpPr>
          <p:cNvPr id="18435" name="Group 19">
            <a:extLst>
              <a:ext uri="{FF2B5EF4-FFF2-40B4-BE49-F238E27FC236}">
                <a16:creationId xmlns:a16="http://schemas.microsoft.com/office/drawing/2014/main" id="{4FD25E83-4432-4AFA-9733-46CAA628EE22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1881188"/>
            <a:ext cx="5562600" cy="4876800"/>
            <a:chOff x="2064" y="1344"/>
            <a:chExt cx="2304" cy="2256"/>
          </a:xfrm>
        </p:grpSpPr>
        <p:sp>
          <p:nvSpPr>
            <p:cNvPr id="18456" name="Rectangle 3">
              <a:extLst>
                <a:ext uri="{FF2B5EF4-FFF2-40B4-BE49-F238E27FC236}">
                  <a16:creationId xmlns:a16="http://schemas.microsoft.com/office/drawing/2014/main" id="{124978BB-3385-48A9-81A3-B4B254642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44"/>
              <a:ext cx="576" cy="576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57" name="Rectangle 4">
              <a:extLst>
                <a:ext uri="{FF2B5EF4-FFF2-40B4-BE49-F238E27FC236}">
                  <a16:creationId xmlns:a16="http://schemas.microsoft.com/office/drawing/2014/main" id="{CF3EDE39-C3DC-483D-8EB7-F8F04C41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58" name="Rectangle 5">
              <a:extLst>
                <a:ext uri="{FF2B5EF4-FFF2-40B4-BE49-F238E27FC236}">
                  <a16:creationId xmlns:a16="http://schemas.microsoft.com/office/drawing/2014/main" id="{DE8BE43C-3BC0-4520-B6A2-69AF78B15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96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59" name="Rectangle 6">
              <a:extLst>
                <a:ext uri="{FF2B5EF4-FFF2-40B4-BE49-F238E27FC236}">
                  <a16:creationId xmlns:a16="http://schemas.microsoft.com/office/drawing/2014/main" id="{1123CB9D-5627-4B83-A0A5-4D7F897C9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920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0" name="Rectangle 7">
              <a:extLst>
                <a:ext uri="{FF2B5EF4-FFF2-40B4-BE49-F238E27FC236}">
                  <a16:creationId xmlns:a16="http://schemas.microsoft.com/office/drawing/2014/main" id="{01404AF8-3405-4033-A1D2-497772D1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344"/>
              <a:ext cx="576" cy="576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1" name="Rectangle 8">
              <a:extLst>
                <a:ext uri="{FF2B5EF4-FFF2-40B4-BE49-F238E27FC236}">
                  <a16:creationId xmlns:a16="http://schemas.microsoft.com/office/drawing/2014/main" id="{AD0A01A3-D5D1-4EB8-BD8E-E6478907D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24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2" name="Rectangle 9">
              <a:extLst>
                <a:ext uri="{FF2B5EF4-FFF2-40B4-BE49-F238E27FC236}">
                  <a16:creationId xmlns:a16="http://schemas.microsoft.com/office/drawing/2014/main" id="{64CE3BEA-9F87-44D8-99B6-8874D44BD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96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3" name="Rectangle 10">
              <a:extLst>
                <a:ext uri="{FF2B5EF4-FFF2-40B4-BE49-F238E27FC236}">
                  <a16:creationId xmlns:a16="http://schemas.microsoft.com/office/drawing/2014/main" id="{F4BF09B7-3627-421D-8E12-816951863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4" name="Rectangle 11">
              <a:extLst>
                <a:ext uri="{FF2B5EF4-FFF2-40B4-BE49-F238E27FC236}">
                  <a16:creationId xmlns:a16="http://schemas.microsoft.com/office/drawing/2014/main" id="{07CE8324-00A0-4163-A745-FEBB14071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44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5" name="Rectangle 12">
              <a:extLst>
                <a:ext uri="{FF2B5EF4-FFF2-40B4-BE49-F238E27FC236}">
                  <a16:creationId xmlns:a16="http://schemas.microsoft.com/office/drawing/2014/main" id="{D4FC4AFC-4283-46B8-A368-9B7A1666A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024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6" name="Rectangle 13">
              <a:extLst>
                <a:ext uri="{FF2B5EF4-FFF2-40B4-BE49-F238E27FC236}">
                  <a16:creationId xmlns:a16="http://schemas.microsoft.com/office/drawing/2014/main" id="{1CB41B89-6AE1-4B35-A6A3-9D5AE3E35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7" name="Rectangle 14">
              <a:extLst>
                <a:ext uri="{FF2B5EF4-FFF2-40B4-BE49-F238E27FC236}">
                  <a16:creationId xmlns:a16="http://schemas.microsoft.com/office/drawing/2014/main" id="{C3538D2D-43E0-432F-898B-BA4272DE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920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8" name="Rectangle 15">
              <a:extLst>
                <a:ext uri="{FF2B5EF4-FFF2-40B4-BE49-F238E27FC236}">
                  <a16:creationId xmlns:a16="http://schemas.microsoft.com/office/drawing/2014/main" id="{184BF23C-743B-47C9-B0D7-B98914B65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344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9" name="Rectangle 16">
              <a:extLst>
                <a:ext uri="{FF2B5EF4-FFF2-40B4-BE49-F238E27FC236}">
                  <a16:creationId xmlns:a16="http://schemas.microsoft.com/office/drawing/2014/main" id="{1DC313ED-76D3-4706-A449-512A6AE9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20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70" name="Rectangle 17">
              <a:extLst>
                <a:ext uri="{FF2B5EF4-FFF2-40B4-BE49-F238E27FC236}">
                  <a16:creationId xmlns:a16="http://schemas.microsoft.com/office/drawing/2014/main" id="{88288BC6-A0C8-4AFC-A1B8-FED4621E1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96"/>
              <a:ext cx="576" cy="5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71" name="Rectangle 18">
              <a:extLst>
                <a:ext uri="{FF2B5EF4-FFF2-40B4-BE49-F238E27FC236}">
                  <a16:creationId xmlns:a16="http://schemas.microsoft.com/office/drawing/2014/main" id="{2B1A6831-7D67-42F5-B3F9-FE116DDBB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72"/>
              <a:ext cx="576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400">
                  <a:solidFill>
                    <a:srgbClr val="262626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"/>
                <a:defRPr sz="2200">
                  <a:solidFill>
                    <a:srgbClr val="262626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2000">
                  <a:solidFill>
                    <a:srgbClr val="262626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>
                  <a:solidFill>
                    <a:srgbClr val="262626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"/>
                <a:defRPr sz="1600">
                  <a:solidFill>
                    <a:srgbClr val="262626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6" name="Text Box 25">
            <a:extLst>
              <a:ext uri="{FF2B5EF4-FFF2-40B4-BE49-F238E27FC236}">
                <a16:creationId xmlns:a16="http://schemas.microsoft.com/office/drawing/2014/main" id="{F6B5AA6A-141C-4F0E-9F72-C7B3EB21C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04311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37" name="Text Box 28">
            <a:extLst>
              <a:ext uri="{FF2B5EF4-FFF2-40B4-BE49-F238E27FC236}">
                <a16:creationId xmlns:a16="http://schemas.microsoft.com/office/drawing/2014/main" id="{78CEF689-6E2E-41D7-B9BD-77122288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20494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38" name="Text Box 29">
            <a:extLst>
              <a:ext uri="{FF2B5EF4-FFF2-40B4-BE49-F238E27FC236}">
                <a16:creationId xmlns:a16="http://schemas.microsoft.com/office/drawing/2014/main" id="{86E29571-4424-489C-BC17-C381F5D4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323976"/>
            <a:ext cx="556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  <a:latin typeface="Tahoma" panose="020B0604030504040204" pitchFamily="34" charset="0"/>
              </a:rPr>
              <a:t>   RY        Ry         rY           ry</a:t>
            </a:r>
          </a:p>
        </p:txBody>
      </p:sp>
      <p:sp>
        <p:nvSpPr>
          <p:cNvPr id="18439" name="Text Box 31">
            <a:extLst>
              <a:ext uri="{FF2B5EF4-FFF2-40B4-BE49-F238E27FC236}">
                <a16:creationId xmlns:a16="http://schemas.microsoft.com/office/drawing/2014/main" id="{707E2032-DD03-4BE4-AB53-8B6EED24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87576"/>
            <a:ext cx="7620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ahoma" panose="020B0604030504040204" pitchFamily="34" charset="0"/>
              </a:rPr>
              <a:t>RY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ahoma" panose="020B0604030504040204" pitchFamily="34" charset="0"/>
              </a:rPr>
              <a:t>Ry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ahoma" panose="020B0604030504040204" pitchFamily="34" charset="0"/>
              </a:rPr>
              <a:t>rY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ahoma" panose="020B0604030504040204" pitchFamily="34" charset="0"/>
              </a:rPr>
              <a:t>ry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32">
            <a:extLst>
              <a:ext uri="{FF2B5EF4-FFF2-40B4-BE49-F238E27FC236}">
                <a16:creationId xmlns:a16="http://schemas.microsoft.com/office/drawing/2014/main" id="{78E49212-2254-41DD-A625-FB55A5907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6851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1" name="Text Box 33">
            <a:extLst>
              <a:ext uri="{FF2B5EF4-FFF2-40B4-BE49-F238E27FC236}">
                <a16:creationId xmlns:a16="http://schemas.microsoft.com/office/drawing/2014/main" id="{8E55430B-2BB3-4F2E-9451-482ECCBD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33432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2" name="Text Box 34">
            <a:extLst>
              <a:ext uri="{FF2B5EF4-FFF2-40B4-BE49-F238E27FC236}">
                <a16:creationId xmlns:a16="http://schemas.microsoft.com/office/drawing/2014/main" id="{98ECD110-C11A-497D-A444-167993A2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3432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3" name="Text Box 35">
            <a:extLst>
              <a:ext uri="{FF2B5EF4-FFF2-40B4-BE49-F238E27FC236}">
                <a16:creationId xmlns:a16="http://schemas.microsoft.com/office/drawing/2014/main" id="{CE3FC40A-7F99-41AA-A59E-E56F8A27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335121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4" name="Text Box 36">
            <a:extLst>
              <a:ext uri="{FF2B5EF4-FFF2-40B4-BE49-F238E27FC236}">
                <a16:creationId xmlns:a16="http://schemas.microsoft.com/office/drawing/2014/main" id="{91A3B4A0-6BD6-450E-954A-707320A4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3432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5" name="Text Box 37">
            <a:extLst>
              <a:ext uri="{FF2B5EF4-FFF2-40B4-BE49-F238E27FC236}">
                <a16:creationId xmlns:a16="http://schemas.microsoft.com/office/drawing/2014/main" id="{F9A0E8CB-EFE7-4342-BFD9-B4CA521B5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2076451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6" name="Text Box 38">
            <a:extLst>
              <a:ext uri="{FF2B5EF4-FFF2-40B4-BE49-F238E27FC236}">
                <a16:creationId xmlns:a16="http://schemas.microsoft.com/office/drawing/2014/main" id="{CFB16181-5B4B-407D-B702-443A5310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3231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7" name="Text Box 39">
            <a:extLst>
              <a:ext uri="{FF2B5EF4-FFF2-40B4-BE49-F238E27FC236}">
                <a16:creationId xmlns:a16="http://schemas.microsoft.com/office/drawing/2014/main" id="{D623BF54-E521-4924-865B-EE159856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5624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8" name="Text Box 40">
            <a:extLst>
              <a:ext uri="{FF2B5EF4-FFF2-40B4-BE49-F238E27FC236}">
                <a16:creationId xmlns:a16="http://schemas.microsoft.com/office/drawing/2014/main" id="{0479AE83-5DC4-418B-9FA7-7724711C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463391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49" name="Text Box 41">
            <a:extLst>
              <a:ext uri="{FF2B5EF4-FFF2-40B4-BE49-F238E27FC236}">
                <a16:creationId xmlns:a16="http://schemas.microsoft.com/office/drawing/2014/main" id="{F325035D-4035-43DB-97FD-75B0DF30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63391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50" name="Text Box 42">
            <a:extLst>
              <a:ext uri="{FF2B5EF4-FFF2-40B4-BE49-F238E27FC236}">
                <a16:creationId xmlns:a16="http://schemas.microsoft.com/office/drawing/2014/main" id="{3716E3D7-FB8C-4D84-85D6-80C5C91B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5276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51" name="Text Box 43">
            <a:extLst>
              <a:ext uri="{FF2B5EF4-FFF2-40B4-BE49-F238E27FC236}">
                <a16:creationId xmlns:a16="http://schemas.microsoft.com/office/drawing/2014/main" id="{77F6F386-454E-477A-85C5-FD65F661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55276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52" name="Text Box 44">
            <a:extLst>
              <a:ext uri="{FF2B5EF4-FFF2-40B4-BE49-F238E27FC236}">
                <a16:creationId xmlns:a16="http://schemas.microsoft.com/office/drawing/2014/main" id="{F59FFBB8-01F7-49EF-BC90-3DD6D89A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55276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53" name="Text Box 45">
            <a:extLst>
              <a:ext uri="{FF2B5EF4-FFF2-40B4-BE49-F238E27FC236}">
                <a16:creationId xmlns:a16="http://schemas.microsoft.com/office/drawing/2014/main" id="{7869B6BB-FB8C-4672-8D83-558EE26C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52767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rryy</a:t>
            </a:r>
          </a:p>
        </p:txBody>
      </p:sp>
      <p:sp>
        <p:nvSpPr>
          <p:cNvPr id="18454" name="TextBox 1">
            <a:extLst>
              <a:ext uri="{FF2B5EF4-FFF2-40B4-BE49-F238E27FC236}">
                <a16:creationId xmlns:a16="http://schemas.microsoft.com/office/drawing/2014/main" id="{A33659DC-B81D-49AF-807C-DC43CAAA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095" y="827089"/>
            <a:ext cx="330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RrYy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x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RrYy</a:t>
            </a:r>
            <a:endParaRPr lang="en-US" altLang="en-US" sz="2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5" name="TextBox 2">
            <a:extLst>
              <a:ext uri="{FF2B5EF4-FFF2-40B4-BE49-F238E27FC236}">
                <a16:creationId xmlns:a16="http://schemas.microsoft.com/office/drawing/2014/main" id="{AC765185-CAB7-403C-95BE-BB1DC9B9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828801"/>
            <a:ext cx="1371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 = Tall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 = short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Y = Green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y = Yellow</a:t>
            </a:r>
          </a:p>
        </p:txBody>
      </p:sp>
    </p:spTree>
    <p:extLst>
      <p:ext uri="{BB962C8B-B14F-4D97-AF65-F5344CB8AC3E}">
        <p14:creationId xmlns:p14="http://schemas.microsoft.com/office/powerpoint/2010/main" val="39673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C3729-D42B-4B77-879C-F115DF77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</a:t>
            </a:r>
            <a:r>
              <a:rPr lang="en-US" altLang="en-US" dirty="0" err="1"/>
              <a:t>to’s</a:t>
            </a:r>
            <a:r>
              <a:rPr lang="en-US" altLang="en-US" dirty="0"/>
              <a:t> of Dihybrid Crosses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D698EED-07CA-44CD-80AD-4D62FDE1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11" y="1493438"/>
            <a:ext cx="10034886" cy="5364562"/>
          </a:xfrm>
        </p:spPr>
        <p:txBody>
          <a:bodyPr>
            <a:normAutofit/>
          </a:bodyPr>
          <a:lstStyle/>
          <a:p>
            <a:r>
              <a:rPr lang="en-US" altLang="en-US" sz="1600" dirty="0"/>
              <a:t>1.  Figure out the </a:t>
            </a:r>
            <a:r>
              <a:rPr lang="en-US" altLang="en-US" sz="1600" b="1" dirty="0"/>
              <a:t>alleles</a:t>
            </a:r>
            <a:r>
              <a:rPr lang="en-US" altLang="en-US" sz="1600" dirty="0"/>
              <a:t>:</a:t>
            </a:r>
          </a:p>
          <a:p>
            <a:pPr lvl="1"/>
            <a:r>
              <a:rPr lang="en-US" altLang="en-US" dirty="0"/>
              <a:t>Identify what trait/letter is </a:t>
            </a:r>
            <a:r>
              <a:rPr lang="en-US" altLang="en-US" u="sng" dirty="0"/>
              <a:t>Dominant</a:t>
            </a:r>
            <a:r>
              <a:rPr lang="en-US" altLang="en-US" dirty="0"/>
              <a:t>  (B – Black fur)</a:t>
            </a:r>
          </a:p>
          <a:p>
            <a:pPr lvl="1"/>
            <a:r>
              <a:rPr lang="en-US" altLang="en-US" dirty="0"/>
              <a:t>Identify what trait/letter is </a:t>
            </a:r>
            <a:r>
              <a:rPr lang="en-US" altLang="en-US" u="sng" dirty="0"/>
              <a:t>Recessive</a:t>
            </a:r>
            <a:r>
              <a:rPr lang="en-US" altLang="en-US" dirty="0"/>
              <a:t>	(b – Brown fur)</a:t>
            </a:r>
          </a:p>
          <a:p>
            <a:r>
              <a:rPr lang="en-US" altLang="en-US" sz="1600" dirty="0"/>
              <a:t>2.  Draw your </a:t>
            </a:r>
            <a:r>
              <a:rPr lang="en-US" altLang="en-US" sz="1600" b="1" dirty="0"/>
              <a:t>box</a:t>
            </a:r>
            <a:r>
              <a:rPr lang="en-US" altLang="en-US" sz="1600" dirty="0"/>
              <a:t> (</a:t>
            </a:r>
            <a:r>
              <a:rPr lang="en-US" altLang="en-US" sz="1600" u="sng" dirty="0"/>
              <a:t>16</a:t>
            </a:r>
            <a:r>
              <a:rPr lang="en-US" altLang="en-US" sz="1600" dirty="0"/>
              <a:t> squares for dihybrids!)</a:t>
            </a:r>
          </a:p>
          <a:p>
            <a:r>
              <a:rPr lang="en-US" altLang="en-US" sz="1600" dirty="0"/>
              <a:t>3. Determine the Possible </a:t>
            </a:r>
            <a:r>
              <a:rPr lang="en-US" altLang="en-US" sz="1600" b="1" dirty="0"/>
              <a:t>gametes</a:t>
            </a:r>
            <a:r>
              <a:rPr lang="en-US" altLang="en-US" sz="1600" dirty="0"/>
              <a:t> (sex cells) that could be made from the parents.  </a:t>
            </a:r>
          </a:p>
          <a:p>
            <a:pPr lvl="1"/>
            <a:r>
              <a:rPr lang="en-US" altLang="en-US" dirty="0"/>
              <a:t>You should have </a:t>
            </a:r>
            <a:r>
              <a:rPr lang="en-US" altLang="en-US" u="sng" dirty="0"/>
              <a:t>4</a:t>
            </a:r>
            <a:r>
              <a:rPr lang="en-US" altLang="en-US" dirty="0"/>
              <a:t> combinations  (For </a:t>
            </a:r>
            <a:r>
              <a:rPr lang="en-US" altLang="en-US" dirty="0" err="1"/>
              <a:t>AaBb</a:t>
            </a:r>
            <a:r>
              <a:rPr lang="en-US" altLang="en-US" dirty="0"/>
              <a:t>:  AB, Ab, </a:t>
            </a:r>
            <a:r>
              <a:rPr lang="en-US" altLang="en-US" dirty="0" err="1"/>
              <a:t>aB</a:t>
            </a:r>
            <a:r>
              <a:rPr lang="en-US" altLang="en-US" dirty="0"/>
              <a:t>, &amp; ab)</a:t>
            </a:r>
          </a:p>
          <a:p>
            <a:pPr lvl="1"/>
            <a:r>
              <a:rPr lang="en-US" altLang="en-US" dirty="0"/>
              <a:t>The letters should be all </a:t>
            </a:r>
            <a:r>
              <a:rPr lang="en-US" altLang="en-US" b="1" dirty="0"/>
              <a:t>different</a:t>
            </a:r>
            <a:r>
              <a:rPr lang="en-US" altLang="en-US" dirty="0"/>
              <a:t> for each combination!  (</a:t>
            </a:r>
            <a:r>
              <a:rPr lang="en-US" altLang="en-US" dirty="0" err="1"/>
              <a:t>Yr</a:t>
            </a:r>
            <a:r>
              <a:rPr lang="en-US" altLang="en-US" dirty="0"/>
              <a:t> or Ab)</a:t>
            </a:r>
          </a:p>
          <a:p>
            <a:r>
              <a:rPr lang="en-US" altLang="en-US" sz="1600" dirty="0"/>
              <a:t>4.  </a:t>
            </a:r>
            <a:r>
              <a:rPr lang="en-US" altLang="en-US" sz="1600" b="1" dirty="0"/>
              <a:t>Label</a:t>
            </a:r>
            <a:r>
              <a:rPr lang="en-US" altLang="en-US" sz="1600" dirty="0"/>
              <a:t> each side of Box, </a:t>
            </a:r>
            <a:r>
              <a:rPr lang="en-US" altLang="en-US" sz="1600" b="1" dirty="0"/>
              <a:t>Plug &amp; Chug</a:t>
            </a:r>
            <a:r>
              <a:rPr lang="en-US" altLang="en-US" sz="1600" dirty="0"/>
              <a:t>!</a:t>
            </a:r>
          </a:p>
          <a:p>
            <a:pPr lvl="1"/>
            <a:r>
              <a:rPr lang="en-US" altLang="en-US" dirty="0"/>
              <a:t>Put the </a:t>
            </a:r>
            <a:r>
              <a:rPr lang="en-US" altLang="en-US" u="sng" dirty="0"/>
              <a:t>same</a:t>
            </a:r>
            <a:r>
              <a:rPr lang="en-US" altLang="en-US" dirty="0"/>
              <a:t> </a:t>
            </a:r>
            <a:r>
              <a:rPr lang="en-US" altLang="en-US" u="sng" dirty="0"/>
              <a:t>letters</a:t>
            </a:r>
            <a:r>
              <a:rPr lang="en-US" altLang="en-US" dirty="0"/>
              <a:t> together again (</a:t>
            </a:r>
            <a:r>
              <a:rPr lang="en-US" altLang="en-US" dirty="0" err="1"/>
              <a:t>AABb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Make sure to put </a:t>
            </a:r>
            <a:r>
              <a:rPr lang="en-US" altLang="en-US" b="1" dirty="0"/>
              <a:t>dominant</a:t>
            </a:r>
            <a:r>
              <a:rPr lang="en-US" altLang="en-US" dirty="0"/>
              <a:t> alleles First!  (</a:t>
            </a:r>
            <a:r>
              <a:rPr lang="en-US" altLang="en-US" dirty="0" err="1"/>
              <a:t>AaBb</a:t>
            </a:r>
            <a:r>
              <a:rPr lang="en-US" altLang="en-US" dirty="0"/>
              <a:t>)</a:t>
            </a:r>
          </a:p>
          <a:p>
            <a:r>
              <a:rPr lang="en-US" altLang="en-US" sz="1600" dirty="0"/>
              <a:t>5.  Determine your possible </a:t>
            </a:r>
            <a:r>
              <a:rPr lang="en-US" altLang="en-US" sz="1600" b="1" dirty="0"/>
              <a:t>Genotypes</a:t>
            </a:r>
            <a:r>
              <a:rPr lang="en-US" altLang="en-US" sz="1600" dirty="0"/>
              <a:t>!  (1/16 </a:t>
            </a:r>
            <a:r>
              <a:rPr lang="en-US" altLang="en-US" sz="1600" dirty="0" err="1"/>
              <a:t>bbrr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etc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dirty="0"/>
              <a:t>Double check your work, all the possible genotypes should add up to 16!</a:t>
            </a:r>
          </a:p>
          <a:p>
            <a:r>
              <a:rPr lang="en-US" altLang="en-US" sz="1600" dirty="0"/>
              <a:t>6.  Determine your possible </a:t>
            </a:r>
            <a:r>
              <a:rPr lang="en-US" altLang="en-US" sz="1600" b="1" dirty="0"/>
              <a:t>Phenotypes</a:t>
            </a:r>
            <a:r>
              <a:rPr lang="en-US" altLang="en-US" sz="1600" dirty="0"/>
              <a:t>!  (1/16 brown wrinkled, </a:t>
            </a:r>
            <a:r>
              <a:rPr lang="en-US" altLang="en-US" sz="1600" dirty="0" err="1"/>
              <a:t>etc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dirty="0"/>
              <a:t>Double check your work, all the possible phenotypes should add up to 16!</a:t>
            </a:r>
          </a:p>
          <a:p>
            <a:pPr lvl="1">
              <a:buFont typeface="Times New Roman" panose="02020603050405020304" pitchFamily="18" charset="0"/>
              <a:buNone/>
            </a:pPr>
            <a:endParaRPr lang="en-US" altLang="en-US" sz="2000" dirty="0"/>
          </a:p>
          <a:p>
            <a:pPr lvl="1">
              <a:buFont typeface="Times New Roman" panose="02020603050405020304" pitchFamily="18" charset="0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504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E113A21-1A94-463A-A61A-D982E049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6" y="227014"/>
            <a:ext cx="9612496" cy="992187"/>
          </a:xfrm>
        </p:spPr>
        <p:txBody>
          <a:bodyPr>
            <a:normAutofit fontScale="90000"/>
          </a:bodyPr>
          <a:lstStyle/>
          <a:p>
            <a:r>
              <a:rPr lang="en-US" altLang="en-US" sz="3200" b="0" dirty="0">
                <a:solidFill>
                  <a:schemeClr val="tx1"/>
                </a:solidFill>
                <a:latin typeface="+mn-lt"/>
              </a:rPr>
              <a:t>Expressing probabilities for genotypes &amp; phenotypes (2 factor cross)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F9C48F9B-7D51-47EC-BC23-132F8827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467293"/>
            <a:ext cx="6028824" cy="4812002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Ratios:</a:t>
            </a:r>
          </a:p>
          <a:p>
            <a:pPr lvl="1"/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4/16 </a:t>
            </a:r>
            <a:r>
              <a:rPr lang="en-US" altLang="en-US" sz="2400" b="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fractions (parts of the total – don’t reduce)</a:t>
            </a:r>
          </a:p>
          <a:p>
            <a:pPr lvl="1"/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Genotype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 ratios are typically not used in 2 factor crosses</a:t>
            </a:r>
          </a:p>
          <a:p>
            <a:pPr lvl="1"/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Phenotype ratios use the DD:DR:RD:RR pattern</a:t>
            </a:r>
          </a:p>
          <a:p>
            <a:pPr lvl="1"/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 Example- 9:3:3:1 (DD: DR: RD: RR)</a:t>
            </a:r>
          </a:p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Percentages:</a:t>
            </a:r>
          </a:p>
          <a:p>
            <a:pPr lvl="1"/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Need to label with trait</a:t>
            </a:r>
          </a:p>
          <a:p>
            <a:pPr lvl="1"/>
            <a:endParaRPr lang="en-US" altLang="en-US" sz="2400" b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en-US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9026" name="Picture 2" descr="Image result for notes on dihybrid crosses">
            <a:extLst>
              <a:ext uri="{FF2B5EF4-FFF2-40B4-BE49-F238E27FC236}">
                <a16:creationId xmlns:a16="http://schemas.microsoft.com/office/drawing/2014/main" id="{161D3092-5159-4F3D-8410-39052044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79" y="2306649"/>
            <a:ext cx="5460811" cy="35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2566EA3-C1AA-41B2-BB15-4A58055BF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Finding the Gametes for Dihybrid Crosses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D1DF85C-ECF3-406A-AC59-39BF2CD81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Remember, each gamete must have ONE COPY of the two genes</a:t>
            </a:r>
          </a:p>
          <a:p>
            <a:r>
              <a:rPr lang="en-US" altLang="en-US" sz="3200" dirty="0"/>
              <a:t>To find possible gametes for each parent, use the FOIL method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r>
              <a:rPr lang="en-US" altLang="en-US" sz="3200" dirty="0"/>
              <a:t>(x + 3)(x + 4) = </a:t>
            </a:r>
          </a:p>
          <a:p>
            <a:pPr>
              <a:buFontTx/>
              <a:buNone/>
            </a:pPr>
            <a:r>
              <a:rPr lang="en-US" altLang="en-US" sz="3200" dirty="0"/>
              <a:t>				     			x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 + 4x + 3x +12</a:t>
            </a:r>
          </a:p>
        </p:txBody>
      </p:sp>
      <p:pic>
        <p:nvPicPr>
          <p:cNvPr id="107529" name="Picture 9">
            <a:extLst>
              <a:ext uri="{FF2B5EF4-FFF2-40B4-BE49-F238E27FC236}">
                <a16:creationId xmlns:a16="http://schemas.microsoft.com/office/drawing/2014/main" id="{E4F6EF40-FA42-4255-A373-73E97915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1"/>
            <a:ext cx="152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>
            <a:extLst>
              <a:ext uri="{FF2B5EF4-FFF2-40B4-BE49-F238E27FC236}">
                <a16:creationId xmlns:a16="http://schemas.microsoft.com/office/drawing/2014/main" id="{F689F5AE-8E23-4B11-BCEE-6CA91DE0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1"/>
            <a:ext cx="2286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12">
            <a:extLst>
              <a:ext uri="{FF2B5EF4-FFF2-40B4-BE49-F238E27FC236}">
                <a16:creationId xmlns:a16="http://schemas.microsoft.com/office/drawing/2014/main" id="{89E393AB-D231-4843-985B-C9157F8C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6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3" name="Picture 13">
            <a:extLst>
              <a:ext uri="{FF2B5EF4-FFF2-40B4-BE49-F238E27FC236}">
                <a16:creationId xmlns:a16="http://schemas.microsoft.com/office/drawing/2014/main" id="{1C31787D-1065-4410-8DFD-D28AC097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1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2CF9307-4A47-43D2-B615-E3967A5F7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dirty="0"/>
              <a:t>Homozygous X Homozygous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3EEAABE-04C9-450D-B86C-0E3F91E42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9212" y="1852240"/>
            <a:ext cx="8915400" cy="3777622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400" dirty="0"/>
              <a:t>Parent 1: </a:t>
            </a:r>
            <a:r>
              <a:rPr lang="en-US" altLang="en-US" sz="2400" dirty="0">
                <a:solidFill>
                  <a:srgbClr val="FF0000"/>
                </a:solidFill>
              </a:rPr>
              <a:t>H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CC00CC"/>
                </a:solidFill>
              </a:rPr>
              <a:t>G </a:t>
            </a:r>
            <a:r>
              <a:rPr lang="en-US" altLang="en-US" sz="2400" dirty="0" err="1">
                <a:solidFill>
                  <a:srgbClr val="CC00CC"/>
                </a:solidFill>
              </a:rPr>
              <a:t>G</a:t>
            </a:r>
            <a:endParaRPr lang="en-US" altLang="en-US" sz="2400" dirty="0">
              <a:solidFill>
                <a:srgbClr val="CC00CC"/>
              </a:solidFill>
            </a:endParaRPr>
          </a:p>
          <a:p>
            <a:endParaRPr lang="en-US" altLang="en-US" sz="2400" dirty="0">
              <a:solidFill>
                <a:srgbClr val="CC00CC"/>
              </a:solidFill>
            </a:endParaRPr>
          </a:p>
          <a:p>
            <a:endParaRPr lang="en-US" altLang="en-US" sz="2400" dirty="0">
              <a:solidFill>
                <a:srgbClr val="CC00CC"/>
              </a:solidFill>
            </a:endParaRPr>
          </a:p>
          <a:p>
            <a:endParaRPr lang="en-US" altLang="en-US" sz="2400" dirty="0">
              <a:solidFill>
                <a:srgbClr val="CC00CC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CC00CC"/>
              </a:solidFill>
            </a:endParaRPr>
          </a:p>
          <a:p>
            <a:r>
              <a:rPr lang="en-US" altLang="en-US" sz="2400" dirty="0"/>
              <a:t>Parent 2:  </a:t>
            </a:r>
            <a:r>
              <a:rPr lang="en-US" altLang="en-US" sz="2400" dirty="0">
                <a:solidFill>
                  <a:srgbClr val="FF0000"/>
                </a:solidFill>
              </a:rPr>
              <a:t>h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C00CC"/>
                </a:solidFill>
              </a:rPr>
              <a:t>g </a:t>
            </a:r>
            <a:r>
              <a:rPr lang="en-US" altLang="en-US" sz="2400" dirty="0" err="1">
                <a:solidFill>
                  <a:srgbClr val="CC00CC"/>
                </a:solidFill>
              </a:rPr>
              <a:t>g</a:t>
            </a:r>
            <a:r>
              <a:rPr lang="en-US" altLang="en-US" sz="2400" dirty="0">
                <a:solidFill>
                  <a:srgbClr val="CC00CC"/>
                </a:solidFill>
              </a:rPr>
              <a:t> </a:t>
            </a:r>
          </a:p>
          <a:p>
            <a:endParaRPr lang="en-US" altLang="en-US" sz="2400" dirty="0">
              <a:solidFill>
                <a:srgbClr val="CC00CC"/>
              </a:solidFill>
            </a:endParaRPr>
          </a:p>
          <a:p>
            <a:endParaRPr lang="en-US" altLang="en-US" dirty="0"/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3E8ECBA8-8C7A-4CE2-B2D8-A614B7D8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1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>
            <a:extLst>
              <a:ext uri="{FF2B5EF4-FFF2-40B4-BE49-F238E27FC236}">
                <a16:creationId xmlns:a16="http://schemas.microsoft.com/office/drawing/2014/main" id="{AFDBBD4C-0CFD-4F6C-8E61-4A93A0C3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1"/>
            <a:ext cx="160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>
            <a:extLst>
              <a:ext uri="{FF2B5EF4-FFF2-40B4-BE49-F238E27FC236}">
                <a16:creationId xmlns:a16="http://schemas.microsoft.com/office/drawing/2014/main" id="{5C152701-B2F8-46A6-A248-15308695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>
            <a:extLst>
              <a:ext uri="{FF2B5EF4-FFF2-40B4-BE49-F238E27FC236}">
                <a16:creationId xmlns:a16="http://schemas.microsoft.com/office/drawing/2014/main" id="{8C59CA07-EF3A-41A8-A245-7A32DD91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Text Box 9">
            <a:extLst>
              <a:ext uri="{FF2B5EF4-FFF2-40B4-BE49-F238E27FC236}">
                <a16:creationId xmlns:a16="http://schemas.microsoft.com/office/drawing/2014/main" id="{F6FE14A4-5127-49F3-B58D-356423AF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0668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Possible Gametes: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  <p:pic>
        <p:nvPicPr>
          <p:cNvPr id="108554" name="Picture 10">
            <a:extLst>
              <a:ext uri="{FF2B5EF4-FFF2-40B4-BE49-F238E27FC236}">
                <a16:creationId xmlns:a16="http://schemas.microsoft.com/office/drawing/2014/main" id="{4E18A736-2A79-4617-A33F-767756B8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36" y="4548557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5" name="Picture 11">
            <a:extLst>
              <a:ext uri="{FF2B5EF4-FFF2-40B4-BE49-F238E27FC236}">
                <a16:creationId xmlns:a16="http://schemas.microsoft.com/office/drawing/2014/main" id="{56136258-56D7-4992-A4E5-6D7DC474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59350"/>
            <a:ext cx="1371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7" name="Picture 13">
            <a:extLst>
              <a:ext uri="{FF2B5EF4-FFF2-40B4-BE49-F238E27FC236}">
                <a16:creationId xmlns:a16="http://schemas.microsoft.com/office/drawing/2014/main" id="{C69D183E-55C4-463D-B1FE-6469E3EE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1360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8" name="Picture 14">
            <a:extLst>
              <a:ext uri="{FF2B5EF4-FFF2-40B4-BE49-F238E27FC236}">
                <a16:creationId xmlns:a16="http://schemas.microsoft.com/office/drawing/2014/main" id="{2D7BF095-8AC7-494C-A4B8-9F1ECA67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9" name="Text Box 15">
            <a:extLst>
              <a:ext uri="{FF2B5EF4-FFF2-40B4-BE49-F238E27FC236}">
                <a16:creationId xmlns:a16="http://schemas.microsoft.com/office/drawing/2014/main" id="{487AF63B-5E9F-43FC-8009-6505347C5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38862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Possible Gametes: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467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8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06F34E01-53AD-4BBD-9C23-5E1BAC7D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83" y="308780"/>
            <a:ext cx="853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latin typeface="+mj-lt"/>
              </a:rPr>
              <a:t>IMPORTANT GENETIC VOCABULARY: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37DAE-552B-4875-A174-A818303B4DB4}"/>
              </a:ext>
            </a:extLst>
          </p:cNvPr>
          <p:cNvSpPr txBox="1"/>
          <p:nvPr/>
        </p:nvSpPr>
        <p:spPr>
          <a:xfrm>
            <a:off x="3038169" y="804321"/>
            <a:ext cx="915383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Genetics </a:t>
            </a:r>
            <a:r>
              <a:rPr lang="en-US" sz="2600" dirty="0">
                <a:cs typeface="MV Boli" panose="02000500030200090000" pitchFamily="2" charset="0"/>
              </a:rPr>
              <a:t>– the study of heredity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b="1" u="sng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Heredity</a:t>
            </a:r>
            <a:r>
              <a:rPr lang="en-US" sz="2600" b="1" dirty="0">
                <a:cs typeface="MV Boli" panose="02000500030200090000" pitchFamily="2" charset="0"/>
              </a:rPr>
              <a:t> - </a:t>
            </a:r>
            <a:r>
              <a:rPr lang="en-US" altLang="en-US" sz="2600" dirty="0"/>
              <a:t>characteristics inherited from parents to offspring through genes (</a:t>
            </a:r>
            <a:r>
              <a:rPr lang="en-US" altLang="en-US" sz="2600" i="1" dirty="0"/>
              <a:t>passing of traits from parent to offspring</a:t>
            </a:r>
            <a:r>
              <a:rPr lang="en-US" altLang="en-US" sz="2600" dirty="0"/>
              <a:t>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b="1" u="sng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Trait</a:t>
            </a:r>
            <a:r>
              <a:rPr lang="en-US" sz="2600" dirty="0">
                <a:cs typeface="MV Boli" panose="02000500030200090000" pitchFamily="2" charset="0"/>
              </a:rPr>
              <a:t> - specific characteristic that can be passed from parent to offspring (</a:t>
            </a:r>
            <a:r>
              <a:rPr lang="en-US" sz="2600" i="1" dirty="0">
                <a:cs typeface="MV Boli" panose="02000500030200090000" pitchFamily="2" charset="0"/>
              </a:rPr>
              <a:t>hair color, flower color, seed pod</a:t>
            </a:r>
            <a:r>
              <a:rPr lang="en-US" sz="2600" dirty="0">
                <a:cs typeface="MV Boli" panose="02000500030200090000" pitchFamily="2" charset="0"/>
              </a:rPr>
              <a:t>)  </a:t>
            </a:r>
          </a:p>
          <a:p>
            <a:pPr>
              <a:defRPr/>
            </a:pPr>
            <a:endParaRPr lang="en-US" sz="1000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Gene</a:t>
            </a:r>
            <a:r>
              <a:rPr lang="en-US" sz="2600" dirty="0">
                <a:cs typeface="MV Boli" panose="02000500030200090000" pitchFamily="2" charset="0"/>
              </a:rPr>
              <a:t> – protein code found on the DNA that determines a trait (</a:t>
            </a:r>
            <a:r>
              <a:rPr lang="en-US" sz="2600" i="1" dirty="0">
                <a:cs typeface="MV Boli" panose="02000500030200090000" pitchFamily="2" charset="0"/>
              </a:rPr>
              <a:t>section of DNA that codes for a protein/trait</a:t>
            </a:r>
            <a:r>
              <a:rPr lang="en-US" sz="2600" dirty="0">
                <a:cs typeface="MV Boli" panose="02000500030200090000" pitchFamily="2" charset="0"/>
              </a:rPr>
              <a:t>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Allele</a:t>
            </a:r>
            <a:r>
              <a:rPr lang="en-US" sz="2600" dirty="0">
                <a:cs typeface="MV Boli" panose="02000500030200090000" pitchFamily="2" charset="0"/>
              </a:rPr>
              <a:t> – a different form of the same gene that specifically designates what that trait will look like </a:t>
            </a:r>
            <a:r>
              <a:rPr lang="en-US" sz="2600" i="1" dirty="0">
                <a:cs typeface="MV Boli" panose="02000500030200090000" pitchFamily="2" charset="0"/>
              </a:rPr>
              <a:t>(variation of a gene/trait</a:t>
            </a:r>
            <a:r>
              <a:rPr lang="en-US" sz="2600" dirty="0">
                <a:cs typeface="MV Boli" panose="02000500030200090000" pitchFamily="2" charset="0"/>
              </a:rPr>
              <a:t>)</a:t>
            </a:r>
            <a:endParaRPr lang="en-US" sz="2600" i="1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7042" name="Picture 2" descr="Image result for gene and allele">
            <a:extLst>
              <a:ext uri="{FF2B5EF4-FFF2-40B4-BE49-F238E27FC236}">
                <a16:creationId xmlns:a16="http://schemas.microsoft.com/office/drawing/2014/main" id="{D006A104-0D83-4B40-9C97-01CB6CCA6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4"/>
          <a:stretch/>
        </p:blipFill>
        <p:spPr bwMode="auto">
          <a:xfrm>
            <a:off x="312821" y="3034920"/>
            <a:ext cx="2544397" cy="27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Image result for gene and allele">
            <a:extLst>
              <a:ext uri="{FF2B5EF4-FFF2-40B4-BE49-F238E27FC236}">
                <a16:creationId xmlns:a16="http://schemas.microsoft.com/office/drawing/2014/main" id="{2534F37E-0103-4306-A25B-15F98481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9" y="1"/>
            <a:ext cx="2798448" cy="20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7" name="Group 43">
            <a:extLst>
              <a:ext uri="{FF2B5EF4-FFF2-40B4-BE49-F238E27FC236}">
                <a16:creationId xmlns:a16="http://schemas.microsoft.com/office/drawing/2014/main" id="{6528926B-9331-4304-BB72-C5D1C18DCB21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2971800"/>
          <a:ext cx="5334000" cy="33528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33" name="Text Box 44">
            <a:extLst>
              <a:ext uri="{FF2B5EF4-FFF2-40B4-BE49-F238E27FC236}">
                <a16:creationId xmlns:a16="http://schemas.microsoft.com/office/drawing/2014/main" id="{875EB253-C13F-48A4-BF02-48B4FCF2D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1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Parent Genotypes: </a:t>
            </a:r>
            <a:r>
              <a:rPr lang="en-US" altLang="en-US" sz="2800">
                <a:solidFill>
                  <a:srgbClr val="FF0000"/>
                </a:solidFill>
              </a:rPr>
              <a:t>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  <a:r>
              <a:rPr lang="en-US" altLang="en-US" sz="2800">
                <a:solidFill>
                  <a:srgbClr val="FF0000"/>
                </a:solidFill>
              </a:rPr>
              <a:t> x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47134" name="Text Box 46">
            <a:extLst>
              <a:ext uri="{FF2B5EF4-FFF2-40B4-BE49-F238E27FC236}">
                <a16:creationId xmlns:a16="http://schemas.microsoft.com/office/drawing/2014/main" id="{2B963A68-AEBD-4D97-B34B-33D7AA5F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19400"/>
            <a:ext cx="27368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Offspring Ratios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-Genotype: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FF0000"/>
                </a:solidFill>
              </a:rPr>
              <a:t>100%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-Phenotype: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 </a:t>
            </a:r>
            <a:r>
              <a:rPr lang="en-US" altLang="en-US" sz="2800">
                <a:solidFill>
                  <a:srgbClr val="FF0000"/>
                </a:solidFill>
              </a:rPr>
              <a:t>100% Tall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 Green</a:t>
            </a:r>
          </a:p>
        </p:txBody>
      </p:sp>
      <p:sp>
        <p:nvSpPr>
          <p:cNvPr id="61471" name="Rectangle 2">
            <a:extLst>
              <a:ext uri="{FF2B5EF4-FFF2-40B4-BE49-F238E27FC236}">
                <a16:creationId xmlns:a16="http://schemas.microsoft.com/office/drawing/2014/main" id="{04DA0B24-7CDF-4A1D-B0E3-B1DD69D7B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Homozygous x Homozygous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637F2-8461-4BBE-9F95-4C7A07C4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93D9A990-18A4-4336-8766-5D86EB3B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F2442119-3DE9-4E07-928E-8516B090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622A7EC7-BB20-4FC2-A4D5-064C5A30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A95FD98-CC4E-426E-B258-E5380ABA5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24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5A0E4F2-7065-414F-A068-1BEEAE2F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86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AED0B5E-AA2A-4696-8862-12E066A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4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C210091-02FE-440F-B9D7-8CB3C89F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62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6A1AFBF-7210-43C6-B42B-84548704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BB3C89-BAF8-4C83-BC7E-A3A392E0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092B14D-01CF-41C7-9B54-FCF0E8BF1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4DBC481-F066-4014-B4F8-B0117E42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934593F3-4416-4911-8965-334A45E7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D7E0D6E-4181-4F17-95B6-49B31899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492BDD6-0D49-4DC0-92D3-365634EE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5CB84892-DB01-42F0-9489-F8C145003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D9CCF797-DB78-44EE-930E-BA46C219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9F89EF4-FA00-4BCE-B294-3DB9A3F5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5CBC3B5B-77E8-4E3B-A1A2-BA304373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5857BE3D-8516-4660-8D3E-0C9FFB2C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4D947DC6-19D6-4C06-86C5-AF47AA70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D7381488-C3F0-4A40-BBFA-05BCF1A9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0AABC675-4844-4AAB-AE0A-F715BFDF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8E44B4EC-2C95-4A46-B211-E3A9E87AD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37101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B3FD955-C8C5-407A-B3A2-F78BCEE8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Another Example: Heterozygous x Heterozygous</a:t>
            </a: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BD4F04A5-C3CA-4DAE-9508-C09DF24C2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Parent 1: </a:t>
            </a:r>
            <a:r>
              <a:rPr lang="en-US" altLang="en-US" sz="2400" dirty="0">
                <a:solidFill>
                  <a:srgbClr val="FF0000"/>
                </a:solidFill>
              </a:rPr>
              <a:t>H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C00CC"/>
                </a:solidFill>
              </a:rPr>
              <a:t>G </a:t>
            </a:r>
            <a:r>
              <a:rPr lang="en-US" altLang="en-US" sz="2400" dirty="0" err="1">
                <a:solidFill>
                  <a:srgbClr val="CC00CC"/>
                </a:solidFill>
              </a:rPr>
              <a:t>g</a:t>
            </a:r>
            <a:endParaRPr lang="en-US" altLang="en-US" sz="2400" dirty="0">
              <a:solidFill>
                <a:srgbClr val="CC00CC"/>
              </a:solidFill>
            </a:endParaRPr>
          </a:p>
          <a:p>
            <a:endParaRPr lang="en-US" altLang="en-US" sz="2400" dirty="0">
              <a:solidFill>
                <a:srgbClr val="CC00CC"/>
              </a:solidFill>
            </a:endParaRPr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Parent 2:  </a:t>
            </a:r>
            <a:r>
              <a:rPr lang="en-US" altLang="en-US" sz="2400" dirty="0">
                <a:solidFill>
                  <a:srgbClr val="FF0000"/>
                </a:solidFill>
              </a:rPr>
              <a:t>H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C00CC"/>
                </a:solidFill>
              </a:rPr>
              <a:t>G </a:t>
            </a:r>
            <a:r>
              <a:rPr lang="en-US" altLang="en-US" sz="2400" dirty="0" err="1">
                <a:solidFill>
                  <a:srgbClr val="CC00CC"/>
                </a:solidFill>
              </a:rPr>
              <a:t>g</a:t>
            </a:r>
            <a:r>
              <a:rPr lang="en-US" altLang="en-US" sz="2400" dirty="0"/>
              <a:t> 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F26E9262-293D-4ABF-8E14-F3D47B12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39624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Possible Gametes: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F1B2CA6A-F7D8-4075-9520-4D90277A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12954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Possible Gametes: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  <p:pic>
        <p:nvPicPr>
          <p:cNvPr id="109577" name="Picture 9">
            <a:extLst>
              <a:ext uri="{FF2B5EF4-FFF2-40B4-BE49-F238E27FC236}">
                <a16:creationId xmlns:a16="http://schemas.microsoft.com/office/drawing/2014/main" id="{A912F2C0-C34B-453A-8651-FFC6C8CF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6793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0">
            <a:extLst>
              <a:ext uri="{FF2B5EF4-FFF2-40B4-BE49-F238E27FC236}">
                <a16:creationId xmlns:a16="http://schemas.microsoft.com/office/drawing/2014/main" id="{36BC88D8-8424-4B1F-AC6A-1F79933E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1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>
            <a:extLst>
              <a:ext uri="{FF2B5EF4-FFF2-40B4-BE49-F238E27FC236}">
                <a16:creationId xmlns:a16="http://schemas.microsoft.com/office/drawing/2014/main" id="{4FFC0244-4EBF-49D9-A6D1-22F066F3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91993"/>
            <a:ext cx="1447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2">
            <a:extLst>
              <a:ext uri="{FF2B5EF4-FFF2-40B4-BE49-F238E27FC236}">
                <a16:creationId xmlns:a16="http://schemas.microsoft.com/office/drawing/2014/main" id="{DCEF8CDD-001D-4508-AA3E-406BD405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1"/>
            <a:ext cx="1447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1" name="Picture 13">
            <a:extLst>
              <a:ext uri="{FF2B5EF4-FFF2-40B4-BE49-F238E27FC236}">
                <a16:creationId xmlns:a16="http://schemas.microsoft.com/office/drawing/2014/main" id="{D70B336B-4950-4B34-8728-353DC5AD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2" name="Picture 14">
            <a:extLst>
              <a:ext uri="{FF2B5EF4-FFF2-40B4-BE49-F238E27FC236}">
                <a16:creationId xmlns:a16="http://schemas.microsoft.com/office/drawing/2014/main" id="{970EBAF0-74DA-4A15-A8C7-3FA5288C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3" name="Picture 15">
            <a:extLst>
              <a:ext uri="{FF2B5EF4-FFF2-40B4-BE49-F238E27FC236}">
                <a16:creationId xmlns:a16="http://schemas.microsoft.com/office/drawing/2014/main" id="{3C6D8AA7-64C0-4D8F-A83D-52CB2285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4" name="Picture 16">
            <a:extLst>
              <a:ext uri="{FF2B5EF4-FFF2-40B4-BE49-F238E27FC236}">
                <a16:creationId xmlns:a16="http://schemas.microsoft.com/office/drawing/2014/main" id="{BF8E2CBA-A62B-4BD2-9B6E-282EE485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9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9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1FD470D-7F78-4274-B7F5-C48E57669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Heterozygous x Heterozygous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4A1F7FF6-CBB1-4B89-81E9-6DC724D3B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1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Parent Genotypes: </a:t>
            </a:r>
            <a:r>
              <a:rPr lang="en-US" altLang="en-US" sz="2800">
                <a:solidFill>
                  <a:srgbClr val="FF0000"/>
                </a:solidFill>
              </a:rPr>
              <a:t>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  <a:r>
              <a:rPr lang="en-US" altLang="en-US" sz="2800">
                <a:solidFill>
                  <a:srgbClr val="FF0000"/>
                </a:solidFill>
              </a:rPr>
              <a:t> x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</p:txBody>
      </p:sp>
      <p:graphicFrame>
        <p:nvGraphicFramePr>
          <p:cNvPr id="22533" name="Group 5">
            <a:extLst>
              <a:ext uri="{FF2B5EF4-FFF2-40B4-BE49-F238E27FC236}">
                <a16:creationId xmlns:a16="http://schemas.microsoft.com/office/drawing/2014/main" id="{2477755B-9F31-456F-950D-064A57696D60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3276600"/>
          <a:ext cx="5334000" cy="33528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9" name="Text Box 32">
            <a:extLst>
              <a:ext uri="{FF2B5EF4-FFF2-40B4-BE49-F238E27FC236}">
                <a16:creationId xmlns:a16="http://schemas.microsoft.com/office/drawing/2014/main" id="{473E988B-4B55-47C3-B391-8B018769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1"/>
            <a:ext cx="2971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Offspring Ratios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-Genotype: </a:t>
            </a:r>
            <a:r>
              <a:rPr lang="en-US" altLang="en-US" sz="2800">
                <a:solidFill>
                  <a:srgbClr val="FF0000"/>
                </a:solidFill>
              </a:rPr>
              <a:t>too complicated!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-Phenotype: 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Next Slide!</a:t>
            </a:r>
            <a:endParaRPr lang="en-US" alt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65FF7-6E69-4D46-8D71-F74CB103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4E5CA6E-5614-4D70-BC33-D48A1E8B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DD7C1A78-8A17-472C-915F-08995439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60A68ED-40D0-4CE2-B891-B4A861A6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438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5C86D66-008C-434A-A1DF-8BFFCE51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BAB6336-32AA-445D-AFC1-5254039C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1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3E3C883-BBDC-4ED5-A19C-C0B07C13A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EBB84FB-DCFD-4B3D-90C2-341112D7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CA6CD1B-B3DE-4C63-BFE9-72FE6395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0600B1B-FEFF-485A-8454-7EF61858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AAF91D2-4424-4030-BBD8-F12035C9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5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F4FDE3D-9DCC-4A18-B81E-51B256FC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A8022DD-B0EC-41A6-9ABA-E8422F4D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1F6F67B-B1E9-4620-A679-9CB75DC4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99AE0EB5-EC7F-481A-B9F3-709DB3A2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77826DE3-148D-4AC6-9943-C9E2D69F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B9AE794-197B-497D-B84F-FA3AE77B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E6010D3-0F1B-4A39-9C2D-6FBC2767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5C3CD731-DC28-4B9F-A06F-EFC423507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62B77F87-6E81-48BB-9D76-F1BFB5B9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180A972E-7D40-4FD5-8B3C-09503BDB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A7A6CBCC-F879-4278-85CD-35BC8ECB3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8A9BE0EF-78C7-42D9-809F-2ED22047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085495B5-17D2-46DA-97F7-BC768098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30173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C790305-A354-4CEB-AD22-AEC62608C4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Another Example: Heterozygous x Heterozygous</a:t>
            </a:r>
          </a:p>
        </p:txBody>
      </p:sp>
      <p:sp>
        <p:nvSpPr>
          <p:cNvPr id="65539" name="Text Box 4">
            <a:extLst>
              <a:ext uri="{FF2B5EF4-FFF2-40B4-BE49-F238E27FC236}">
                <a16:creationId xmlns:a16="http://schemas.microsoft.com/office/drawing/2014/main" id="{574D5DCA-6859-4FCF-8FA1-41A8D2034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1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Parent Genotypes: </a:t>
            </a:r>
            <a:r>
              <a:rPr lang="en-US" altLang="en-US" sz="2800">
                <a:solidFill>
                  <a:srgbClr val="FF0000"/>
                </a:solidFill>
              </a:rPr>
              <a:t>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  <a:r>
              <a:rPr lang="en-US" altLang="en-US" sz="2800">
                <a:solidFill>
                  <a:srgbClr val="FF0000"/>
                </a:solidFill>
              </a:rPr>
              <a:t> x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</p:txBody>
      </p:sp>
      <p:graphicFrame>
        <p:nvGraphicFramePr>
          <p:cNvPr id="100408" name="Group 56">
            <a:extLst>
              <a:ext uri="{FF2B5EF4-FFF2-40B4-BE49-F238E27FC236}">
                <a16:creationId xmlns:a16="http://schemas.microsoft.com/office/drawing/2014/main" id="{68E5F9EA-7667-4AAE-B3DB-86649F5CFD74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3276600"/>
          <a:ext cx="5334000" cy="34290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83" name="Text Box 32">
            <a:extLst>
              <a:ext uri="{FF2B5EF4-FFF2-40B4-BE49-F238E27FC236}">
                <a16:creationId xmlns:a16="http://schemas.microsoft.com/office/drawing/2014/main" id="{BDC78668-4EF5-44B5-8F69-E2D80AF8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2971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Phenotype: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FFFF"/>
                </a:solidFill>
              </a:rPr>
              <a:t>9</a:t>
            </a:r>
            <a:r>
              <a:rPr lang="en-US" altLang="en-US" sz="4800" b="1"/>
              <a:t>:</a:t>
            </a:r>
            <a:r>
              <a:rPr lang="en-US" altLang="en-US" sz="4800" b="1">
                <a:solidFill>
                  <a:srgbClr val="00FFFF"/>
                </a:solidFill>
              </a:rPr>
              <a:t> </a:t>
            </a:r>
            <a:r>
              <a:rPr lang="en-US" altLang="en-US" sz="4800" b="1">
                <a:solidFill>
                  <a:srgbClr val="FFFF00"/>
                </a:solidFill>
              </a:rPr>
              <a:t>3</a:t>
            </a:r>
            <a:r>
              <a:rPr lang="en-US" altLang="en-US" sz="4800" b="1"/>
              <a:t>:</a:t>
            </a:r>
            <a:r>
              <a:rPr lang="en-US" altLang="en-US" sz="4800" b="1">
                <a:solidFill>
                  <a:srgbClr val="FFFF00"/>
                </a:solidFill>
              </a:rPr>
              <a:t> </a:t>
            </a:r>
            <a:r>
              <a:rPr lang="en-US" altLang="en-US" sz="4800" b="1">
                <a:solidFill>
                  <a:srgbClr val="FF9933"/>
                </a:solidFill>
              </a:rPr>
              <a:t>3</a:t>
            </a:r>
            <a:r>
              <a:rPr lang="en-US" altLang="en-US" sz="4800" b="1"/>
              <a:t>:</a:t>
            </a:r>
            <a:r>
              <a:rPr lang="en-US" altLang="en-US" sz="4800" b="1">
                <a:solidFill>
                  <a:srgbClr val="FF9933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FFFF"/>
                </a:solidFill>
              </a:rPr>
              <a:t>9 </a:t>
            </a:r>
            <a:r>
              <a:rPr lang="en-US" altLang="en-US" sz="2800"/>
              <a:t>Tall, Green</a:t>
            </a:r>
            <a:endParaRPr lang="en-US" altLang="en-US" sz="4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3 </a:t>
            </a:r>
            <a:r>
              <a:rPr lang="en-US" altLang="en-US" sz="2800"/>
              <a:t>Tall, Yellow</a:t>
            </a:r>
            <a:endParaRPr lang="en-US" altLang="en-US" sz="4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9933"/>
                </a:solidFill>
              </a:rPr>
              <a:t>3 </a:t>
            </a:r>
            <a:r>
              <a:rPr lang="en-US" altLang="en-US" sz="2800"/>
              <a:t>Short, Green</a:t>
            </a:r>
            <a:endParaRPr lang="en-US" altLang="en-US" sz="4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</a:rPr>
              <a:t>1</a:t>
            </a:r>
            <a:r>
              <a:rPr lang="en-US" altLang="en-US" sz="4800" b="1">
                <a:solidFill>
                  <a:srgbClr val="CC00CC"/>
                </a:solidFill>
              </a:rPr>
              <a:t> </a:t>
            </a:r>
            <a:r>
              <a:rPr lang="en-US" altLang="en-US" sz="2800"/>
              <a:t>Short, Yellow</a:t>
            </a:r>
            <a:endParaRPr lang="en-US" altLang="en-US" sz="4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C5718-E11D-4E94-ACC0-D5B8FE7B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22F3113-F7CF-4844-B89D-97C8FE9CB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7A1C1D9-96F8-4D09-B71B-6C314789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4BA9303-2C3A-484D-B8E2-FCC1D031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438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A14EA05-ED29-4047-AD17-1885D458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01A646A-1CED-4D31-91DA-ECF53437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1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80B7F72-5F5E-4630-BDE3-174E6535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F4AE5E-8F6B-4C5D-AE84-44C1B135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6B68319-2481-4AA1-8883-27DF1A49A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4BD48E2-5776-46FB-A546-3A1EC14D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5052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00F4CAD-8492-4918-BBB0-62B8EF5A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5200"/>
            <a:ext cx="1143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D46BAEB-7EBF-4C6F-A34A-99FD67E4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FD914589-877C-4833-8BD0-D305B0F0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4290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599BDB2-4EA5-4BB2-87AC-F3026E51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672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F60506E-31A0-4085-A37F-901FD760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E3E470E0-7ED1-451C-8684-3DD47E08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2672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436C154-8CA4-44D3-9EEB-8E299ED10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3434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5405231-1DA0-46F9-B44D-6D8338EF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79565A7A-4227-47CC-B2B5-195985B1D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054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393F5213-EE51-428A-8877-415E7037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105400"/>
            <a:ext cx="1066800" cy="457200"/>
          </a:xfrm>
          <a:prstGeom prst="rect">
            <a:avLst/>
          </a:prstGeom>
          <a:solidFill>
            <a:srgbClr val="FF99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0C2B7F86-6B59-45D9-B283-93D29CAF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105400"/>
            <a:ext cx="1066800" cy="457200"/>
          </a:xfrm>
          <a:prstGeom prst="rect">
            <a:avLst/>
          </a:prstGeom>
          <a:solidFill>
            <a:srgbClr val="FF99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F7A7586-C201-4310-B512-E36AAEED7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436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8881EE6A-ECFA-48FE-8631-DB54777B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943600"/>
            <a:ext cx="1066800" cy="457200"/>
          </a:xfrm>
          <a:prstGeom prst="rect">
            <a:avLst/>
          </a:prstGeom>
          <a:solidFill>
            <a:srgbClr val="FF99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5DC8B995-7C18-42DB-B0BB-EEB6702E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943600"/>
            <a:ext cx="1066800" cy="457200"/>
          </a:xfrm>
          <a:prstGeom prst="rect">
            <a:avLst/>
          </a:prstGeom>
          <a:solidFill>
            <a:srgbClr val="0000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64519" name="Freeform 64518">
            <a:extLst>
              <a:ext uri="{FF2B5EF4-FFF2-40B4-BE49-F238E27FC236}">
                <a16:creationId xmlns:a16="http://schemas.microsoft.com/office/drawing/2014/main" id="{1A05093D-44A5-40E3-AEB3-586DFD0DAEE1}"/>
              </a:ext>
            </a:extLst>
          </p:cNvPr>
          <p:cNvSpPr/>
          <p:nvPr/>
        </p:nvSpPr>
        <p:spPr>
          <a:xfrm>
            <a:off x="5257800" y="1660525"/>
            <a:ext cx="7938" cy="7938"/>
          </a:xfrm>
          <a:custGeom>
            <a:avLst/>
            <a:gdLst/>
            <a:ahLst/>
            <a:cxnLst/>
            <a:rect l="0" t="0" r="0" b="0"/>
            <a:pathLst>
              <a:path w="7621" h="7621">
                <a:moveTo>
                  <a:pt x="0" y="7620"/>
                </a:moveTo>
                <a:lnTo>
                  <a:pt x="0" y="762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9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9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2AF3257A-1906-4955-B1BC-3EAC87CF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8131" name="Content Placeholder 3">
            <a:extLst>
              <a:ext uri="{FF2B5EF4-FFF2-40B4-BE49-F238E27FC236}">
                <a16:creationId xmlns:a16="http://schemas.microsoft.com/office/drawing/2014/main" id="{7A692272-2604-4E11-ACA4-1330B9FD0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6324600" cy="6797675"/>
          </a:xfrm>
        </p:spPr>
      </p:pic>
      <p:sp>
        <p:nvSpPr>
          <p:cNvPr id="48132" name="TextBox 3">
            <a:extLst>
              <a:ext uri="{FF2B5EF4-FFF2-40B4-BE49-F238E27FC236}">
                <a16:creationId xmlns:a16="http://schemas.microsoft.com/office/drawing/2014/main" id="{C1D5CC20-458A-4E80-A670-0FF719AF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447801"/>
            <a:ext cx="2895600" cy="6461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Demonstrates Principle of Dominance</a:t>
            </a:r>
          </a:p>
        </p:txBody>
      </p:sp>
      <p:sp>
        <p:nvSpPr>
          <p:cNvPr id="48133" name="TextBox 4">
            <a:extLst>
              <a:ext uri="{FF2B5EF4-FFF2-40B4-BE49-F238E27FC236}">
                <a16:creationId xmlns:a16="http://schemas.microsoft.com/office/drawing/2014/main" id="{AA8EBCE4-6A85-42DA-B2E4-A92733360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95801"/>
            <a:ext cx="2895600" cy="6461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Demonstrates Principle of Independent Assortment</a:t>
            </a:r>
          </a:p>
        </p:txBody>
      </p:sp>
    </p:spTree>
    <p:extLst>
      <p:ext uri="{BB962C8B-B14F-4D97-AF65-F5344CB8AC3E}">
        <p14:creationId xmlns:p14="http://schemas.microsoft.com/office/powerpoint/2010/main" val="30937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470B-D040-4107-8E61-9314F98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Topic 3: Pedigrees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510E-6A22-415C-81FE-D91CAEC5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By the end of this topic, I should be able to: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+mn-lt"/>
              </a:rPr>
              <a:t>Analyze pedigrees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+mn-lt"/>
              </a:rPr>
              <a:t>Create a pedigree</a:t>
            </a:r>
          </a:p>
        </p:txBody>
      </p:sp>
    </p:spTree>
    <p:extLst>
      <p:ext uri="{BB962C8B-B14F-4D97-AF65-F5344CB8AC3E}">
        <p14:creationId xmlns:p14="http://schemas.microsoft.com/office/powerpoint/2010/main" val="36788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00415BB-F18F-43EB-86D6-49F2B2F4B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+mn-lt"/>
              </a:rPr>
              <a:t>Pedigree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685027A-A21D-4E3C-BEB3-46F3237FB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5994" y="1941366"/>
            <a:ext cx="3938197" cy="3777622"/>
          </a:xfrm>
        </p:spPr>
        <p:txBody>
          <a:bodyPr>
            <a:norm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A diagram representing a family tree that shows how a trait is passed from generation to generation </a:t>
            </a:r>
          </a:p>
          <a:p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The alleles that each person in the family has</a:t>
            </a:r>
          </a:p>
        </p:txBody>
      </p:sp>
      <p:pic>
        <p:nvPicPr>
          <p:cNvPr id="44037" name="Picture 5" descr="Blackett Pedigree">
            <a:extLst>
              <a:ext uri="{FF2B5EF4-FFF2-40B4-BE49-F238E27FC236}">
                <a16:creationId xmlns:a16="http://schemas.microsoft.com/office/drawing/2014/main" id="{99F7CE14-25B3-4FDF-BFF3-07DC2853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50" y="53352"/>
            <a:ext cx="28384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278">
            <a:extLst>
              <a:ext uri="{FF2B5EF4-FFF2-40B4-BE49-F238E27FC236}">
                <a16:creationId xmlns:a16="http://schemas.microsoft.com/office/drawing/2014/main" id="{FC22DC76-8458-4CF3-997E-1AADE7CD33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196954"/>
            <a:ext cx="6095999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6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 idx="4294967295"/>
          </p:nvPr>
        </p:nvSpPr>
        <p:spPr>
          <a:xfrm>
            <a:off x="2361817" y="798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500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Example 1: Pedigree! 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2016126"/>
            <a:ext cx="6248399" cy="461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13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066800"/>
            <a:ext cx="7543800" cy="55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4800600" y="28956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800600" y="9906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5791200" y="4724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362200" y="2819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276600" y="48006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8610600" y="4724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8686800" y="28956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981201" y="212726"/>
            <a:ext cx="7242175" cy="625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Squares indicate MALES</a:t>
            </a:r>
          </a:p>
        </p:txBody>
      </p:sp>
      <p:sp>
        <p:nvSpPr>
          <p:cNvPr id="293" name="Shape 293"/>
          <p:cNvSpPr/>
          <p:nvPr/>
        </p:nvSpPr>
        <p:spPr>
          <a:xfrm>
            <a:off x="7772401" y="838201"/>
            <a:ext cx="2666999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</a:t>
            </a:r>
            <a:r>
              <a:rPr lang="en-US" sz="30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 males </a:t>
            </a: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this pedigree!</a:t>
            </a:r>
          </a:p>
        </p:txBody>
      </p:sp>
    </p:spTree>
    <p:extLst>
      <p:ext uri="{BB962C8B-B14F-4D97-AF65-F5344CB8AC3E}">
        <p14:creationId xmlns:p14="http://schemas.microsoft.com/office/powerpoint/2010/main" val="2214493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212850"/>
            <a:ext cx="7391400" cy="5457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3352801" y="29718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5791201" y="29718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6096001" y="11430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4800601" y="48006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2362201" y="48768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7543801" y="30480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7620001" y="4876801"/>
            <a:ext cx="838199" cy="838199"/>
          </a:xfrm>
          <a:prstGeom prst="ellipse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981201" y="212726"/>
            <a:ext cx="7242175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Circles indicate FeMALES</a:t>
            </a:r>
          </a:p>
        </p:txBody>
      </p:sp>
      <p:sp>
        <p:nvSpPr>
          <p:cNvPr id="309" name="Shape 309"/>
          <p:cNvSpPr/>
          <p:nvPr/>
        </p:nvSpPr>
        <p:spPr>
          <a:xfrm>
            <a:off x="7315200" y="1066801"/>
            <a:ext cx="2819400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</a:t>
            </a:r>
            <a:r>
              <a:rPr lang="en-US" sz="30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 females </a:t>
            </a: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this pedigree!</a:t>
            </a:r>
          </a:p>
        </p:txBody>
      </p:sp>
    </p:spTree>
    <p:extLst>
      <p:ext uri="{BB962C8B-B14F-4D97-AF65-F5344CB8AC3E}">
        <p14:creationId xmlns:p14="http://schemas.microsoft.com/office/powerpoint/2010/main" val="4755830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5570937C-6E32-433C-9FEF-F84BF146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38100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+mj-lt"/>
              </a:rPr>
              <a:t>IMPORTANT GENETIC VOCABULARY: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26EE2-8BE7-4DCC-AD59-1689D72ABA75}"/>
              </a:ext>
            </a:extLst>
          </p:cNvPr>
          <p:cNvSpPr txBox="1"/>
          <p:nvPr/>
        </p:nvSpPr>
        <p:spPr>
          <a:xfrm>
            <a:off x="1612232" y="950642"/>
            <a:ext cx="107562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Dominant</a:t>
            </a:r>
            <a:r>
              <a:rPr lang="en-US" sz="2600" dirty="0">
                <a:cs typeface="MV Boli" panose="02000500030200090000" pitchFamily="2" charset="0"/>
              </a:rPr>
              <a:t> – the trait that is visible (seen), always expressed (BB)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b="1" u="sng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Recessive</a:t>
            </a:r>
            <a:r>
              <a:rPr lang="en-US" sz="2600" dirty="0">
                <a:cs typeface="MV Boli" panose="02000500030200090000" pitchFamily="2" charset="0"/>
              </a:rPr>
              <a:t> – the trait that is </a:t>
            </a:r>
            <a:r>
              <a:rPr lang="en-US" sz="2600" b="1" dirty="0">
                <a:cs typeface="MV Boli" panose="02000500030200090000" pitchFamily="2" charset="0"/>
              </a:rPr>
              <a:t>sometimes </a:t>
            </a:r>
            <a:r>
              <a:rPr lang="en-US" sz="2600" b="1" dirty="0" smtClean="0">
                <a:cs typeface="MV Boli" panose="02000500030200090000" pitchFamily="2" charset="0"/>
              </a:rPr>
              <a:t>hidden. Hidden </a:t>
            </a:r>
            <a:r>
              <a:rPr lang="en-US" sz="2600" dirty="0">
                <a:cs typeface="MV Boli" panose="02000500030200090000" pitchFamily="2" charset="0"/>
              </a:rPr>
              <a:t>(not seen) when paired with a dominant trait.  Only visible (seen) when there are 2 recessive alleles being expressed (bb)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b="1" u="sng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Homozygous:</a:t>
            </a:r>
            <a:r>
              <a:rPr lang="en-US" sz="2600" dirty="0">
                <a:cs typeface="MV Boli" panose="02000500030200090000" pitchFamily="2" charset="0"/>
              </a:rPr>
              <a:t>  organisms that have 2 identical alleles for a particular trait and are called true-breeds (purebred – BB)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Heterozygous</a:t>
            </a:r>
            <a:r>
              <a:rPr lang="en-US" sz="2600" dirty="0">
                <a:cs typeface="MV Boli" panose="02000500030200090000" pitchFamily="2" charset="0"/>
              </a:rPr>
              <a:t>: organisms have 2 different alleles for the same trait and are called hybrids (Bb).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Genotype:</a:t>
            </a:r>
            <a:r>
              <a:rPr lang="en-US" sz="2600" dirty="0">
                <a:cs typeface="MV Boli" panose="02000500030200090000" pitchFamily="2" charset="0"/>
              </a:rPr>
              <a:t> Refers to the genetic make up of an organism. </a:t>
            </a:r>
            <a:r>
              <a:rPr lang="en-US" sz="2000" dirty="0">
                <a:cs typeface="MV Boli" panose="02000500030200090000" pitchFamily="2" charset="0"/>
              </a:rPr>
              <a:t>(Tt, </a:t>
            </a:r>
            <a:r>
              <a:rPr lang="en-US" sz="2000" dirty="0" err="1">
                <a:cs typeface="MV Boli" panose="02000500030200090000" pitchFamily="2" charset="0"/>
              </a:rPr>
              <a:t>Ss</a:t>
            </a:r>
            <a:r>
              <a:rPr lang="en-US" sz="2000" dirty="0">
                <a:cs typeface="MV Boli" panose="02000500030200090000" pitchFamily="2" charset="0"/>
              </a:rPr>
              <a:t>)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1000" dirty="0">
              <a:cs typeface="MV Boli" panose="02000500030200090000" pitchFamily="2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600" b="1" u="sng" dirty="0">
                <a:cs typeface="MV Boli" panose="02000500030200090000" pitchFamily="2" charset="0"/>
              </a:rPr>
              <a:t>Phenotype</a:t>
            </a:r>
            <a:r>
              <a:rPr lang="en-US" sz="2600" b="1" dirty="0">
                <a:cs typeface="MV Boli" panose="02000500030200090000" pitchFamily="2" charset="0"/>
              </a:rPr>
              <a:t>:  </a:t>
            </a:r>
            <a:r>
              <a:rPr lang="en-US" sz="2600" dirty="0">
                <a:cs typeface="MV Boli" panose="02000500030200090000" pitchFamily="2" charset="0"/>
              </a:rPr>
              <a:t>Refers to the physical appearance of an organism. (Tall or short, yellow or green, short tail or long tail)</a:t>
            </a:r>
          </a:p>
          <a:p>
            <a:pPr>
              <a:defRPr/>
            </a:pPr>
            <a:endParaRPr lang="en-US" sz="2400" b="1" u="sng" dirty="0">
              <a:cs typeface="MV Boli" panose="02000500030200090000" pitchFamily="2" charset="0"/>
            </a:endParaRPr>
          </a:p>
        </p:txBody>
      </p:sp>
      <p:pic>
        <p:nvPicPr>
          <p:cNvPr id="86018" name="Picture 2" descr="Image result for dominant vs recessive">
            <a:extLst>
              <a:ext uri="{FF2B5EF4-FFF2-40B4-BE49-F238E27FC236}">
                <a16:creationId xmlns:a16="http://schemas.microsoft.com/office/drawing/2014/main" id="{CB022C7B-E3FD-4497-B99E-4DAB19B9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003" y="2345348"/>
            <a:ext cx="3333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1" y="1143000"/>
            <a:ext cx="6799261" cy="50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3810001" y="4267201"/>
            <a:ext cx="795337" cy="1022349"/>
          </a:xfrm>
          <a:prstGeom prst="triangle">
            <a:avLst>
              <a:gd name="adj" fmla="val 50000"/>
            </a:avLst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5257801" y="990601"/>
            <a:ext cx="795337" cy="1022349"/>
          </a:xfrm>
          <a:prstGeom prst="triangle">
            <a:avLst>
              <a:gd name="adj" fmla="val 50000"/>
            </a:avLst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2753034" y="-695631"/>
            <a:ext cx="7162800" cy="37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Shaded Shapes Represent Individuals that have the trait </a:t>
            </a:r>
          </a:p>
        </p:txBody>
      </p:sp>
      <p:sp>
        <p:nvSpPr>
          <p:cNvPr id="320" name="Shape 320"/>
          <p:cNvSpPr/>
          <p:nvPr/>
        </p:nvSpPr>
        <p:spPr>
          <a:xfrm>
            <a:off x="3276600" y="5842000"/>
            <a:ext cx="57912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</a:t>
            </a:r>
            <a:r>
              <a:rPr lang="en-US" sz="30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individuals </a:t>
            </a: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this pedigree that are affected!</a:t>
            </a:r>
          </a:p>
        </p:txBody>
      </p:sp>
    </p:spTree>
    <p:extLst>
      <p:ext uri="{BB962C8B-B14F-4D97-AF65-F5344CB8AC3E}">
        <p14:creationId xmlns:p14="http://schemas.microsoft.com/office/powerpoint/2010/main" val="11796660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1" y="1219200"/>
            <a:ext cx="7315199" cy="54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4648200" y="838201"/>
            <a:ext cx="2362200" cy="12191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838201" y="-1066800"/>
            <a:ext cx="10058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30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Matings Between Individuals = Horizontal lines</a:t>
            </a:r>
          </a:p>
        </p:txBody>
      </p:sp>
      <p:sp>
        <p:nvSpPr>
          <p:cNvPr id="329" name="Shape 329"/>
          <p:cNvSpPr/>
          <p:nvPr/>
        </p:nvSpPr>
        <p:spPr>
          <a:xfrm>
            <a:off x="7467600" y="2743201"/>
            <a:ext cx="2362200" cy="12191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4648200" y="2667001"/>
            <a:ext cx="2362200" cy="12191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2133600" y="2667001"/>
            <a:ext cx="2362200" cy="12191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825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 idx="4294967295"/>
          </p:nvPr>
        </p:nvSpPr>
        <p:spPr>
          <a:xfrm>
            <a:off x="2362201" y="704850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500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Pedigrees!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1981201"/>
            <a:ext cx="6248399" cy="4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7391401" y="1447801"/>
            <a:ext cx="2514599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generations are shown here?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3!</a:t>
            </a:r>
          </a:p>
        </p:txBody>
      </p:sp>
      <p:cxnSp>
        <p:nvCxnSpPr>
          <p:cNvPr id="340" name="Shape 340"/>
          <p:cNvCxnSpPr/>
          <p:nvPr/>
        </p:nvCxnSpPr>
        <p:spPr>
          <a:xfrm rot="10800000">
            <a:off x="2514601" y="2209801"/>
            <a:ext cx="6172199" cy="1066799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41" name="Shape 341"/>
          <p:cNvCxnSpPr/>
          <p:nvPr/>
        </p:nvCxnSpPr>
        <p:spPr>
          <a:xfrm flipH="1">
            <a:off x="2133599" y="3581400"/>
            <a:ext cx="6553200" cy="22860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42" name="Shape 342"/>
          <p:cNvCxnSpPr/>
          <p:nvPr/>
        </p:nvCxnSpPr>
        <p:spPr>
          <a:xfrm flipH="1">
            <a:off x="2285999" y="3657600"/>
            <a:ext cx="6629400" cy="175260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877971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 idx="4294967295"/>
          </p:nvPr>
        </p:nvSpPr>
        <p:spPr>
          <a:xfrm>
            <a:off x="1752601" y="228600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500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Vertical line from relationship line = children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1981201"/>
            <a:ext cx="6248399" cy="4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2819400" y="3810001"/>
            <a:ext cx="457200" cy="9905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5029200" y="2362201"/>
            <a:ext cx="457200" cy="9905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4876800" y="3810001"/>
            <a:ext cx="457200" cy="9905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7239000" y="3810001"/>
            <a:ext cx="457200" cy="990599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545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263525"/>
            <a:ext cx="8105775" cy="59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762000" y="5595937"/>
            <a:ext cx="8763000" cy="1262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How many children do parents in generation 1 have? </a:t>
            </a:r>
          </a:p>
        </p:txBody>
      </p:sp>
      <p:sp>
        <p:nvSpPr>
          <p:cNvPr id="362" name="Shape 362"/>
          <p:cNvSpPr/>
          <p:nvPr/>
        </p:nvSpPr>
        <p:spPr>
          <a:xfrm>
            <a:off x="5105400" y="16002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8153400" y="1676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429000" y="15240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7594600" y="6278563"/>
            <a:ext cx="3048000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000" b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3 children! </a:t>
            </a:r>
          </a:p>
        </p:txBody>
      </p:sp>
    </p:spTree>
    <p:extLst>
      <p:ext uri="{BB962C8B-B14F-4D97-AF65-F5344CB8AC3E}">
        <p14:creationId xmlns:p14="http://schemas.microsoft.com/office/powerpoint/2010/main" val="18805401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1" y="1752601"/>
            <a:ext cx="6037261" cy="44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981201" y="304800"/>
            <a:ext cx="650874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How many of the children in generation 3 have the trait?</a:t>
            </a:r>
          </a:p>
        </p:txBody>
      </p:sp>
      <p:sp>
        <p:nvSpPr>
          <p:cNvPr id="372" name="Shape 372"/>
          <p:cNvSpPr/>
          <p:nvPr/>
        </p:nvSpPr>
        <p:spPr>
          <a:xfrm>
            <a:off x="8382001" y="838200"/>
            <a:ext cx="1600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One!</a:t>
            </a:r>
          </a:p>
        </p:txBody>
      </p:sp>
      <p:cxnSp>
        <p:nvCxnSpPr>
          <p:cNvPr id="373" name="Shape 373"/>
          <p:cNvCxnSpPr/>
          <p:nvPr/>
        </p:nvCxnSpPr>
        <p:spPr>
          <a:xfrm flipH="1">
            <a:off x="4419601" y="1600201"/>
            <a:ext cx="4267199" cy="3200399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0271376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2438400" y="304800"/>
            <a:ext cx="63246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label each individual by their </a:t>
            </a:r>
            <a:r>
              <a:rPr lang="en-US" sz="3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 and number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1" y="1676401"/>
            <a:ext cx="6248399" cy="461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Shape 380"/>
          <p:cNvCxnSpPr/>
          <p:nvPr/>
        </p:nvCxnSpPr>
        <p:spPr>
          <a:xfrm rot="10800000">
            <a:off x="6934201" y="1905000"/>
            <a:ext cx="1600199" cy="0"/>
          </a:xfrm>
          <a:prstGeom prst="straightConnector1">
            <a:avLst/>
          </a:prstGeom>
          <a:noFill/>
          <a:ln w="2540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81" name="Shape 381"/>
          <p:cNvSpPr/>
          <p:nvPr/>
        </p:nvSpPr>
        <p:spPr>
          <a:xfrm>
            <a:off x="8686800" y="1600201"/>
            <a:ext cx="1524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- 2</a:t>
            </a:r>
          </a:p>
        </p:txBody>
      </p:sp>
      <p:cxnSp>
        <p:nvCxnSpPr>
          <p:cNvPr id="382" name="Shape 382"/>
          <p:cNvCxnSpPr/>
          <p:nvPr/>
        </p:nvCxnSpPr>
        <p:spPr>
          <a:xfrm rot="10800000">
            <a:off x="6705601" y="3576637"/>
            <a:ext cx="2438399" cy="0"/>
          </a:xfrm>
          <a:prstGeom prst="straightConnector1">
            <a:avLst/>
          </a:prstGeom>
          <a:noFill/>
          <a:ln w="2540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83" name="Shape 383"/>
          <p:cNvSpPr/>
          <p:nvPr/>
        </p:nvSpPr>
        <p:spPr>
          <a:xfrm>
            <a:off x="9296400" y="3271837"/>
            <a:ext cx="1524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- 4</a:t>
            </a:r>
          </a:p>
        </p:txBody>
      </p:sp>
      <p:cxnSp>
        <p:nvCxnSpPr>
          <p:cNvPr id="384" name="Shape 384"/>
          <p:cNvCxnSpPr/>
          <p:nvPr/>
        </p:nvCxnSpPr>
        <p:spPr>
          <a:xfrm rot="10800000">
            <a:off x="7924801" y="5257800"/>
            <a:ext cx="1219199" cy="0"/>
          </a:xfrm>
          <a:prstGeom prst="straightConnector1">
            <a:avLst/>
          </a:prstGeom>
          <a:noFill/>
          <a:ln w="25400" cap="rnd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85" name="Shape 385"/>
          <p:cNvSpPr/>
          <p:nvPr/>
        </p:nvSpPr>
        <p:spPr>
          <a:xfrm>
            <a:off x="9296400" y="4953001"/>
            <a:ext cx="1524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 - 5</a:t>
            </a:r>
          </a:p>
        </p:txBody>
      </p:sp>
    </p:spTree>
    <p:extLst>
      <p:ext uri="{BB962C8B-B14F-4D97-AF65-F5344CB8AC3E}">
        <p14:creationId xmlns:p14="http://schemas.microsoft.com/office/powerpoint/2010/main" val="27282066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263525"/>
            <a:ext cx="8105775" cy="59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1524000" y="5638801"/>
            <a:ext cx="9144000" cy="661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7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Which individual can be labeled as “III.4”?</a:t>
            </a:r>
          </a:p>
        </p:txBody>
      </p:sp>
    </p:spTree>
    <p:extLst>
      <p:ext uri="{BB962C8B-B14F-4D97-AF65-F5344CB8AC3E}">
        <p14:creationId xmlns:p14="http://schemas.microsoft.com/office/powerpoint/2010/main" val="2467994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263525"/>
            <a:ext cx="8105775" cy="59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1524000" y="5638801"/>
            <a:ext cx="9144000" cy="661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7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Which individual can be labeled as “III.4”?</a:t>
            </a:r>
          </a:p>
        </p:txBody>
      </p:sp>
      <p:sp>
        <p:nvSpPr>
          <p:cNvPr id="402" name="Shape 402"/>
          <p:cNvSpPr/>
          <p:nvPr/>
        </p:nvSpPr>
        <p:spPr>
          <a:xfrm>
            <a:off x="5867400" y="4114800"/>
            <a:ext cx="1387474" cy="1401762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39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263525"/>
            <a:ext cx="8105775" cy="59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676400" y="5638801"/>
            <a:ext cx="9144000" cy="61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Which individuals are the kids of II.3 and II.4? </a:t>
            </a:r>
          </a:p>
        </p:txBody>
      </p:sp>
      <p:sp>
        <p:nvSpPr>
          <p:cNvPr id="411" name="Shape 411"/>
          <p:cNvSpPr/>
          <p:nvPr/>
        </p:nvSpPr>
        <p:spPr>
          <a:xfrm>
            <a:off x="6019800" y="4114800"/>
            <a:ext cx="1387474" cy="1401762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648200" y="4191000"/>
            <a:ext cx="1387474" cy="1401762"/>
          </a:xfrm>
          <a:prstGeom prst="ellipse">
            <a:avLst/>
          </a:prstGeom>
          <a:noFill/>
          <a:ln w="3175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6131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C1887C3-6B6F-4D11-A8CD-688E808D3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599" y="482600"/>
            <a:ext cx="10223696" cy="5308600"/>
          </a:xfrm>
        </p:spPr>
        <p:txBody>
          <a:bodyPr rtlCol="0">
            <a:normAutofit/>
          </a:bodyPr>
          <a:lstStyle/>
          <a:p>
            <a:pPr marL="365760" indent="-365760">
              <a:defRPr/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Humans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have 23 pairs (2 sets) </a:t>
            </a:r>
            <a:r>
              <a:rPr lang="en-US" sz="2800" b="0" dirty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of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homologous chromosomes </a:t>
            </a:r>
            <a:r>
              <a:rPr lang="en-US" sz="2800" b="0" dirty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for a total of 46 chromosomes. Each parent contributes only 1 set of chromosomes to their child.</a:t>
            </a:r>
          </a:p>
          <a:p>
            <a:pPr marL="0" indent="0">
              <a:buNone/>
              <a:defRPr/>
            </a:pPr>
            <a:endParaRPr lang="en-US" sz="500" b="0" dirty="0">
              <a:solidFill>
                <a:schemeClr val="tx1"/>
              </a:solidFill>
              <a:latin typeface="+mn-lt"/>
            </a:endParaRPr>
          </a:p>
          <a:p>
            <a:pPr marL="365760" indent="-365760">
              <a:defRPr/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When a sperm cell (23 chromosomes) and an egg cell (23 chromosomes) join during fertilization, it results in a zygote (46 chromosomes).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BFF1357-3CD2-4C06-A699-DBF65DC1F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How are genes inherited?</a:t>
            </a:r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id="{015B5A63-C3FD-4E4A-80B9-D3ECE4AA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45" y="4162425"/>
            <a:ext cx="5842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 descr="Image result for zygote">
            <a:extLst>
              <a:ext uri="{FF2B5EF4-FFF2-40B4-BE49-F238E27FC236}">
                <a16:creationId xmlns:a16="http://schemas.microsoft.com/office/drawing/2014/main" id="{57932B42-CF90-4F9F-8821-4340B57E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5" y="3986212"/>
            <a:ext cx="52006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19473F-6C4A-4C1E-9F95-0732BE0A3E63}"/>
              </a:ext>
            </a:extLst>
          </p:cNvPr>
          <p:cNvSpPr/>
          <p:nvPr/>
        </p:nvSpPr>
        <p:spPr>
          <a:xfrm>
            <a:off x="1543051" y="6119812"/>
            <a:ext cx="10112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i="1" dirty="0"/>
              <a:t>We have homologous chromosomes (1 from each parent)… we inherit 2 copies of each gene</a:t>
            </a:r>
          </a:p>
        </p:txBody>
      </p:sp>
    </p:spTree>
    <p:extLst>
      <p:ext uri="{BB962C8B-B14F-4D97-AF65-F5344CB8AC3E}">
        <p14:creationId xmlns:p14="http://schemas.microsoft.com/office/powerpoint/2010/main" val="4144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263526"/>
            <a:ext cx="8105775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1981200" y="5791201"/>
            <a:ext cx="49530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1549400" y="5257801"/>
            <a:ext cx="9144000" cy="661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are individuals II.1 and II.2 related? </a:t>
            </a:r>
          </a:p>
        </p:txBody>
      </p:sp>
      <p:sp>
        <p:nvSpPr>
          <p:cNvPr id="421" name="Shape 421"/>
          <p:cNvSpPr/>
          <p:nvPr/>
        </p:nvSpPr>
        <p:spPr>
          <a:xfrm>
            <a:off x="3962400" y="6019800"/>
            <a:ext cx="43434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Marriage! </a:t>
            </a:r>
          </a:p>
        </p:txBody>
      </p:sp>
    </p:spTree>
    <p:extLst>
      <p:ext uri="{BB962C8B-B14F-4D97-AF65-F5344CB8AC3E}">
        <p14:creationId xmlns:p14="http://schemas.microsoft.com/office/powerpoint/2010/main" val="3085228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4495801" y="0"/>
            <a:ext cx="330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 2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685801"/>
            <a:ext cx="8762999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/>
          <p:nvPr/>
        </p:nvSpPr>
        <p:spPr>
          <a:xfrm>
            <a:off x="2133601" y="4800601"/>
            <a:ext cx="7924799" cy="1708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many people in the family have the trait? 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5181600" y="5943600"/>
            <a:ext cx="2286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7 people</a:t>
            </a:r>
          </a:p>
        </p:txBody>
      </p:sp>
      <p:grpSp>
        <p:nvGrpSpPr>
          <p:cNvPr id="430" name="Shape 430"/>
          <p:cNvGrpSpPr/>
          <p:nvPr/>
        </p:nvGrpSpPr>
        <p:grpSpPr>
          <a:xfrm>
            <a:off x="5059362" y="487362"/>
            <a:ext cx="1231900" cy="1158874"/>
            <a:chOff x="3535362" y="487362"/>
            <a:chExt cx="1231900" cy="1158874"/>
          </a:xfrm>
        </p:grpSpPr>
        <p:pic>
          <p:nvPicPr>
            <p:cNvPr id="431" name="Shape 4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35362" y="487362"/>
              <a:ext cx="1231900" cy="1158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Shape 432"/>
            <p:cNvSpPr/>
            <p:nvPr/>
          </p:nvSpPr>
          <p:spPr>
            <a:xfrm>
              <a:off x="3748087" y="688975"/>
              <a:ext cx="809624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3" name="Shape 433"/>
          <p:cNvGrpSpPr/>
          <p:nvPr/>
        </p:nvGrpSpPr>
        <p:grpSpPr>
          <a:xfrm>
            <a:off x="1938337" y="2163761"/>
            <a:ext cx="1231900" cy="1158874"/>
            <a:chOff x="414337" y="2163761"/>
            <a:chExt cx="1231900" cy="1158874"/>
          </a:xfrm>
        </p:grpSpPr>
        <p:pic>
          <p:nvPicPr>
            <p:cNvPr id="434" name="Shape 4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4337" y="2163761"/>
              <a:ext cx="1231900" cy="1158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Shape 435"/>
            <p:cNvSpPr/>
            <p:nvPr/>
          </p:nvSpPr>
          <p:spPr>
            <a:xfrm>
              <a:off x="623887" y="2365375"/>
              <a:ext cx="809624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>
            <a:off x="5668962" y="2163761"/>
            <a:ext cx="1231900" cy="1079500"/>
            <a:chOff x="4144962" y="2163761"/>
            <a:chExt cx="1231900" cy="1079500"/>
          </a:xfrm>
        </p:grpSpPr>
        <p:pic>
          <p:nvPicPr>
            <p:cNvPr id="437" name="Shape 4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44962" y="2163761"/>
              <a:ext cx="1231900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Shape 438"/>
            <p:cNvSpPr/>
            <p:nvPr/>
          </p:nvSpPr>
          <p:spPr>
            <a:xfrm>
              <a:off x="4357687" y="2354261"/>
              <a:ext cx="809624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9" name="Shape 439"/>
          <p:cNvGrpSpPr/>
          <p:nvPr/>
        </p:nvGrpSpPr>
        <p:grpSpPr>
          <a:xfrm>
            <a:off x="9455150" y="2090737"/>
            <a:ext cx="1231900" cy="1152525"/>
            <a:chOff x="7931150" y="2090736"/>
            <a:chExt cx="1231900" cy="1152525"/>
          </a:xfrm>
        </p:grpSpPr>
        <p:pic>
          <p:nvPicPr>
            <p:cNvPr id="440" name="Shape 4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31150" y="2090736"/>
              <a:ext cx="1231900" cy="1152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Shape 441"/>
            <p:cNvSpPr/>
            <p:nvPr/>
          </p:nvSpPr>
          <p:spPr>
            <a:xfrm>
              <a:off x="8142286" y="2289175"/>
              <a:ext cx="809624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2" name="Shape 442"/>
          <p:cNvGrpSpPr/>
          <p:nvPr/>
        </p:nvGrpSpPr>
        <p:grpSpPr>
          <a:xfrm>
            <a:off x="1858962" y="3767138"/>
            <a:ext cx="1231900" cy="1152525"/>
            <a:chOff x="334962" y="3767137"/>
            <a:chExt cx="1231900" cy="1152525"/>
          </a:xfrm>
        </p:grpSpPr>
        <p:pic>
          <p:nvPicPr>
            <p:cNvPr id="443" name="Shape 4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4962" y="3767137"/>
              <a:ext cx="1231900" cy="1152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Shape 444"/>
            <p:cNvSpPr/>
            <p:nvPr/>
          </p:nvSpPr>
          <p:spPr>
            <a:xfrm>
              <a:off x="547687" y="3965575"/>
              <a:ext cx="809624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5" name="Shape 445"/>
          <p:cNvGrpSpPr/>
          <p:nvPr/>
        </p:nvGrpSpPr>
        <p:grpSpPr>
          <a:xfrm>
            <a:off x="6662737" y="3687762"/>
            <a:ext cx="1231900" cy="1158874"/>
            <a:chOff x="5138737" y="3687762"/>
            <a:chExt cx="1231900" cy="1158874"/>
          </a:xfrm>
        </p:grpSpPr>
        <p:pic>
          <p:nvPicPr>
            <p:cNvPr id="446" name="Shape 4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8737" y="3687762"/>
              <a:ext cx="1231900" cy="1158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Shape 447"/>
            <p:cNvSpPr/>
            <p:nvPr/>
          </p:nvSpPr>
          <p:spPr>
            <a:xfrm>
              <a:off x="5348287" y="3889375"/>
              <a:ext cx="809624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8" name="Shape 448"/>
          <p:cNvGrpSpPr/>
          <p:nvPr/>
        </p:nvGrpSpPr>
        <p:grpSpPr>
          <a:xfrm>
            <a:off x="9478961" y="3687762"/>
            <a:ext cx="1231900" cy="1158874"/>
            <a:chOff x="7954961" y="3687762"/>
            <a:chExt cx="1231900" cy="1158874"/>
          </a:xfrm>
        </p:grpSpPr>
        <p:pic>
          <p:nvPicPr>
            <p:cNvPr id="449" name="Shape 4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54961" y="3687762"/>
              <a:ext cx="1231900" cy="1158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Shape 450"/>
            <p:cNvSpPr/>
            <p:nvPr/>
          </p:nvSpPr>
          <p:spPr>
            <a:xfrm>
              <a:off x="8167686" y="3889375"/>
              <a:ext cx="809624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46291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4495801" y="0"/>
            <a:ext cx="330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 2</a:t>
            </a:r>
          </a:p>
        </p:txBody>
      </p:sp>
      <p:pic>
        <p:nvPicPr>
          <p:cNvPr id="456" name="Shape 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762001"/>
            <a:ext cx="8762999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/>
          <p:nvPr/>
        </p:nvSpPr>
        <p:spPr>
          <a:xfrm>
            <a:off x="2057401" y="5105400"/>
            <a:ext cx="7924799" cy="2524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2. What is the sex of individual I – 1?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3. Does individual I-1 have the trait? 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Shape 458"/>
          <p:cNvGrpSpPr/>
          <p:nvPr/>
        </p:nvGrpSpPr>
        <p:grpSpPr>
          <a:xfrm>
            <a:off x="4973638" y="633412"/>
            <a:ext cx="1403349" cy="1098550"/>
            <a:chOff x="3449637" y="633412"/>
            <a:chExt cx="1403349" cy="1098550"/>
          </a:xfrm>
        </p:grpSpPr>
        <p:pic>
          <p:nvPicPr>
            <p:cNvPr id="459" name="Shape 4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9637" y="633412"/>
              <a:ext cx="1403349" cy="1098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Shape 460"/>
            <p:cNvSpPr/>
            <p:nvPr/>
          </p:nvSpPr>
          <p:spPr>
            <a:xfrm>
              <a:off x="3505200" y="685800"/>
              <a:ext cx="1295400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1" name="Shape 461"/>
          <p:cNvSpPr/>
          <p:nvPr/>
        </p:nvSpPr>
        <p:spPr>
          <a:xfrm>
            <a:off x="9352933" y="5196349"/>
            <a:ext cx="190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</a:p>
        </p:txBody>
      </p:sp>
      <p:sp>
        <p:nvSpPr>
          <p:cNvPr id="462" name="Shape 462"/>
          <p:cNvSpPr/>
          <p:nvPr/>
        </p:nvSpPr>
        <p:spPr>
          <a:xfrm>
            <a:off x="9441427" y="5906731"/>
            <a:ext cx="190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7082696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4495801" y="0"/>
            <a:ext cx="330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 2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685801"/>
            <a:ext cx="8762999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/>
          <p:nvPr/>
        </p:nvSpPr>
        <p:spPr>
          <a:xfrm>
            <a:off x="1752600" y="5227638"/>
            <a:ext cx="4953000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 List the individuals in generation III that have the trait. </a:t>
            </a:r>
          </a:p>
        </p:txBody>
      </p:sp>
      <p:sp>
        <p:nvSpPr>
          <p:cNvPr id="470" name="Shape 470"/>
          <p:cNvSpPr/>
          <p:nvPr/>
        </p:nvSpPr>
        <p:spPr>
          <a:xfrm>
            <a:off x="6629400" y="5226050"/>
            <a:ext cx="36576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5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III-1 , III-6,  III-8</a:t>
            </a:r>
          </a:p>
        </p:txBody>
      </p:sp>
      <p:grpSp>
        <p:nvGrpSpPr>
          <p:cNvPr id="471" name="Shape 471"/>
          <p:cNvGrpSpPr/>
          <p:nvPr/>
        </p:nvGrpSpPr>
        <p:grpSpPr>
          <a:xfrm>
            <a:off x="1706561" y="3767137"/>
            <a:ext cx="1463674" cy="1231900"/>
            <a:chOff x="182561" y="3767137"/>
            <a:chExt cx="1463674" cy="1231900"/>
          </a:xfrm>
        </p:grpSpPr>
        <p:pic>
          <p:nvPicPr>
            <p:cNvPr id="472" name="Shape 4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2561" y="3767137"/>
              <a:ext cx="1463674" cy="123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Shape 473"/>
            <p:cNvSpPr/>
            <p:nvPr/>
          </p:nvSpPr>
          <p:spPr>
            <a:xfrm>
              <a:off x="228600" y="3810000"/>
              <a:ext cx="13715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6430962" y="3767137"/>
            <a:ext cx="1463674" cy="1231900"/>
            <a:chOff x="4906962" y="3767137"/>
            <a:chExt cx="1463674" cy="1231900"/>
          </a:xfrm>
        </p:grpSpPr>
        <p:pic>
          <p:nvPicPr>
            <p:cNvPr id="475" name="Shape 47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06962" y="3767137"/>
              <a:ext cx="1463674" cy="123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Shape 476"/>
            <p:cNvSpPr/>
            <p:nvPr/>
          </p:nvSpPr>
          <p:spPr>
            <a:xfrm>
              <a:off x="4953000" y="3810000"/>
              <a:ext cx="13715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8412161" y="3767137"/>
            <a:ext cx="1463674" cy="1231900"/>
            <a:chOff x="6888161" y="3767137"/>
            <a:chExt cx="1463674" cy="1231900"/>
          </a:xfrm>
        </p:grpSpPr>
        <p:pic>
          <p:nvPicPr>
            <p:cNvPr id="478" name="Shape 4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88161" y="3767137"/>
              <a:ext cx="1463674" cy="123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Shape 479"/>
            <p:cNvSpPr/>
            <p:nvPr/>
          </p:nvSpPr>
          <p:spPr>
            <a:xfrm>
              <a:off x="6934200" y="3810000"/>
              <a:ext cx="13715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3646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4495801" y="0"/>
            <a:ext cx="330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 2</a:t>
            </a:r>
          </a:p>
        </p:txBody>
      </p:sp>
      <p:pic>
        <p:nvPicPr>
          <p:cNvPr id="485" name="Shape 4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685801"/>
            <a:ext cx="8762999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>
            <a:off x="1600201" y="5257800"/>
            <a:ext cx="6019799" cy="1169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 How many children did the couple from generation 1 have?  </a:t>
            </a:r>
          </a:p>
        </p:txBody>
      </p:sp>
      <p:grpSp>
        <p:nvGrpSpPr>
          <p:cNvPr id="487" name="Shape 487"/>
          <p:cNvGrpSpPr/>
          <p:nvPr/>
        </p:nvGrpSpPr>
        <p:grpSpPr>
          <a:xfrm>
            <a:off x="1858963" y="2243136"/>
            <a:ext cx="1311275" cy="1079500"/>
            <a:chOff x="334962" y="2243136"/>
            <a:chExt cx="1311275" cy="1079500"/>
          </a:xfrm>
        </p:grpSpPr>
        <p:pic>
          <p:nvPicPr>
            <p:cNvPr id="488" name="Shape 4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4962" y="2243136"/>
              <a:ext cx="1311275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Shape 489"/>
            <p:cNvSpPr/>
            <p:nvPr/>
          </p:nvSpPr>
          <p:spPr>
            <a:xfrm>
              <a:off x="558800" y="2430461"/>
              <a:ext cx="863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3767136" y="2243136"/>
            <a:ext cx="1304924" cy="1079500"/>
            <a:chOff x="2243136" y="2243136"/>
            <a:chExt cx="1304924" cy="1079500"/>
          </a:xfrm>
        </p:grpSpPr>
        <p:pic>
          <p:nvPicPr>
            <p:cNvPr id="491" name="Shape 49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43136" y="2243136"/>
              <a:ext cx="1304924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Shape 492"/>
            <p:cNvSpPr/>
            <p:nvPr/>
          </p:nvSpPr>
          <p:spPr>
            <a:xfrm>
              <a:off x="2463800" y="2430461"/>
              <a:ext cx="863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5668963" y="2243136"/>
            <a:ext cx="1311275" cy="1079500"/>
            <a:chOff x="4144962" y="2243136"/>
            <a:chExt cx="1311275" cy="1079500"/>
          </a:xfrm>
        </p:grpSpPr>
        <p:pic>
          <p:nvPicPr>
            <p:cNvPr id="494" name="Shape 4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44962" y="2243136"/>
              <a:ext cx="1311275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Shape 495"/>
            <p:cNvSpPr/>
            <p:nvPr/>
          </p:nvSpPr>
          <p:spPr>
            <a:xfrm>
              <a:off x="4368800" y="2430461"/>
              <a:ext cx="863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7497763" y="2243136"/>
            <a:ext cx="1311275" cy="1079500"/>
            <a:chOff x="5973762" y="2243136"/>
            <a:chExt cx="1311275" cy="1079500"/>
          </a:xfrm>
        </p:grpSpPr>
        <p:pic>
          <p:nvPicPr>
            <p:cNvPr id="497" name="Shape 4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73762" y="2243136"/>
              <a:ext cx="1311275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Shape 498"/>
            <p:cNvSpPr/>
            <p:nvPr/>
          </p:nvSpPr>
          <p:spPr>
            <a:xfrm>
              <a:off x="6197600" y="2430461"/>
              <a:ext cx="863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9" name="Shape 499"/>
          <p:cNvGrpSpPr/>
          <p:nvPr/>
        </p:nvGrpSpPr>
        <p:grpSpPr>
          <a:xfrm>
            <a:off x="9382125" y="2163761"/>
            <a:ext cx="1304924" cy="1079500"/>
            <a:chOff x="7858125" y="2163761"/>
            <a:chExt cx="1304924" cy="1079500"/>
          </a:xfrm>
        </p:grpSpPr>
        <p:pic>
          <p:nvPicPr>
            <p:cNvPr id="500" name="Shape 5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58125" y="2163761"/>
              <a:ext cx="1304924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Shape 501"/>
            <p:cNvSpPr/>
            <p:nvPr/>
          </p:nvSpPr>
          <p:spPr>
            <a:xfrm>
              <a:off x="8077200" y="2354261"/>
              <a:ext cx="863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2" name="Shape 502"/>
          <p:cNvSpPr/>
          <p:nvPr/>
        </p:nvSpPr>
        <p:spPr>
          <a:xfrm>
            <a:off x="7696201" y="5694362"/>
            <a:ext cx="2743199" cy="706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5 children</a:t>
            </a:r>
          </a:p>
        </p:txBody>
      </p:sp>
    </p:spTree>
    <p:extLst>
      <p:ext uri="{BB962C8B-B14F-4D97-AF65-F5344CB8AC3E}">
        <p14:creationId xmlns:p14="http://schemas.microsoft.com/office/powerpoint/2010/main" val="42756854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4495801" y="0"/>
            <a:ext cx="330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 2</a:t>
            </a:r>
          </a:p>
        </p:txBody>
      </p:sp>
      <p:pic>
        <p:nvPicPr>
          <p:cNvPr id="508" name="Shape 5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685801"/>
            <a:ext cx="8762999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/>
          <p:nvPr/>
        </p:nvSpPr>
        <p:spPr>
          <a:xfrm>
            <a:off x="1524000" y="5334001"/>
            <a:ext cx="6096000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  What is the relationship between individual II-8 and III-9?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Shape 510"/>
          <p:cNvGrpSpPr/>
          <p:nvPr/>
        </p:nvGrpSpPr>
        <p:grpSpPr>
          <a:xfrm>
            <a:off x="9393236" y="2157412"/>
            <a:ext cx="1330324" cy="1171575"/>
            <a:chOff x="7869236" y="2157411"/>
            <a:chExt cx="1330324" cy="1171575"/>
          </a:xfrm>
        </p:grpSpPr>
        <p:pic>
          <p:nvPicPr>
            <p:cNvPr id="511" name="Shape 5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69236" y="2157411"/>
              <a:ext cx="1330324" cy="117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Shape 512"/>
            <p:cNvSpPr/>
            <p:nvPr/>
          </p:nvSpPr>
          <p:spPr>
            <a:xfrm>
              <a:off x="7924800" y="2209800"/>
              <a:ext cx="1219199" cy="1066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13" name="Shape 513"/>
          <p:cNvGrpSpPr/>
          <p:nvPr/>
        </p:nvGrpSpPr>
        <p:grpSpPr>
          <a:xfrm>
            <a:off x="9393236" y="3833813"/>
            <a:ext cx="1330324" cy="1171575"/>
            <a:chOff x="7869236" y="3833812"/>
            <a:chExt cx="1330324" cy="1171575"/>
          </a:xfrm>
        </p:grpSpPr>
        <p:pic>
          <p:nvPicPr>
            <p:cNvPr id="514" name="Shape 5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69236" y="3833812"/>
              <a:ext cx="1330324" cy="117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Shape 515"/>
            <p:cNvSpPr/>
            <p:nvPr/>
          </p:nvSpPr>
          <p:spPr>
            <a:xfrm>
              <a:off x="7924800" y="3886200"/>
              <a:ext cx="1219199" cy="1066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16" name="Shape 516"/>
          <p:cNvSpPr/>
          <p:nvPr/>
        </p:nvSpPr>
        <p:spPr>
          <a:xfrm>
            <a:off x="7848600" y="5334001"/>
            <a:ext cx="28194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Mother-Daughter</a:t>
            </a:r>
          </a:p>
        </p:txBody>
      </p:sp>
    </p:spTree>
    <p:extLst>
      <p:ext uri="{BB962C8B-B14F-4D97-AF65-F5344CB8AC3E}">
        <p14:creationId xmlns:p14="http://schemas.microsoft.com/office/powerpoint/2010/main" val="23064134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/>
        </p:nvSpPr>
        <p:spPr>
          <a:xfrm>
            <a:off x="2057401" y="2057401"/>
            <a:ext cx="8077199" cy="3324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Pedigrees are most useful when </a:t>
            </a:r>
            <a:r>
              <a:rPr lang="en-US" sz="30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analyzing a family’s history of genetic diseases and traits.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also </a:t>
            </a:r>
            <a:r>
              <a:rPr lang="en-US" sz="30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predict if future family members will inherit a disease or trait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 pedigree.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look at some examples</a:t>
            </a:r>
          </a:p>
        </p:txBody>
      </p:sp>
      <p:sp>
        <p:nvSpPr>
          <p:cNvPr id="522" name="Shape 522"/>
          <p:cNvSpPr/>
          <p:nvPr/>
        </p:nvSpPr>
        <p:spPr>
          <a:xfrm>
            <a:off x="3810000" y="228600"/>
            <a:ext cx="66294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Pedigrees and Traits </a:t>
            </a:r>
          </a:p>
        </p:txBody>
      </p:sp>
    </p:spTree>
    <p:extLst>
      <p:ext uri="{BB962C8B-B14F-4D97-AF65-F5344CB8AC3E}">
        <p14:creationId xmlns:p14="http://schemas.microsoft.com/office/powerpoint/2010/main" val="568187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1752600" y="152401"/>
            <a:ext cx="8915400" cy="175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7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1</a:t>
            </a:r>
            <a:r>
              <a:rPr lang="en-US"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pedigree below shows the inheritance of handedness in humans over three generations.  The allele for right-handedness (R) is dominant over left-handedness (r). </a:t>
            </a:r>
            <a:r>
              <a:rPr lang="en-US" sz="27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shaded individuals below are recessive for handedness </a:t>
            </a:r>
          </a:p>
        </p:txBody>
      </p:sp>
      <p:pic>
        <p:nvPicPr>
          <p:cNvPr id="528" name="Shape 5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403" y="2667000"/>
            <a:ext cx="5105400" cy="37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/>
          <p:nvPr/>
        </p:nvSpPr>
        <p:spPr>
          <a:xfrm>
            <a:off x="7772400" y="2667000"/>
            <a:ext cx="2590800" cy="278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5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R = right- handed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35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r = left handed</a:t>
            </a:r>
          </a:p>
        </p:txBody>
      </p:sp>
    </p:spTree>
    <p:extLst>
      <p:ext uri="{BB962C8B-B14F-4D97-AF65-F5344CB8AC3E}">
        <p14:creationId xmlns:p14="http://schemas.microsoft.com/office/powerpoint/2010/main" val="9653919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200" y="304801"/>
            <a:ext cx="5105400" cy="37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/>
          <p:nvPr/>
        </p:nvSpPr>
        <p:spPr>
          <a:xfrm>
            <a:off x="1676400" y="4156075"/>
            <a:ext cx="9144000" cy="209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457200">
              <a:buClr>
                <a:schemeClr val="dk1"/>
              </a:buClr>
              <a:buSzPct val="59615"/>
              <a:buFont typeface="Arial"/>
              <a:buChar char="●"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generations are there? 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>
              <a:buClr>
                <a:schemeClr val="dk1"/>
              </a:buClr>
              <a:buSzPct val="25000"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How many individuals are left handed? 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>
              <a:buClr>
                <a:schemeClr val="dk1"/>
              </a:buClr>
              <a:buSzPct val="25000"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Which individuals in the third generation are right handed? </a:t>
            </a:r>
          </a:p>
        </p:txBody>
      </p:sp>
      <p:sp>
        <p:nvSpPr>
          <p:cNvPr id="536" name="Shape 536"/>
          <p:cNvSpPr/>
          <p:nvPr/>
        </p:nvSpPr>
        <p:spPr>
          <a:xfrm>
            <a:off x="7564903" y="4081975"/>
            <a:ext cx="13715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37" name="Shape 537"/>
          <p:cNvSpPr/>
          <p:nvPr/>
        </p:nvSpPr>
        <p:spPr>
          <a:xfrm>
            <a:off x="8702040" y="4749602"/>
            <a:ext cx="13715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38" name="Shape 538"/>
          <p:cNvSpPr/>
          <p:nvPr/>
        </p:nvSpPr>
        <p:spPr>
          <a:xfrm>
            <a:off x="5105400" y="6135687"/>
            <a:ext cx="3429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III-1 and III-3</a:t>
            </a:r>
          </a:p>
        </p:txBody>
      </p:sp>
    </p:spTree>
    <p:extLst>
      <p:ext uri="{BB962C8B-B14F-4D97-AF65-F5344CB8AC3E}">
        <p14:creationId xmlns:p14="http://schemas.microsoft.com/office/powerpoint/2010/main" val="890173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22129"/>
            <a:ext cx="5181600" cy="31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/>
          <p:nvPr/>
        </p:nvSpPr>
        <p:spPr>
          <a:xfrm>
            <a:off x="2133600" y="3230097"/>
            <a:ext cx="9144000" cy="3324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genotype and phenotype of individual I-2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</a:t>
            </a:r>
            <a:r>
              <a:rPr lang="en-US" sz="2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Phenotype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father (I-1) is heterozygous, what is the </a:t>
            </a:r>
            <a:r>
              <a:rPr lang="en-US" sz="2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his two children?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II -1  ____________		II – 3 ___________</a:t>
            </a:r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4085303" y="5887494"/>
            <a:ext cx="23622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rr</a:t>
            </a:r>
            <a:endParaRPr lang="en-US" sz="36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7774064" y="5887494"/>
            <a:ext cx="23622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Rr</a:t>
            </a:r>
          </a:p>
        </p:txBody>
      </p:sp>
      <p:sp>
        <p:nvSpPr>
          <p:cNvPr id="547" name="Shape 547"/>
          <p:cNvSpPr/>
          <p:nvPr/>
        </p:nvSpPr>
        <p:spPr>
          <a:xfrm>
            <a:off x="3049664" y="4569153"/>
            <a:ext cx="23622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rr</a:t>
            </a:r>
            <a:endParaRPr lang="en-US" sz="36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5411864" y="4572235"/>
            <a:ext cx="23622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Left-hand</a:t>
            </a:r>
          </a:p>
        </p:txBody>
      </p:sp>
    </p:spTree>
    <p:extLst>
      <p:ext uri="{BB962C8B-B14F-4D97-AF65-F5344CB8AC3E}">
        <p14:creationId xmlns:p14="http://schemas.microsoft.com/office/powerpoint/2010/main" val="23731552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FF591AEF-CA8A-4626-A2B0-44B0CDA5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54100"/>
          </a:xfrm>
        </p:spPr>
        <p:txBody>
          <a:bodyPr/>
          <a:lstStyle/>
          <a:p>
            <a:pPr algn="l"/>
            <a:r>
              <a:rPr lang="en-US" altLang="en-US" sz="3200" b="0" dirty="0">
                <a:solidFill>
                  <a:schemeClr val="tx1"/>
                </a:solidFill>
                <a:latin typeface="+mn-lt"/>
              </a:rPr>
              <a:t>EXAMPLES OF DOMINANT TRAITS 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C6B017B-9CEC-4559-B17B-7E2F8EAE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02" y="1756115"/>
            <a:ext cx="29337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8" descr="https://sites.google.com/site/rnpodarst10th2011grp13/_/rsrc/1324361104820/dominant-and-recessive-traits/common-dominant-and-recessive/ti.jpg?height=137&amp;width=200">
            <a:hlinkClick r:id="rId4"/>
            <a:extLst>
              <a:ext uri="{FF2B5EF4-FFF2-40B4-BE49-F238E27FC236}">
                <a16:creationId xmlns:a16="http://schemas.microsoft.com/office/drawing/2014/main" id="{3200DAD6-89A2-4947-87B6-714C25BE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84" y="1748132"/>
            <a:ext cx="2127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s://sites.google.com/site/rnpodarst10th2011grp13/_/rsrc/1324360819412/dominant-and-recessive-traits/common-dominant-and-recessive/zz.jpg?height=200&amp;width=132">
            <a:hlinkClick r:id="rId6"/>
            <a:extLst>
              <a:ext uri="{FF2B5EF4-FFF2-40B4-BE49-F238E27FC236}">
                <a16:creationId xmlns:a16="http://schemas.microsoft.com/office/drawing/2014/main" id="{D8D64928-3104-4CF3-9B4A-A0BAD19B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62" y="3900488"/>
            <a:ext cx="17637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https://sites.google.com/site/rnpodarst10th2011grp13/_/rsrc/1324361459482/dominant-and-recessive-traits/common-dominant-and-recessive/fgg.jpg?height=134&amp;width=200">
            <a:hlinkClick r:id="rId8"/>
            <a:extLst>
              <a:ext uri="{FF2B5EF4-FFF2-40B4-BE49-F238E27FC236}">
                <a16:creationId xmlns:a16="http://schemas.microsoft.com/office/drawing/2014/main" id="{311ABFC3-6F7A-45CD-9F1F-AD540B93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13" y="4267200"/>
            <a:ext cx="2501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7">
            <a:extLst>
              <a:ext uri="{FF2B5EF4-FFF2-40B4-BE49-F238E27FC236}">
                <a16:creationId xmlns:a16="http://schemas.microsoft.com/office/drawing/2014/main" id="{0FE88905-5937-4A6F-8B42-095D82DC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909" y="1287756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Tongue Rolling</a:t>
            </a:r>
          </a:p>
        </p:txBody>
      </p:sp>
      <p:sp>
        <p:nvSpPr>
          <p:cNvPr id="14344" name="TextBox 8">
            <a:extLst>
              <a:ext uri="{FF2B5EF4-FFF2-40B4-BE49-F238E27FC236}">
                <a16:creationId xmlns:a16="http://schemas.microsoft.com/office/drawing/2014/main" id="{A809DF4C-9560-4EFF-8FB9-328E0661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889" y="1386229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Red Eye Color in Flies</a:t>
            </a:r>
          </a:p>
        </p:txBody>
      </p:sp>
      <p:sp>
        <p:nvSpPr>
          <p:cNvPr id="14345" name="TextBox 9">
            <a:extLst>
              <a:ext uri="{FF2B5EF4-FFF2-40B4-BE49-F238E27FC236}">
                <a16:creationId xmlns:a16="http://schemas.microsoft.com/office/drawing/2014/main" id="{FBC182BF-BAA1-480F-83DB-95CABB33F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61" y="3548064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Widow’s Peak</a:t>
            </a:r>
          </a:p>
        </p:txBody>
      </p:sp>
      <p:sp>
        <p:nvSpPr>
          <p:cNvPr id="14346" name="TextBox 10">
            <a:extLst>
              <a:ext uri="{FF2B5EF4-FFF2-40B4-BE49-F238E27FC236}">
                <a16:creationId xmlns:a16="http://schemas.microsoft.com/office/drawing/2014/main" id="{CB1F852A-1C32-4CAB-A0D7-232B3E1F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113" y="38052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Cleft Chin</a:t>
            </a:r>
          </a:p>
        </p:txBody>
      </p:sp>
      <p:pic>
        <p:nvPicPr>
          <p:cNvPr id="11" name="Picture 5" descr="Picture of a Man with Dimples">
            <a:extLst>
              <a:ext uri="{FF2B5EF4-FFF2-40B4-BE49-F238E27FC236}">
                <a16:creationId xmlns:a16="http://schemas.microsoft.com/office/drawing/2014/main" id="{9192F721-3217-4AC4-A179-DF205D0E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85" y="1639534"/>
            <a:ext cx="2893964" cy="202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0AE2C763-1FFE-478E-8FE7-8D009327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467" y="1205854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Cheek Dimples</a:t>
            </a:r>
          </a:p>
        </p:txBody>
      </p:sp>
      <p:pic>
        <p:nvPicPr>
          <p:cNvPr id="13" name="Picture 10" descr="middighair">
            <a:extLst>
              <a:ext uri="{FF2B5EF4-FFF2-40B4-BE49-F238E27FC236}">
                <a16:creationId xmlns:a16="http://schemas.microsoft.com/office/drawing/2014/main" id="{6E126744-0AD3-4CAB-9D6C-42C69E04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750" y="4294191"/>
            <a:ext cx="2501900" cy="2351060"/>
          </a:xfrm>
          <a:prstGeom prst="rect">
            <a:avLst/>
          </a:prstGeom>
          <a:noFill/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E96CF4C-4790-4158-A4FB-8A3BB2B0A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13" y="3900488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  <a:ea typeface="MV Boli" panose="02000500030200090000" pitchFamily="2" charset="0"/>
                <a:cs typeface="MV Boli" panose="02000500030200090000" pitchFamily="2" charset="0"/>
              </a:rPr>
              <a:t>Mid-Digit Hair</a:t>
            </a:r>
          </a:p>
        </p:txBody>
      </p:sp>
    </p:spTree>
    <p:extLst>
      <p:ext uri="{BB962C8B-B14F-4D97-AF65-F5344CB8AC3E}">
        <p14:creationId xmlns:p14="http://schemas.microsoft.com/office/powerpoint/2010/main" val="35960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1905000" y="381000"/>
            <a:ext cx="8458200" cy="1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2: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Huntington’s Disease (H) is a dominant disorder.</a:t>
            </a:r>
          </a:p>
        </p:txBody>
      </p:sp>
      <p:pic>
        <p:nvPicPr>
          <p:cNvPr id="554" name="Shape 5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447800"/>
            <a:ext cx="8709024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/>
          <p:nvPr/>
        </p:nvSpPr>
        <p:spPr>
          <a:xfrm>
            <a:off x="1524001" y="5262562"/>
            <a:ext cx="85343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the relationship between individual III-1 and III-2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2057400" y="3581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2895600" y="3581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4343400" y="60198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Brother and sister</a:t>
            </a:r>
          </a:p>
        </p:txBody>
      </p:sp>
    </p:spTree>
    <p:extLst>
      <p:ext uri="{BB962C8B-B14F-4D97-AF65-F5344CB8AC3E}">
        <p14:creationId xmlns:p14="http://schemas.microsoft.com/office/powerpoint/2010/main" val="325953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1701800" y="5562601"/>
            <a:ext cx="8991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What is the relationship between individual II-3 and III-4</a:t>
            </a:r>
          </a:p>
        </p:txBody>
      </p:sp>
      <p:pic>
        <p:nvPicPr>
          <p:cNvPr id="564" name="Shape 5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838200"/>
            <a:ext cx="870902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/>
          <p:nvPr/>
        </p:nvSpPr>
        <p:spPr>
          <a:xfrm>
            <a:off x="3657600" y="32004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6096000" y="19812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4343400" y="60198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Aunt-nephew</a:t>
            </a:r>
          </a:p>
        </p:txBody>
      </p:sp>
      <p:sp>
        <p:nvSpPr>
          <p:cNvPr id="568" name="Shape 568"/>
          <p:cNvSpPr/>
          <p:nvPr/>
        </p:nvSpPr>
        <p:spPr>
          <a:xfrm>
            <a:off x="2286000" y="457200"/>
            <a:ext cx="2506662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4261088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Shape 5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990600"/>
            <a:ext cx="870902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/>
          <p:nvPr/>
        </p:nvSpPr>
        <p:spPr>
          <a:xfrm>
            <a:off x="1828801" y="5657850"/>
            <a:ext cx="8381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individuals in generation II do not have Huntington’s disease? </a:t>
            </a:r>
          </a:p>
        </p:txBody>
      </p:sp>
      <p:sp>
        <p:nvSpPr>
          <p:cNvPr id="575" name="Shape 575"/>
          <p:cNvSpPr/>
          <p:nvPr/>
        </p:nvSpPr>
        <p:spPr>
          <a:xfrm>
            <a:off x="6557889" y="6165850"/>
            <a:ext cx="56388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3 people (not shaded)</a:t>
            </a:r>
          </a:p>
        </p:txBody>
      </p:sp>
    </p:spTree>
    <p:extLst>
      <p:ext uri="{BB962C8B-B14F-4D97-AF65-F5344CB8AC3E}">
        <p14:creationId xmlns:p14="http://schemas.microsoft.com/office/powerpoint/2010/main" val="2328106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Shape 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914401"/>
            <a:ext cx="8534400" cy="41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/>
          <p:nvPr/>
        </p:nvSpPr>
        <p:spPr>
          <a:xfrm>
            <a:off x="1752600" y="5334001"/>
            <a:ext cx="6858000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Based on the </a:t>
            </a:r>
            <a:r>
              <a:rPr lang="en-US" sz="3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traits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IV-5, IV-6, and IV-7, what MUST the </a:t>
            </a:r>
            <a:r>
              <a:rPr lang="en-US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III-8 be? </a:t>
            </a:r>
          </a:p>
        </p:txBody>
      </p:sp>
      <p:sp>
        <p:nvSpPr>
          <p:cNvPr id="582" name="Shape 582"/>
          <p:cNvSpPr/>
          <p:nvPr/>
        </p:nvSpPr>
        <p:spPr>
          <a:xfrm>
            <a:off x="7467600" y="29718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8305800" y="2971800"/>
            <a:ext cx="762000" cy="9144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5562600" y="6186487"/>
            <a:ext cx="56388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Hh (Heterozygous)</a:t>
            </a:r>
          </a:p>
        </p:txBody>
      </p:sp>
    </p:spTree>
    <p:extLst>
      <p:ext uri="{BB962C8B-B14F-4D97-AF65-F5344CB8AC3E}">
        <p14:creationId xmlns:p14="http://schemas.microsoft.com/office/powerpoint/2010/main" val="37559970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>
            <a:off x="1524000" y="304800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individual IV-7 mated with a heterozygous individual, what is the percentage their offspring has Huntington’s? 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1" y="1371601"/>
            <a:ext cx="7772399" cy="42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/>
          <p:nvPr/>
        </p:nvSpPr>
        <p:spPr>
          <a:xfrm>
            <a:off x="8305801" y="4724400"/>
            <a:ext cx="533399" cy="762000"/>
          </a:xfrm>
          <a:prstGeom prst="rect">
            <a:avLst/>
          </a:prstGeom>
          <a:noFill/>
          <a:ln w="635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4572000" y="5638800"/>
            <a:ext cx="56388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hh </a:t>
            </a:r>
          </a:p>
        </p:txBody>
      </p:sp>
      <p:sp>
        <p:nvSpPr>
          <p:cNvPr id="593" name="Shape 593"/>
          <p:cNvSpPr/>
          <p:nvPr/>
        </p:nvSpPr>
        <p:spPr>
          <a:xfrm>
            <a:off x="1552575" y="5657850"/>
            <a:ext cx="45720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 of IV-7: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Heterozygous genotype: </a:t>
            </a:r>
          </a:p>
        </p:txBody>
      </p:sp>
      <p:sp>
        <p:nvSpPr>
          <p:cNvPr id="594" name="Shape 594"/>
          <p:cNvSpPr/>
          <p:nvPr/>
        </p:nvSpPr>
        <p:spPr>
          <a:xfrm>
            <a:off x="4572000" y="6191250"/>
            <a:ext cx="56388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6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350138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76" y="1931987"/>
            <a:ext cx="3749675" cy="264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/>
          <p:nvPr/>
        </p:nvSpPr>
        <p:spPr>
          <a:xfrm>
            <a:off x="5438776" y="2247901"/>
            <a:ext cx="2895600" cy="24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5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</a:t>
            </a:r>
            <a:r>
              <a:rPr lang="en-US" sz="5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5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</a:t>
            </a:r>
            <a:endParaRPr lang="en-US" sz="5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5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</a:t>
            </a:r>
            <a:r>
              <a:rPr lang="en-US" sz="5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5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</a:t>
            </a:r>
            <a:endParaRPr lang="en-US" sz="5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2158399" y="4894262"/>
            <a:ext cx="7782014" cy="862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</a:t>
            </a:r>
            <a:r>
              <a:rPr lang="en-US" sz="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-US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disease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6880" y="663679"/>
            <a:ext cx="64450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		</a:t>
            </a:r>
            <a:r>
              <a:rPr lang="en-US" sz="3600" b="1" dirty="0" smtClean="0"/>
              <a:t>	H				h</a:t>
            </a:r>
          </a:p>
          <a:p>
            <a:endParaRPr lang="en-US" sz="3600" b="1" dirty="0"/>
          </a:p>
          <a:p>
            <a:r>
              <a:rPr lang="en-US" sz="3600" b="1" dirty="0" smtClean="0"/>
              <a:t>		h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	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7213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title"/>
          </p:nvPr>
        </p:nvSpPr>
        <p:spPr>
          <a:xfrm>
            <a:off x="1554162" y="457200"/>
            <a:ext cx="73913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**Note on sex-linked pedigrees</a:t>
            </a:r>
          </a:p>
        </p:txBody>
      </p:sp>
      <p:sp>
        <p:nvSpPr>
          <p:cNvPr id="615" name="Shape 615"/>
          <p:cNvSpPr>
            <a:spLocks noGrp="1"/>
          </p:cNvSpPr>
          <p:nvPr>
            <p:ph idx="1"/>
          </p:nvPr>
        </p:nvSpPr>
        <p:spPr>
          <a:xfrm>
            <a:off x="1981201" y="2209800"/>
            <a:ext cx="7924799" cy="39163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ct val="60714"/>
              <a:buFont typeface="Arial"/>
              <a:buChar char="●"/>
            </a:pPr>
            <a:r>
              <a:rPr lang="en-US" sz="2800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For sex-linked traits, female carriers are always represented as</a:t>
            </a:r>
            <a:r>
              <a:rPr lang="en-US" sz="2800" b="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800" b="0" u="sng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 half-way shaded circle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2800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even though they do not express the recessive trait.</a:t>
            </a:r>
          </a:p>
          <a:p>
            <a:pPr marL="0" indent="0">
              <a:spcBef>
                <a:spcPts val="0"/>
              </a:spcBef>
              <a:buSzPct val="60714"/>
              <a:buFont typeface="Arial"/>
              <a:buChar char="●"/>
            </a:pPr>
            <a:r>
              <a:rPr lang="en-US" sz="2800" b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 female carrier looks like:</a:t>
            </a:r>
          </a:p>
          <a:p>
            <a:pPr marL="0" indent="0">
              <a:spcBef>
                <a:spcPts val="0"/>
              </a:spcBef>
              <a:buNone/>
            </a:pPr>
            <a:endParaRPr b="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616" name="Shape 6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401" y="3886201"/>
            <a:ext cx="1841499" cy="184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583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Shape 6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025" y="1128712"/>
            <a:ext cx="5329236" cy="47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Shape 622"/>
          <p:cNvSpPr/>
          <p:nvPr/>
        </p:nvSpPr>
        <p:spPr>
          <a:xfrm>
            <a:off x="7121526" y="2339976"/>
            <a:ext cx="3325811" cy="3108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 generation has female carriers in it?</a:t>
            </a:r>
          </a:p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Generation 1</a:t>
            </a:r>
          </a:p>
          <a:p>
            <a:pPr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Generation 2</a:t>
            </a:r>
          </a:p>
          <a:p>
            <a:pPr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Generation 3</a:t>
            </a:r>
          </a:p>
        </p:txBody>
      </p:sp>
      <p:grpSp>
        <p:nvGrpSpPr>
          <p:cNvPr id="623" name="Shape 623"/>
          <p:cNvGrpSpPr/>
          <p:nvPr/>
        </p:nvGrpSpPr>
        <p:grpSpPr>
          <a:xfrm>
            <a:off x="9424987" y="4090987"/>
            <a:ext cx="766761" cy="444500"/>
            <a:chOff x="7900986" y="4090987"/>
            <a:chExt cx="766761" cy="444500"/>
          </a:xfrm>
        </p:grpSpPr>
        <p:pic>
          <p:nvPicPr>
            <p:cNvPr id="624" name="Shape 6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0986" y="4090987"/>
              <a:ext cx="766761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Shape 625"/>
            <p:cNvSpPr/>
            <p:nvPr/>
          </p:nvSpPr>
          <p:spPr>
            <a:xfrm>
              <a:off x="8024811" y="4214812"/>
              <a:ext cx="623887" cy="198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6" name="Shape 626"/>
          <p:cNvGrpSpPr/>
          <p:nvPr/>
        </p:nvGrpSpPr>
        <p:grpSpPr>
          <a:xfrm>
            <a:off x="5437188" y="1798636"/>
            <a:ext cx="933449" cy="736600"/>
            <a:chOff x="3913187" y="1798636"/>
            <a:chExt cx="933449" cy="736600"/>
          </a:xfrm>
        </p:grpSpPr>
        <p:pic>
          <p:nvPicPr>
            <p:cNvPr id="627" name="Shape 6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13187" y="1798636"/>
              <a:ext cx="933449" cy="73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8" name="Shape 628"/>
            <p:cNvSpPr/>
            <p:nvPr/>
          </p:nvSpPr>
          <p:spPr>
            <a:xfrm>
              <a:off x="4083050" y="1935161"/>
              <a:ext cx="5937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9" name="Shape 629"/>
          <p:cNvGrpSpPr/>
          <p:nvPr/>
        </p:nvGrpSpPr>
        <p:grpSpPr>
          <a:xfrm>
            <a:off x="3956051" y="1798636"/>
            <a:ext cx="927099" cy="736600"/>
            <a:chOff x="2432050" y="1798636"/>
            <a:chExt cx="927099" cy="736600"/>
          </a:xfrm>
        </p:grpSpPr>
        <p:pic>
          <p:nvPicPr>
            <p:cNvPr id="630" name="Shape 6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32050" y="1798636"/>
              <a:ext cx="927099" cy="73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Shape 631"/>
            <p:cNvSpPr/>
            <p:nvPr/>
          </p:nvSpPr>
          <p:spPr>
            <a:xfrm>
              <a:off x="2597150" y="1935161"/>
              <a:ext cx="5937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63403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951" y="652462"/>
            <a:ext cx="6332537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345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1981201" y="914400"/>
            <a:ext cx="650874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2" name="Shape 642"/>
          <p:cNvSpPr>
            <a:spLocks noGrp="1"/>
          </p:cNvSpPr>
          <p:nvPr>
            <p:ph idx="1"/>
          </p:nvPr>
        </p:nvSpPr>
        <p:spPr>
          <a:xfrm>
            <a:off x="1981201" y="2209800"/>
            <a:ext cx="6508749" cy="39163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64" y="1033463"/>
            <a:ext cx="8896349" cy="323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369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38912</TotalTime>
  <Words>3318</Words>
  <Application>Microsoft Office PowerPoint</Application>
  <PresentationFormat>Widescreen</PresentationFormat>
  <Paragraphs>755</Paragraphs>
  <Slides>100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5" baseType="lpstr">
      <vt:lpstr>ＭＳ Ｐゴシック</vt:lpstr>
      <vt:lpstr>Arial</vt:lpstr>
      <vt:lpstr>Arial Narrow</vt:lpstr>
      <vt:lpstr>Calibri</vt:lpstr>
      <vt:lpstr>Century Gothic</vt:lpstr>
      <vt:lpstr>Metro</vt:lpstr>
      <vt:lpstr>MV Boli</vt:lpstr>
      <vt:lpstr>Symbol</vt:lpstr>
      <vt:lpstr>Tahoma</vt:lpstr>
      <vt:lpstr>Times</vt:lpstr>
      <vt:lpstr>Times New Roman</vt:lpstr>
      <vt:lpstr>Trebuchet MS</vt:lpstr>
      <vt:lpstr>Wingdings</vt:lpstr>
      <vt:lpstr>Wingdings 3</vt:lpstr>
      <vt:lpstr>Wisp</vt:lpstr>
      <vt:lpstr>Unit 7</vt:lpstr>
      <vt:lpstr>Topic 1: Mendel &amp; Basic Crosses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genes inherited?</vt:lpstr>
      <vt:lpstr>EXAMPLES OF DOMINANT TRAITS </vt:lpstr>
      <vt:lpstr>PowerPoint Presentation</vt:lpstr>
      <vt:lpstr>PowerPoint Presentation</vt:lpstr>
      <vt:lpstr>Why Use Pea Plants?</vt:lpstr>
      <vt:lpstr>Some terms to know:</vt:lpstr>
      <vt:lpstr>Some terms to know:</vt:lpstr>
      <vt:lpstr>PowerPoint Presentation</vt:lpstr>
      <vt:lpstr>1st set of experiments</vt:lpstr>
      <vt:lpstr>The Law of Dominance (LAW 1)</vt:lpstr>
      <vt:lpstr>2nd set of experiments</vt:lpstr>
      <vt:lpstr>The Law of Segregation (LAW 2)</vt:lpstr>
      <vt:lpstr>PowerPoint Presentation</vt:lpstr>
      <vt:lpstr>Law of Independent Assortment     (LAW 3)</vt:lpstr>
      <vt:lpstr>INDEPENDENT ASSORTMENT “the random alignment of homologous chromosomes at metaphase plate (Metaphase I)”</vt:lpstr>
      <vt:lpstr>Tools for determining likelihood of an organism inheriting a specific trait</vt:lpstr>
      <vt:lpstr>What is a Punnett Square ?</vt:lpstr>
      <vt:lpstr>Probability:</vt:lpstr>
      <vt:lpstr>Two Types of Punnett Squares</vt:lpstr>
      <vt:lpstr>PowerPoint Presentation</vt:lpstr>
      <vt:lpstr>Example 1: Homozygous x Homozygous</vt:lpstr>
      <vt:lpstr>Example 2: Homozygous X Heterozygous</vt:lpstr>
      <vt:lpstr>Example 3: Heterozygous X Heterozygous</vt:lpstr>
      <vt:lpstr>Test Cross</vt:lpstr>
      <vt:lpstr>Example 4: Testcross</vt:lpstr>
      <vt:lpstr>Topic 2: Variations of Dominance</vt:lpstr>
      <vt:lpstr>Exceptions to Simple Dominance</vt:lpstr>
      <vt:lpstr>Incomplete Dominance</vt:lpstr>
      <vt:lpstr>PowerPoint Presentation</vt:lpstr>
      <vt:lpstr>Codominance</vt:lpstr>
      <vt:lpstr>PowerPoint Presentation</vt:lpstr>
      <vt:lpstr>Contrasting Incomplete Dominance &amp; Codominance</vt:lpstr>
      <vt:lpstr>Multiple Alleles</vt:lpstr>
      <vt:lpstr>PowerPoint Presentation</vt:lpstr>
      <vt:lpstr>PowerPoint Presentation</vt:lpstr>
      <vt:lpstr>More Info…</vt:lpstr>
      <vt:lpstr>Blood Types A &amp; B</vt:lpstr>
      <vt:lpstr>Blood Type AB &amp; O</vt:lpstr>
      <vt:lpstr>Sex -linked inheritance</vt:lpstr>
      <vt:lpstr>Thomas’s Conclusion</vt:lpstr>
      <vt:lpstr>PowerPoint Presentation</vt:lpstr>
      <vt:lpstr>Example 1: XRXR x XrY</vt:lpstr>
      <vt:lpstr>Example 2: XRXr x XRY</vt:lpstr>
      <vt:lpstr>A Human Example of Sex Linkage</vt:lpstr>
      <vt:lpstr>Hemophilia</vt:lpstr>
      <vt:lpstr>Polygenic</vt:lpstr>
      <vt:lpstr>Dihybrid Cross</vt:lpstr>
      <vt:lpstr>PowerPoint Presentation</vt:lpstr>
      <vt:lpstr>How to’s of Dihybrid Crosses</vt:lpstr>
      <vt:lpstr>Expressing probabilities for genotypes &amp; phenotypes (2 factor cross)</vt:lpstr>
      <vt:lpstr>Finding the Gametes for Dihybrid Crosses</vt:lpstr>
      <vt:lpstr>Homozygous X Homozygous</vt:lpstr>
      <vt:lpstr>Homozygous x Homozygous</vt:lpstr>
      <vt:lpstr>PowerPoint Presentation</vt:lpstr>
      <vt:lpstr>Heterozygous x Heterozygous</vt:lpstr>
      <vt:lpstr>Another Example: Heterozygous x Heterozygous</vt:lpstr>
      <vt:lpstr>PowerPoint Presentation</vt:lpstr>
      <vt:lpstr>Topic 3: Pedigrees</vt:lpstr>
      <vt:lpstr>Pedigree </vt:lpstr>
      <vt:lpstr>Example 1: Pedigree! </vt:lpstr>
      <vt:lpstr>PowerPoint Presentation</vt:lpstr>
      <vt:lpstr>PowerPoint Presentation</vt:lpstr>
      <vt:lpstr>PowerPoint Presentation</vt:lpstr>
      <vt:lpstr>PowerPoint Presentation</vt:lpstr>
      <vt:lpstr>Pedigrees!</vt:lpstr>
      <vt:lpstr>Vertical line from relationship line = children</vt:lpstr>
      <vt:lpstr>PowerPoint Presentation</vt:lpstr>
      <vt:lpstr>How many of the children in generation 3 have the trait?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**Note on sex-linked pedigrees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</dc:title>
  <dc:creator>Kara Bedford</dc:creator>
  <cp:lastModifiedBy>Olivia Jensen</cp:lastModifiedBy>
  <cp:revision>48</cp:revision>
  <dcterms:created xsi:type="dcterms:W3CDTF">2018-03-02T17:06:36Z</dcterms:created>
  <dcterms:modified xsi:type="dcterms:W3CDTF">2019-03-07T17:25:31Z</dcterms:modified>
</cp:coreProperties>
</file>