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257" r:id="rId3"/>
    <p:sldId id="280" r:id="rId4"/>
    <p:sldId id="259" r:id="rId5"/>
    <p:sldId id="258" r:id="rId6"/>
    <p:sldId id="260" r:id="rId7"/>
    <p:sldId id="261" r:id="rId8"/>
    <p:sldId id="262" r:id="rId9"/>
    <p:sldId id="263" r:id="rId10"/>
    <p:sldId id="264" r:id="rId11"/>
    <p:sldId id="265" r:id="rId12"/>
    <p:sldId id="266" r:id="rId13"/>
    <p:sldId id="267" r:id="rId14"/>
    <p:sldId id="268" r:id="rId15"/>
    <p:sldId id="269" r:id="rId16"/>
    <p:sldId id="276" r:id="rId17"/>
    <p:sldId id="270" r:id="rId18"/>
    <p:sldId id="271" r:id="rId19"/>
    <p:sldId id="272" r:id="rId20"/>
    <p:sldId id="273" r:id="rId21"/>
    <p:sldId id="274" r:id="rId22"/>
    <p:sldId id="275" r:id="rId23"/>
    <p:sldId id="277" r:id="rId24"/>
    <p:sldId id="326" r:id="rId25"/>
    <p:sldId id="278" r:id="rId26"/>
    <p:sldId id="281" r:id="rId27"/>
    <p:sldId id="282" r:id="rId28"/>
    <p:sldId id="283" r:id="rId29"/>
    <p:sldId id="284" r:id="rId30"/>
    <p:sldId id="285" r:id="rId31"/>
    <p:sldId id="311" r:id="rId32"/>
    <p:sldId id="286" r:id="rId33"/>
    <p:sldId id="289" r:id="rId34"/>
    <p:sldId id="295" r:id="rId35"/>
    <p:sldId id="296" r:id="rId36"/>
    <p:sldId id="297" r:id="rId37"/>
    <p:sldId id="298" r:id="rId38"/>
    <p:sldId id="299" r:id="rId39"/>
    <p:sldId id="300" r:id="rId40"/>
    <p:sldId id="301" r:id="rId41"/>
    <p:sldId id="302" r:id="rId42"/>
    <p:sldId id="303" r:id="rId43"/>
    <p:sldId id="304" r:id="rId44"/>
    <p:sldId id="306" r:id="rId45"/>
    <p:sldId id="307" r:id="rId46"/>
    <p:sldId id="308" r:id="rId47"/>
    <p:sldId id="309" r:id="rId48"/>
    <p:sldId id="310"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291" r:id="rId64"/>
    <p:sldId id="292" r:id="rId65"/>
    <p:sldId id="293" r:id="rId66"/>
    <p:sldId id="327" r:id="rId67"/>
    <p:sldId id="294" r:id="rId68"/>
    <p:sldId id="287" r:id="rId69"/>
    <p:sldId id="288"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87591" autoAdjust="0"/>
  </p:normalViewPr>
  <p:slideViewPr>
    <p:cSldViewPr snapToGrid="0">
      <p:cViewPr varScale="1">
        <p:scale>
          <a:sx n="60" d="100"/>
          <a:sy n="60"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41E35-B60E-4440-BF0F-2A65987F18B1}"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C7299-255B-4750-A0E8-862899A34260}" type="slidenum">
              <a:rPr lang="en-US" smtClean="0"/>
              <a:t>‹#›</a:t>
            </a:fld>
            <a:endParaRPr lang="en-US"/>
          </a:p>
        </p:txBody>
      </p:sp>
    </p:spTree>
    <p:extLst>
      <p:ext uri="{BB962C8B-B14F-4D97-AF65-F5344CB8AC3E}">
        <p14:creationId xmlns:p14="http://schemas.microsoft.com/office/powerpoint/2010/main" val="2431893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 B, F, M, H, R</a:t>
            </a:r>
          </a:p>
          <a:p>
            <a:r>
              <a:rPr lang="en-US" sz="1200" b="0" i="0" kern="1200" dirty="0" smtClean="0">
                <a:solidFill>
                  <a:schemeClr val="tx1"/>
                </a:solidFill>
                <a:effectLst/>
                <a:latin typeface="+mn-lt"/>
                <a:ea typeface="+mn-ea"/>
                <a:cs typeface="+mn-cs"/>
              </a:rPr>
              <a:t>45’ line = tilt – faulting</a:t>
            </a:r>
          </a:p>
          <a:p>
            <a:r>
              <a:rPr lang="en-US" sz="1200" b="0" i="0" kern="1200" dirty="0" smtClean="0">
                <a:solidFill>
                  <a:schemeClr val="tx1"/>
                </a:solidFill>
                <a:effectLst/>
                <a:latin typeface="+mn-lt"/>
                <a:ea typeface="+mn-ea"/>
                <a:cs typeface="+mn-cs"/>
              </a:rPr>
              <a:t>If there were no letters, how could you tell B and B were the same age?  Same key/picture/legend.</a:t>
            </a:r>
          </a:p>
          <a:p>
            <a:r>
              <a:rPr lang="en-US" sz="1200" b="0" i="0" kern="1200" dirty="0" smtClean="0">
                <a:solidFill>
                  <a:schemeClr val="tx1"/>
                </a:solidFill>
                <a:effectLst/>
                <a:latin typeface="+mn-lt"/>
                <a:ea typeface="+mn-ea"/>
                <a:cs typeface="+mn-cs"/>
              </a:rPr>
              <a:t>Sedimentary:  all but H</a:t>
            </a:r>
          </a:p>
          <a:p>
            <a:r>
              <a:rPr lang="en-US" sz="1200" b="0" i="0" kern="1200" dirty="0" smtClean="0">
                <a:solidFill>
                  <a:schemeClr val="tx1"/>
                </a:solidFill>
                <a:effectLst/>
                <a:latin typeface="+mn-lt"/>
                <a:ea typeface="+mn-ea"/>
                <a:cs typeface="+mn-cs"/>
              </a:rPr>
              <a:t>H:  igneous</a:t>
            </a:r>
          </a:p>
          <a:p>
            <a:endParaRPr lang="en-US" dirty="0"/>
          </a:p>
        </p:txBody>
      </p:sp>
      <p:sp>
        <p:nvSpPr>
          <p:cNvPr id="4" name="Slide Number Placeholder 3"/>
          <p:cNvSpPr>
            <a:spLocks noGrp="1"/>
          </p:cNvSpPr>
          <p:nvPr>
            <p:ph type="sldNum" sz="quarter" idx="10"/>
          </p:nvPr>
        </p:nvSpPr>
        <p:spPr/>
        <p:txBody>
          <a:bodyPr/>
          <a:lstStyle/>
          <a:p>
            <a:fld id="{00EC7299-255B-4750-A0E8-862899A34260}" type="slidenum">
              <a:rPr lang="en-US" smtClean="0"/>
              <a:t>15</a:t>
            </a:fld>
            <a:endParaRPr lang="en-US"/>
          </a:p>
        </p:txBody>
      </p:sp>
    </p:spTree>
    <p:extLst>
      <p:ext uri="{BB962C8B-B14F-4D97-AF65-F5344CB8AC3E}">
        <p14:creationId xmlns:p14="http://schemas.microsoft.com/office/powerpoint/2010/main" val="377912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CE024D-016A-4AE6-85F2-DA964756707A}" type="slidenum">
              <a:rPr lang="en-US" altLang="en-US"/>
              <a:pPr/>
              <a:t>39</a:t>
            </a:fld>
            <a:endParaRPr lang="en-US" altLang="en-US"/>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74224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B969C5-4902-4143-B0F2-9EBE51547C2B}" type="slidenum">
              <a:rPr lang="en-US" altLang="en-US"/>
              <a:pPr/>
              <a:t>40</a:t>
            </a:fld>
            <a:endParaRPr lang="en-US" altLang="en-US"/>
          </a:p>
        </p:txBody>
      </p:sp>
      <p:sp>
        <p:nvSpPr>
          <p:cNvPr id="2488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00942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88">
              <a:defRPr>
                <a:solidFill>
                  <a:schemeClr val="tx1"/>
                </a:solidFill>
                <a:latin typeface="Arial" panose="020B0604020202020204" pitchFamily="34" charset="0"/>
              </a:defRPr>
            </a:lvl1pPr>
            <a:lvl2pPr marL="765175" indent="-293688" defTabSz="928688">
              <a:defRPr>
                <a:solidFill>
                  <a:schemeClr val="tx1"/>
                </a:solidFill>
                <a:latin typeface="Arial" panose="020B0604020202020204" pitchFamily="34" charset="0"/>
              </a:defRPr>
            </a:lvl2pPr>
            <a:lvl3pPr marL="1176338" indent="-234950" defTabSz="928688">
              <a:defRPr>
                <a:solidFill>
                  <a:schemeClr val="tx1"/>
                </a:solidFill>
                <a:latin typeface="Arial" panose="020B0604020202020204" pitchFamily="34" charset="0"/>
              </a:defRPr>
            </a:lvl3pPr>
            <a:lvl4pPr marL="1647825" indent="-234950" defTabSz="928688">
              <a:defRPr>
                <a:solidFill>
                  <a:schemeClr val="tx1"/>
                </a:solidFill>
                <a:latin typeface="Arial" panose="020B0604020202020204" pitchFamily="34" charset="0"/>
              </a:defRPr>
            </a:lvl4pPr>
            <a:lvl5pPr marL="2119313" indent="-234950" defTabSz="928688">
              <a:defRPr>
                <a:solidFill>
                  <a:schemeClr val="tx1"/>
                </a:solidFill>
                <a:latin typeface="Arial" panose="020B0604020202020204" pitchFamily="34" charset="0"/>
              </a:defRPr>
            </a:lvl5pPr>
            <a:lvl6pPr marL="2576513" indent="-234950" defTabSz="928688" eaLnBrk="0" fontAlgn="base" hangingPunct="0">
              <a:spcBef>
                <a:spcPct val="0"/>
              </a:spcBef>
              <a:spcAft>
                <a:spcPct val="0"/>
              </a:spcAft>
              <a:defRPr>
                <a:solidFill>
                  <a:schemeClr val="tx1"/>
                </a:solidFill>
                <a:latin typeface="Arial" panose="020B0604020202020204" pitchFamily="34" charset="0"/>
              </a:defRPr>
            </a:lvl6pPr>
            <a:lvl7pPr marL="3033713" indent="-234950" defTabSz="928688" eaLnBrk="0" fontAlgn="base" hangingPunct="0">
              <a:spcBef>
                <a:spcPct val="0"/>
              </a:spcBef>
              <a:spcAft>
                <a:spcPct val="0"/>
              </a:spcAft>
              <a:defRPr>
                <a:solidFill>
                  <a:schemeClr val="tx1"/>
                </a:solidFill>
                <a:latin typeface="Arial" panose="020B0604020202020204" pitchFamily="34" charset="0"/>
              </a:defRPr>
            </a:lvl7pPr>
            <a:lvl8pPr marL="3490913" indent="-234950" defTabSz="928688" eaLnBrk="0" fontAlgn="base" hangingPunct="0">
              <a:spcBef>
                <a:spcPct val="0"/>
              </a:spcBef>
              <a:spcAft>
                <a:spcPct val="0"/>
              </a:spcAft>
              <a:defRPr>
                <a:solidFill>
                  <a:schemeClr val="tx1"/>
                </a:solidFill>
                <a:latin typeface="Arial" panose="020B0604020202020204" pitchFamily="34" charset="0"/>
              </a:defRPr>
            </a:lvl8pPr>
            <a:lvl9pPr marL="3948113" indent="-234950" defTabSz="928688" eaLnBrk="0" fontAlgn="base" hangingPunct="0">
              <a:spcBef>
                <a:spcPct val="0"/>
              </a:spcBef>
              <a:spcAft>
                <a:spcPct val="0"/>
              </a:spcAft>
              <a:defRPr>
                <a:solidFill>
                  <a:schemeClr val="tx1"/>
                </a:solidFill>
                <a:latin typeface="Arial" panose="020B0604020202020204" pitchFamily="34" charset="0"/>
              </a:defRPr>
            </a:lvl9pPr>
          </a:lstStyle>
          <a:p>
            <a:fld id="{B4CBC06F-E49D-48EB-9B17-B7614F3B7BC0}" type="slidenum">
              <a:rPr lang="en-US" altLang="en-US">
                <a:ea typeface="MS PGothic" panose="020B0600070205080204" pitchFamily="34" charset="-128"/>
              </a:rPr>
              <a:pPr/>
              <a:t>45</a:t>
            </a:fld>
            <a:endParaRPr lang="en-US" altLang="en-US">
              <a:ea typeface="MS PGothic" panose="020B0600070205080204" pitchFamily="34" charset="-128"/>
            </a:endParaRPr>
          </a:p>
        </p:txBody>
      </p:sp>
      <p:sp>
        <p:nvSpPr>
          <p:cNvPr id="269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6" name="Rectangle 3"/>
          <p:cNvSpPr>
            <a:spLocks noGrp="1" noChangeArrowheads="1"/>
          </p:cNvSpPr>
          <p:nvPr>
            <p:ph type="body" idx="1"/>
          </p:nvPr>
        </p:nvSpPr>
        <p:spPr bwMode="auto">
          <a:xfrm>
            <a:off x="700088" y="4386263"/>
            <a:ext cx="56102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67255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88">
              <a:defRPr>
                <a:solidFill>
                  <a:schemeClr val="tx1"/>
                </a:solidFill>
                <a:latin typeface="Arial" panose="020B0604020202020204" pitchFamily="34" charset="0"/>
              </a:defRPr>
            </a:lvl1pPr>
            <a:lvl2pPr marL="765175" indent="-293688" defTabSz="928688">
              <a:defRPr>
                <a:solidFill>
                  <a:schemeClr val="tx1"/>
                </a:solidFill>
                <a:latin typeface="Arial" panose="020B0604020202020204" pitchFamily="34" charset="0"/>
              </a:defRPr>
            </a:lvl2pPr>
            <a:lvl3pPr marL="1176338" indent="-234950" defTabSz="928688">
              <a:defRPr>
                <a:solidFill>
                  <a:schemeClr val="tx1"/>
                </a:solidFill>
                <a:latin typeface="Arial" panose="020B0604020202020204" pitchFamily="34" charset="0"/>
              </a:defRPr>
            </a:lvl3pPr>
            <a:lvl4pPr marL="1647825" indent="-234950" defTabSz="928688">
              <a:defRPr>
                <a:solidFill>
                  <a:schemeClr val="tx1"/>
                </a:solidFill>
                <a:latin typeface="Arial" panose="020B0604020202020204" pitchFamily="34" charset="0"/>
              </a:defRPr>
            </a:lvl4pPr>
            <a:lvl5pPr marL="2119313" indent="-234950" defTabSz="928688">
              <a:defRPr>
                <a:solidFill>
                  <a:schemeClr val="tx1"/>
                </a:solidFill>
                <a:latin typeface="Arial" panose="020B0604020202020204" pitchFamily="34" charset="0"/>
              </a:defRPr>
            </a:lvl5pPr>
            <a:lvl6pPr marL="2576513" indent="-234950" defTabSz="928688" eaLnBrk="0" fontAlgn="base" hangingPunct="0">
              <a:spcBef>
                <a:spcPct val="0"/>
              </a:spcBef>
              <a:spcAft>
                <a:spcPct val="0"/>
              </a:spcAft>
              <a:defRPr>
                <a:solidFill>
                  <a:schemeClr val="tx1"/>
                </a:solidFill>
                <a:latin typeface="Arial" panose="020B0604020202020204" pitchFamily="34" charset="0"/>
              </a:defRPr>
            </a:lvl6pPr>
            <a:lvl7pPr marL="3033713" indent="-234950" defTabSz="928688" eaLnBrk="0" fontAlgn="base" hangingPunct="0">
              <a:spcBef>
                <a:spcPct val="0"/>
              </a:spcBef>
              <a:spcAft>
                <a:spcPct val="0"/>
              </a:spcAft>
              <a:defRPr>
                <a:solidFill>
                  <a:schemeClr val="tx1"/>
                </a:solidFill>
                <a:latin typeface="Arial" panose="020B0604020202020204" pitchFamily="34" charset="0"/>
              </a:defRPr>
            </a:lvl7pPr>
            <a:lvl8pPr marL="3490913" indent="-234950" defTabSz="928688" eaLnBrk="0" fontAlgn="base" hangingPunct="0">
              <a:spcBef>
                <a:spcPct val="0"/>
              </a:spcBef>
              <a:spcAft>
                <a:spcPct val="0"/>
              </a:spcAft>
              <a:defRPr>
                <a:solidFill>
                  <a:schemeClr val="tx1"/>
                </a:solidFill>
                <a:latin typeface="Arial" panose="020B0604020202020204" pitchFamily="34" charset="0"/>
              </a:defRPr>
            </a:lvl8pPr>
            <a:lvl9pPr marL="3948113" indent="-234950" defTabSz="928688" eaLnBrk="0" fontAlgn="base" hangingPunct="0">
              <a:spcBef>
                <a:spcPct val="0"/>
              </a:spcBef>
              <a:spcAft>
                <a:spcPct val="0"/>
              </a:spcAft>
              <a:defRPr>
                <a:solidFill>
                  <a:schemeClr val="tx1"/>
                </a:solidFill>
                <a:latin typeface="Arial" panose="020B0604020202020204" pitchFamily="34" charset="0"/>
              </a:defRPr>
            </a:lvl9pPr>
          </a:lstStyle>
          <a:p>
            <a:fld id="{A3D49B60-52B8-4337-9A89-ACB3124DDEF5}" type="slidenum">
              <a:rPr lang="en-US" altLang="en-US">
                <a:ea typeface="MS PGothic" panose="020B0600070205080204" pitchFamily="34" charset="-128"/>
              </a:rPr>
              <a:pPr/>
              <a:t>46</a:t>
            </a:fld>
            <a:endParaRPr lang="en-US" altLang="en-US">
              <a:ea typeface="MS PGothic" panose="020B0600070205080204" pitchFamily="34" charset="-128"/>
            </a:endParaRPr>
          </a:p>
        </p:txBody>
      </p:sp>
      <p:sp>
        <p:nvSpPr>
          <p:cNvPr id="271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4" name="Rectangle 3"/>
          <p:cNvSpPr>
            <a:spLocks noGrp="1" noChangeArrowheads="1"/>
          </p:cNvSpPr>
          <p:nvPr>
            <p:ph type="body" idx="1"/>
          </p:nvPr>
        </p:nvSpPr>
        <p:spPr bwMode="auto">
          <a:xfrm>
            <a:off x="700088" y="4386263"/>
            <a:ext cx="56102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85053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688">
              <a:defRPr>
                <a:solidFill>
                  <a:schemeClr val="tx1"/>
                </a:solidFill>
                <a:latin typeface="Arial" panose="020B0604020202020204" pitchFamily="34" charset="0"/>
              </a:defRPr>
            </a:lvl1pPr>
            <a:lvl2pPr marL="765175" indent="-293688" defTabSz="928688">
              <a:defRPr>
                <a:solidFill>
                  <a:schemeClr val="tx1"/>
                </a:solidFill>
                <a:latin typeface="Arial" panose="020B0604020202020204" pitchFamily="34" charset="0"/>
              </a:defRPr>
            </a:lvl2pPr>
            <a:lvl3pPr marL="1176338" indent="-234950" defTabSz="928688">
              <a:defRPr>
                <a:solidFill>
                  <a:schemeClr val="tx1"/>
                </a:solidFill>
                <a:latin typeface="Arial" panose="020B0604020202020204" pitchFamily="34" charset="0"/>
              </a:defRPr>
            </a:lvl3pPr>
            <a:lvl4pPr marL="1647825" indent="-234950" defTabSz="928688">
              <a:defRPr>
                <a:solidFill>
                  <a:schemeClr val="tx1"/>
                </a:solidFill>
                <a:latin typeface="Arial" panose="020B0604020202020204" pitchFamily="34" charset="0"/>
              </a:defRPr>
            </a:lvl4pPr>
            <a:lvl5pPr marL="2119313" indent="-234950" defTabSz="928688">
              <a:defRPr>
                <a:solidFill>
                  <a:schemeClr val="tx1"/>
                </a:solidFill>
                <a:latin typeface="Arial" panose="020B0604020202020204" pitchFamily="34" charset="0"/>
              </a:defRPr>
            </a:lvl5pPr>
            <a:lvl6pPr marL="2576513" indent="-234950" defTabSz="928688" eaLnBrk="0" fontAlgn="base" hangingPunct="0">
              <a:spcBef>
                <a:spcPct val="0"/>
              </a:spcBef>
              <a:spcAft>
                <a:spcPct val="0"/>
              </a:spcAft>
              <a:defRPr>
                <a:solidFill>
                  <a:schemeClr val="tx1"/>
                </a:solidFill>
                <a:latin typeface="Arial" panose="020B0604020202020204" pitchFamily="34" charset="0"/>
              </a:defRPr>
            </a:lvl6pPr>
            <a:lvl7pPr marL="3033713" indent="-234950" defTabSz="928688" eaLnBrk="0" fontAlgn="base" hangingPunct="0">
              <a:spcBef>
                <a:spcPct val="0"/>
              </a:spcBef>
              <a:spcAft>
                <a:spcPct val="0"/>
              </a:spcAft>
              <a:defRPr>
                <a:solidFill>
                  <a:schemeClr val="tx1"/>
                </a:solidFill>
                <a:latin typeface="Arial" panose="020B0604020202020204" pitchFamily="34" charset="0"/>
              </a:defRPr>
            </a:lvl7pPr>
            <a:lvl8pPr marL="3490913" indent="-234950" defTabSz="928688" eaLnBrk="0" fontAlgn="base" hangingPunct="0">
              <a:spcBef>
                <a:spcPct val="0"/>
              </a:spcBef>
              <a:spcAft>
                <a:spcPct val="0"/>
              </a:spcAft>
              <a:defRPr>
                <a:solidFill>
                  <a:schemeClr val="tx1"/>
                </a:solidFill>
                <a:latin typeface="Arial" panose="020B0604020202020204" pitchFamily="34" charset="0"/>
              </a:defRPr>
            </a:lvl8pPr>
            <a:lvl9pPr marL="3948113" indent="-234950" defTabSz="928688" eaLnBrk="0" fontAlgn="base" hangingPunct="0">
              <a:spcBef>
                <a:spcPct val="0"/>
              </a:spcBef>
              <a:spcAft>
                <a:spcPct val="0"/>
              </a:spcAft>
              <a:defRPr>
                <a:solidFill>
                  <a:schemeClr val="tx1"/>
                </a:solidFill>
                <a:latin typeface="Arial" panose="020B0604020202020204" pitchFamily="34" charset="0"/>
              </a:defRPr>
            </a:lvl9pPr>
          </a:lstStyle>
          <a:p>
            <a:fld id="{7878A7C8-C1CB-468F-9ED9-D8A6EAC3AA0A}" type="slidenum">
              <a:rPr lang="en-US" altLang="en-US">
                <a:ea typeface="MS PGothic" panose="020B0600070205080204" pitchFamily="34" charset="-128"/>
              </a:rPr>
              <a:pPr/>
              <a:t>47</a:t>
            </a:fld>
            <a:endParaRPr lang="en-US" altLang="en-US">
              <a:ea typeface="MS PGothic" panose="020B0600070205080204" pitchFamily="34" charset="-128"/>
            </a:endParaRPr>
          </a:p>
        </p:txBody>
      </p:sp>
      <p:sp>
        <p:nvSpPr>
          <p:cNvPr id="273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2" name="Rectangle 3"/>
          <p:cNvSpPr>
            <a:spLocks noGrp="1" noChangeArrowheads="1"/>
          </p:cNvSpPr>
          <p:nvPr>
            <p:ph type="body" idx="1"/>
          </p:nvPr>
        </p:nvSpPr>
        <p:spPr bwMode="auto">
          <a:xfrm>
            <a:off x="700088" y="4386263"/>
            <a:ext cx="56102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164100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http://www.youtube.com/watch?v=gqsMTZQ-pmE&amp;feature=fvwrel</a:t>
            </a:r>
          </a:p>
          <a:p>
            <a:endParaRPr lang="en-US" dirty="0"/>
          </a:p>
        </p:txBody>
      </p:sp>
      <p:sp>
        <p:nvSpPr>
          <p:cNvPr id="4" name="Slide Number Placeholder 3"/>
          <p:cNvSpPr>
            <a:spLocks noGrp="1"/>
          </p:cNvSpPr>
          <p:nvPr>
            <p:ph type="sldNum" sz="quarter" idx="10"/>
          </p:nvPr>
        </p:nvSpPr>
        <p:spPr/>
        <p:txBody>
          <a:bodyPr/>
          <a:lstStyle/>
          <a:p>
            <a:fld id="{00EC7299-255B-4750-A0E8-862899A34260}" type="slidenum">
              <a:rPr lang="en-US" smtClean="0"/>
              <a:t>49</a:t>
            </a:fld>
            <a:endParaRPr lang="en-US"/>
          </a:p>
        </p:txBody>
      </p:sp>
    </p:spTree>
    <p:extLst>
      <p:ext uri="{BB962C8B-B14F-4D97-AF65-F5344CB8AC3E}">
        <p14:creationId xmlns:p14="http://schemas.microsoft.com/office/powerpoint/2010/main" val="176820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Wood frog and leopard frog – different mating calls</a:t>
            </a:r>
          </a:p>
          <a:p>
            <a:endParaRPr lang="en-US" altLang="en-US" smtClean="0">
              <a:latin typeface="Arial" panose="020B0604020202020204" pitchFamily="34" charset="0"/>
              <a:cs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CE2D8F-24C6-471B-B79E-3EBB68F0EA73}"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186449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Also mention evolutionary arms race between humans and bacteria</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7050E4-0542-49BB-A482-6DCE600DD139}"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193911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2846FA5-290A-4E77-9A39-4D3F7689A55C}" type="datetimeFigureOut">
              <a:rPr lang="en-US" smtClean="0"/>
              <a:t>3/21/2019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A5C563D-108A-43F4-A423-055E9DC852E1}"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205756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46FA5-290A-4E77-9A39-4D3F7689A55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237582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46FA5-290A-4E77-9A39-4D3F7689A55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20624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E8424FD-CED5-4621-BBEC-11DD2E3B7705}" type="slidenum">
              <a:rPr lang="en-US" altLang="en-US"/>
              <a:pPr>
                <a:defRPr/>
              </a:pPr>
              <a:t>‹#›</a:t>
            </a:fld>
            <a:endParaRPr lang="en-US" altLang="en-US"/>
          </a:p>
        </p:txBody>
      </p:sp>
    </p:spTree>
    <p:extLst>
      <p:ext uri="{BB962C8B-B14F-4D97-AF65-F5344CB8AC3E}">
        <p14:creationId xmlns:p14="http://schemas.microsoft.com/office/powerpoint/2010/main" val="12888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46FA5-290A-4E77-9A39-4D3F7689A55C}"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147357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2846FA5-290A-4E77-9A39-4D3F7689A55C}" type="datetimeFigureOut">
              <a:rPr lang="en-US" smtClean="0"/>
              <a:t>3/21/2019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A5C563D-108A-43F4-A423-055E9DC852E1}"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330918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846FA5-290A-4E77-9A39-4D3F7689A55C}"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227775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846FA5-290A-4E77-9A39-4D3F7689A55C}"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344681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46FA5-290A-4E77-9A39-4D3F7689A55C}"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5806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46FA5-290A-4E77-9A39-4D3F7689A55C}"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C563D-108A-43F4-A423-055E9DC852E1}" type="slidenum">
              <a:rPr lang="en-US" smtClean="0"/>
              <a:t>‹#›</a:t>
            </a:fld>
            <a:endParaRPr lang="en-US"/>
          </a:p>
        </p:txBody>
      </p:sp>
    </p:spTree>
    <p:extLst>
      <p:ext uri="{BB962C8B-B14F-4D97-AF65-F5344CB8AC3E}">
        <p14:creationId xmlns:p14="http://schemas.microsoft.com/office/powerpoint/2010/main" val="300106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846FA5-290A-4E77-9A39-4D3F7689A55C}" type="datetimeFigureOut">
              <a:rPr lang="en-US" smtClean="0"/>
              <a:t>3/21/2019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A5C563D-108A-43F4-A423-055E9DC852E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28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846FA5-290A-4E77-9A39-4D3F7689A55C}" type="datetimeFigureOut">
              <a:rPr lang="en-US" smtClean="0"/>
              <a:t>3/21/2019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A5C563D-108A-43F4-A423-055E9DC852E1}"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32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2846FA5-290A-4E77-9A39-4D3F7689A55C}" type="datetimeFigureOut">
              <a:rPr lang="en-US" smtClean="0"/>
              <a:t>3/21/2019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A5C563D-108A-43F4-A423-055E9DC852E1}"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4476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www.virtualsciencefair.org/2007/knig7d2/images/mutation.jpg" TargetMode="Externa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hyperlink" Target="file:///C:\Program%20Files\TurningPoint\2003\Questions.html" TargetMode="Externa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hyperlink" Target="http://www.google.com/imgres?imgurl=http://www.maggiewilliamswanderer.com/wp-content/uploads/2009/05/opposable-thumbs.jpg?w=300&amp;imgrefurl=http://www.maggiewilliamswanderer.com/2009/05/opposable-thumbs-uniquely-human-not-hardly/&amp;usg=__U9utdzywAz7OsOV3UYeKufV65o4=&amp;h=350&amp;w=499&amp;sz=101&amp;hl=en&amp;start=1&amp;zoom=1&amp;um=1&amp;itbs=1&amp;tbnid=1fktxMe2P8MBSM:&amp;tbnh=91&amp;tbnw=130&amp;prev=/search?q=opposable+thumbs&amp;um=1&amp;hl=en&amp;safe=active&amp;sa=N&amp;biw=1004&amp;bih=606&amp;tbm=isch&amp;ei=9ynNTdyIGcrt0gH0xuyKDg"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imgres?imgurl=http://www.genomenewsnetwork.org/gnn_images/whats_a_genome/crossing_over.jpg&amp;imgrefurl=http://www.genomenewsnetwork.org/resources/whats_a_genome/Chp3_2.shtml&amp;usg=__Vv2pr5XlFwGllmEw39KvQVHWAbM=&amp;h=271&amp;w=250&amp;sz=9&amp;hl=en&amp;start=2&amp;zoom=1&amp;um=1&amp;itbs=1&amp;tbnid=6nojqipdU8OxTM:&amp;tbnh=113&amp;tbnw=104&amp;prev=/search?q=crossing+over&amp;um=1&amp;hl=en&amp;safe=active&amp;biw=1004&amp;bih=606&amp;tbm=isch&amp;ei=jirNTY2eI8r40gHJzrWcDg" TargetMode="External"/><Relationship Id="rId2" Type="http://schemas.openxmlformats.org/officeDocument/2006/relationships/hyperlink" Target="file:///C:\Program%20Files\TurningPoint\2003\Questions.html" TargetMode="Externa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and classification</a:t>
            </a:r>
            <a:endParaRPr lang="en-US" dirty="0"/>
          </a:p>
        </p:txBody>
      </p:sp>
      <p:sp>
        <p:nvSpPr>
          <p:cNvPr id="3" name="Subtitle 2"/>
          <p:cNvSpPr>
            <a:spLocks noGrp="1"/>
          </p:cNvSpPr>
          <p:nvPr>
            <p:ph type="subTitle" idx="1"/>
          </p:nvPr>
        </p:nvSpPr>
        <p:spPr/>
        <p:txBody>
          <a:bodyPr/>
          <a:lstStyle/>
          <a:p>
            <a:r>
              <a:rPr lang="en-US" dirty="0" smtClean="0"/>
              <a:t>Unit 8</a:t>
            </a:r>
            <a:endParaRPr lang="en-US" dirty="0"/>
          </a:p>
        </p:txBody>
      </p:sp>
    </p:spTree>
    <p:extLst>
      <p:ext uri="{BB962C8B-B14F-4D97-AF65-F5344CB8AC3E}">
        <p14:creationId xmlns:p14="http://schemas.microsoft.com/office/powerpoint/2010/main" val="3993126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053" y="250798"/>
            <a:ext cx="9601200" cy="1485900"/>
          </a:xfrm>
        </p:spPr>
        <p:txBody>
          <a:bodyPr/>
          <a:lstStyle/>
          <a:p>
            <a:r>
              <a:rPr lang="en-US" dirty="0" smtClean="0"/>
              <a:t>Biogenesis	</a:t>
            </a:r>
            <a:endParaRPr lang="en-US" dirty="0"/>
          </a:p>
        </p:txBody>
      </p:sp>
      <p:sp>
        <p:nvSpPr>
          <p:cNvPr id="3" name="Content Placeholder 2"/>
          <p:cNvSpPr>
            <a:spLocks noGrp="1"/>
          </p:cNvSpPr>
          <p:nvPr>
            <p:ph idx="1"/>
          </p:nvPr>
        </p:nvSpPr>
        <p:spPr>
          <a:xfrm>
            <a:off x="685799" y="1042737"/>
            <a:ext cx="6729663" cy="5132642"/>
          </a:xfrm>
        </p:spPr>
        <p:txBody>
          <a:bodyPr>
            <a:noAutofit/>
          </a:bodyPr>
          <a:lstStyle/>
          <a:p>
            <a:r>
              <a:rPr lang="en-US" sz="2800" dirty="0" smtClean="0"/>
              <a:t>The belief that life can only come from living matter</a:t>
            </a:r>
          </a:p>
          <a:p>
            <a:pPr lvl="1"/>
            <a:r>
              <a:rPr lang="en-US" sz="2800" dirty="0" smtClean="0"/>
              <a:t>All life is from life</a:t>
            </a:r>
          </a:p>
          <a:p>
            <a:r>
              <a:rPr lang="en-US" sz="2800" dirty="0" smtClean="0"/>
              <a:t>Now widely accepted, but was not until about 1860</a:t>
            </a:r>
          </a:p>
          <a:p>
            <a:pPr marL="690563" indent="-169863">
              <a:buFont typeface="Arial" panose="020B0604020202020204" pitchFamily="34" charset="0"/>
              <a:buChar char="•"/>
            </a:pPr>
            <a:r>
              <a:rPr lang="en-US" sz="2800" dirty="0" smtClean="0"/>
              <a:t>In the life cycle of a frog, tadpoles hatch from eggs, eventually are frogs </a:t>
            </a:r>
          </a:p>
          <a:p>
            <a:pPr marL="690563" indent="-169863">
              <a:buFont typeface="Arial" panose="020B0604020202020204" pitchFamily="34" charset="0"/>
              <a:buChar char="•"/>
            </a:pPr>
            <a:r>
              <a:rPr lang="en-US" sz="2800" dirty="0" smtClean="0"/>
              <a:t>Flies were previously larvae, which hatched from eggs (deposited on the meat)</a:t>
            </a:r>
          </a:p>
          <a:p>
            <a:pPr marL="690563" indent="-169863">
              <a:buFont typeface="Arial" panose="020B0604020202020204" pitchFamily="34" charset="0"/>
              <a:buChar char="•"/>
            </a:pPr>
            <a:r>
              <a:rPr lang="en-US" sz="2800" dirty="0" smtClean="0"/>
              <a:t>Mice are born from other mice</a:t>
            </a:r>
            <a:endParaRPr lang="en-US" sz="2800" dirty="0"/>
          </a:p>
        </p:txBody>
      </p:sp>
      <p:pic>
        <p:nvPicPr>
          <p:cNvPr id="3074" name="Picture 2" descr="Image result for frog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462" y="1428750"/>
            <a:ext cx="5748836" cy="431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7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431" y="152399"/>
            <a:ext cx="9601200" cy="1485900"/>
          </a:xfrm>
        </p:spPr>
        <p:txBody>
          <a:bodyPr/>
          <a:lstStyle/>
          <a:p>
            <a:r>
              <a:rPr lang="en-US" dirty="0" smtClean="0"/>
              <a:t>The people involved</a:t>
            </a:r>
            <a:endParaRPr lang="en-US" dirty="0"/>
          </a:p>
        </p:txBody>
      </p:sp>
      <p:sp>
        <p:nvSpPr>
          <p:cNvPr id="3" name="Content Placeholder 2"/>
          <p:cNvSpPr>
            <a:spLocks noGrp="1"/>
          </p:cNvSpPr>
          <p:nvPr>
            <p:ph idx="1"/>
          </p:nvPr>
        </p:nvSpPr>
        <p:spPr>
          <a:xfrm>
            <a:off x="737937" y="895349"/>
            <a:ext cx="6592663" cy="5735054"/>
          </a:xfrm>
        </p:spPr>
        <p:txBody>
          <a:bodyPr>
            <a:noAutofit/>
          </a:bodyPr>
          <a:lstStyle/>
          <a:p>
            <a:r>
              <a:rPr lang="en-US" sz="2400" dirty="0" smtClean="0"/>
              <a:t>**Francesco </a:t>
            </a:r>
            <a:r>
              <a:rPr lang="en-US" sz="2400" dirty="0" err="1" smtClean="0"/>
              <a:t>Redi</a:t>
            </a:r>
            <a:r>
              <a:rPr lang="en-US" sz="2400" dirty="0" smtClean="0"/>
              <a:t> (1668): designed an experiment to test spontaneous generation</a:t>
            </a:r>
          </a:p>
          <a:p>
            <a:pPr lvl="1"/>
            <a:r>
              <a:rPr lang="en-US" sz="2400" dirty="0" smtClean="0"/>
              <a:t>In support of: </a:t>
            </a:r>
            <a:r>
              <a:rPr lang="en-US" sz="2400" b="1" dirty="0" smtClean="0"/>
              <a:t>BIOGENESIS</a:t>
            </a:r>
          </a:p>
          <a:p>
            <a:pPr lvl="1"/>
            <a:r>
              <a:rPr lang="en-US" sz="2400" b="1" dirty="0" smtClean="0"/>
              <a:t>Setup: </a:t>
            </a:r>
            <a:r>
              <a:rPr lang="en-US" sz="2400" dirty="0" smtClean="0"/>
              <a:t>three jars, each holding meat</a:t>
            </a:r>
          </a:p>
          <a:p>
            <a:pPr lvl="2"/>
            <a:r>
              <a:rPr lang="en-US" sz="2400" dirty="0" smtClean="0"/>
              <a:t>Control: no lid</a:t>
            </a:r>
          </a:p>
          <a:p>
            <a:pPr lvl="3"/>
            <a:r>
              <a:rPr lang="en-US" sz="2400" dirty="0" smtClean="0"/>
              <a:t>Flies and air have access to meat</a:t>
            </a:r>
          </a:p>
          <a:p>
            <a:pPr lvl="2"/>
            <a:r>
              <a:rPr lang="en-US" sz="2400" dirty="0" smtClean="0"/>
              <a:t>Experimental setup 1: closed lid</a:t>
            </a:r>
          </a:p>
          <a:p>
            <a:pPr lvl="3"/>
            <a:r>
              <a:rPr lang="en-US" sz="2400" dirty="0" smtClean="0"/>
              <a:t>Neither flies nor air can access meat</a:t>
            </a:r>
          </a:p>
          <a:p>
            <a:pPr lvl="2"/>
            <a:r>
              <a:rPr lang="en-US" sz="2400" dirty="0" smtClean="0"/>
              <a:t>Experimental setup 2: mesh lid (cheesecloth)</a:t>
            </a:r>
          </a:p>
          <a:p>
            <a:pPr lvl="3"/>
            <a:r>
              <a:rPr lang="en-US" sz="2400" dirty="0" smtClean="0"/>
              <a:t>Flies cannot access meat, air can</a:t>
            </a:r>
          </a:p>
          <a:p>
            <a:pPr lvl="1"/>
            <a:r>
              <a:rPr lang="en-US" sz="2400" b="1" dirty="0" smtClean="0"/>
              <a:t>Findings: </a:t>
            </a:r>
            <a:r>
              <a:rPr lang="en-US" sz="2400" dirty="0" smtClean="0"/>
              <a:t>the only jar with flies was the control!</a:t>
            </a:r>
            <a:endParaRPr lang="en-US" sz="2400" dirty="0"/>
          </a:p>
        </p:txBody>
      </p:sp>
      <p:pic>
        <p:nvPicPr>
          <p:cNvPr id="4098" name="Picture 2" descr="Image result for francesco r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600" y="1295915"/>
            <a:ext cx="5531615" cy="383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9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854" y="220579"/>
            <a:ext cx="10323095" cy="1485900"/>
          </a:xfrm>
        </p:spPr>
        <p:txBody>
          <a:bodyPr/>
          <a:lstStyle/>
          <a:p>
            <a:r>
              <a:rPr lang="en-US" dirty="0" smtClean="0"/>
              <a:t>Needham (1748)		</a:t>
            </a:r>
            <a:r>
              <a:rPr lang="en-US" dirty="0" err="1" smtClean="0"/>
              <a:t>Spallanzani</a:t>
            </a:r>
            <a:r>
              <a:rPr lang="en-US" dirty="0" smtClean="0"/>
              <a:t> (1770)</a:t>
            </a:r>
            <a:endParaRPr lang="en-US" dirty="0"/>
          </a:p>
        </p:txBody>
      </p:sp>
      <p:sp>
        <p:nvSpPr>
          <p:cNvPr id="3" name="Content Placeholder 2"/>
          <p:cNvSpPr>
            <a:spLocks noGrp="1"/>
          </p:cNvSpPr>
          <p:nvPr>
            <p:ph sz="half" idx="1"/>
          </p:nvPr>
        </p:nvSpPr>
        <p:spPr>
          <a:xfrm>
            <a:off x="1058778" y="1074821"/>
            <a:ext cx="5466624" cy="4503016"/>
          </a:xfrm>
        </p:spPr>
        <p:txBody>
          <a:bodyPr>
            <a:normAutofit/>
          </a:bodyPr>
          <a:lstStyle/>
          <a:p>
            <a:r>
              <a:rPr lang="en-US" sz="2200" dirty="0" smtClean="0"/>
              <a:t>John Needham, an Englishman, wanted to prove </a:t>
            </a:r>
            <a:r>
              <a:rPr lang="en-US" sz="2200" dirty="0" err="1" smtClean="0"/>
              <a:t>Redi</a:t>
            </a:r>
            <a:r>
              <a:rPr lang="en-US" sz="2200" dirty="0" smtClean="0"/>
              <a:t> wrong</a:t>
            </a:r>
          </a:p>
          <a:p>
            <a:pPr lvl="1"/>
            <a:r>
              <a:rPr lang="en-US" sz="2200" dirty="0" smtClean="0"/>
              <a:t>In support of: </a:t>
            </a:r>
            <a:r>
              <a:rPr lang="en-US" sz="2200" b="1" dirty="0" smtClean="0"/>
              <a:t>SPON. GENERATION</a:t>
            </a:r>
          </a:p>
          <a:p>
            <a:pPr lvl="1"/>
            <a:r>
              <a:rPr lang="en-US" sz="2200" b="1" dirty="0" smtClean="0"/>
              <a:t>Experiment: </a:t>
            </a:r>
            <a:r>
              <a:rPr lang="en-US" sz="2200" dirty="0" smtClean="0"/>
              <a:t>heat broth to remove microbes; seal and let sit… check for life</a:t>
            </a:r>
          </a:p>
          <a:p>
            <a:pPr lvl="1"/>
            <a:r>
              <a:rPr lang="en-US" sz="2200" b="1" dirty="0" smtClean="0"/>
              <a:t>Findings: </a:t>
            </a:r>
            <a:r>
              <a:rPr lang="en-US" sz="2200" dirty="0" smtClean="0"/>
              <a:t>there is bacteria in the broth! Spontaneous generation must be right.</a:t>
            </a:r>
          </a:p>
          <a:p>
            <a:pPr lvl="1"/>
            <a:r>
              <a:rPr lang="en-US" sz="2200" b="1" dirty="0" smtClean="0"/>
              <a:t>Problem: </a:t>
            </a:r>
            <a:r>
              <a:rPr lang="en-US" sz="2200" dirty="0" smtClean="0"/>
              <a:t>did not heat broth long enough to remove all microbes</a:t>
            </a:r>
            <a:endParaRPr lang="en-US" sz="2200" dirty="0"/>
          </a:p>
        </p:txBody>
      </p:sp>
      <p:sp>
        <p:nvSpPr>
          <p:cNvPr id="4" name="Content Placeholder 3"/>
          <p:cNvSpPr>
            <a:spLocks noGrp="1"/>
          </p:cNvSpPr>
          <p:nvPr>
            <p:ph sz="half" idx="2"/>
          </p:nvPr>
        </p:nvSpPr>
        <p:spPr>
          <a:xfrm>
            <a:off x="6525401" y="1074821"/>
            <a:ext cx="5666597" cy="3581401"/>
          </a:xfrm>
        </p:spPr>
        <p:txBody>
          <a:bodyPr>
            <a:normAutofit/>
          </a:bodyPr>
          <a:lstStyle/>
          <a:p>
            <a:r>
              <a:rPr lang="en-US" dirty="0" err="1" smtClean="0"/>
              <a:t>Lazzaro</a:t>
            </a:r>
            <a:r>
              <a:rPr lang="en-US" dirty="0" smtClean="0"/>
              <a:t> </a:t>
            </a:r>
            <a:r>
              <a:rPr lang="en-US" dirty="0" err="1" smtClean="0"/>
              <a:t>Spallanzani</a:t>
            </a:r>
            <a:r>
              <a:rPr lang="en-US" dirty="0" smtClean="0"/>
              <a:t>, an Italian doctor, was sure Needham made a mistake when attempting to remove all microbes and repeated his experiment</a:t>
            </a:r>
          </a:p>
          <a:p>
            <a:pPr lvl="1"/>
            <a:r>
              <a:rPr lang="en-US" sz="2200" dirty="0" smtClean="0"/>
              <a:t>In support of: </a:t>
            </a:r>
            <a:r>
              <a:rPr lang="en-US" sz="2200" b="1" dirty="0" smtClean="0"/>
              <a:t>BIOGENESIS!</a:t>
            </a:r>
          </a:p>
          <a:p>
            <a:pPr lvl="1"/>
            <a:r>
              <a:rPr lang="en-US" sz="2200" b="1" dirty="0" smtClean="0"/>
              <a:t>Experiment: </a:t>
            </a:r>
            <a:r>
              <a:rPr lang="en-US" sz="2200" dirty="0" smtClean="0"/>
              <a:t>pour broth in two flasks; heat broth (kill microbes); seal one flask and leave the other open</a:t>
            </a:r>
          </a:p>
          <a:p>
            <a:pPr lvl="1"/>
            <a:r>
              <a:rPr lang="en-US" sz="2200" b="1" dirty="0" smtClean="0"/>
              <a:t>Findings: </a:t>
            </a:r>
            <a:r>
              <a:rPr lang="en-US" sz="2200" dirty="0" smtClean="0"/>
              <a:t>only the open flask contained microbes</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609" y="4966060"/>
            <a:ext cx="3496163" cy="1943371"/>
          </a:xfrm>
          <a:prstGeom prst="rect">
            <a:avLst/>
          </a:prstGeom>
        </p:spPr>
      </p:pic>
      <p:pic>
        <p:nvPicPr>
          <p:cNvPr id="5122" name="Picture 2" descr="Image result for needham and spallanz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836" y="4691204"/>
            <a:ext cx="2966447" cy="216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99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Pasteur (1862-1864)</a:t>
            </a:r>
            <a:endParaRPr lang="en-US" dirty="0"/>
          </a:p>
        </p:txBody>
      </p:sp>
      <p:sp>
        <p:nvSpPr>
          <p:cNvPr id="6" name="Content Placeholder 5"/>
          <p:cNvSpPr>
            <a:spLocks noGrp="1"/>
          </p:cNvSpPr>
          <p:nvPr>
            <p:ph idx="1"/>
          </p:nvPr>
        </p:nvSpPr>
        <p:spPr>
          <a:xfrm>
            <a:off x="657725" y="1443789"/>
            <a:ext cx="10507579" cy="5125453"/>
          </a:xfrm>
        </p:spPr>
        <p:txBody>
          <a:bodyPr>
            <a:normAutofit/>
          </a:bodyPr>
          <a:lstStyle/>
          <a:p>
            <a:r>
              <a:rPr lang="en-US" sz="2700" dirty="0" smtClean="0"/>
              <a:t>French scientist that ended the debate</a:t>
            </a:r>
          </a:p>
          <a:p>
            <a:pPr lvl="1"/>
            <a:r>
              <a:rPr lang="en-US" sz="2700" dirty="0" smtClean="0"/>
              <a:t>In support of: </a:t>
            </a:r>
            <a:r>
              <a:rPr lang="en-US" sz="2700" b="1" dirty="0" smtClean="0"/>
              <a:t>BIOGENESIS!</a:t>
            </a:r>
          </a:p>
          <a:p>
            <a:pPr marL="530352" lvl="1" indent="0">
              <a:buNone/>
            </a:pPr>
            <a:r>
              <a:rPr lang="en-US" sz="2700" b="1" dirty="0" smtClean="0"/>
              <a:t>Setup</a:t>
            </a:r>
            <a:r>
              <a:rPr lang="en-US" sz="2700" dirty="0" smtClean="0"/>
              <a:t>: built upon the work of Needham and </a:t>
            </a:r>
            <a:r>
              <a:rPr lang="en-US" sz="2700" dirty="0" err="1" smtClean="0"/>
              <a:t>Spallanzani</a:t>
            </a:r>
            <a:r>
              <a:rPr lang="en-US" sz="2700" dirty="0" smtClean="0"/>
              <a:t>, but with a twist</a:t>
            </a:r>
          </a:p>
          <a:p>
            <a:pPr lvl="2"/>
            <a:r>
              <a:rPr lang="en-US" sz="2700" dirty="0" smtClean="0"/>
              <a:t>Control: flask with broth that had been heated to kill microbes</a:t>
            </a:r>
          </a:p>
          <a:p>
            <a:pPr lvl="2"/>
            <a:r>
              <a:rPr lang="en-US" sz="2700" dirty="0" smtClean="0"/>
              <a:t>Experimental setup: swan-neck flask with broth heated to kill microbes</a:t>
            </a:r>
          </a:p>
          <a:p>
            <a:pPr lvl="3"/>
            <a:r>
              <a:rPr lang="en-US" sz="2700" dirty="0" smtClean="0"/>
              <a:t>Air has access to the broth!</a:t>
            </a:r>
          </a:p>
          <a:p>
            <a:pPr marL="530352" lvl="1" indent="0">
              <a:buNone/>
            </a:pPr>
            <a:r>
              <a:rPr lang="en-US" sz="2700" b="1" dirty="0" smtClean="0"/>
              <a:t>Findings: </a:t>
            </a:r>
            <a:r>
              <a:rPr lang="en-US" sz="2700" dirty="0" smtClean="0"/>
              <a:t>swan-neck flask remained microbe-free until tilting the flask, allowing the broth to pick up microbes from the bend… spontaneous generation is not real!</a:t>
            </a:r>
          </a:p>
          <a:p>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225" y="0"/>
            <a:ext cx="5350775" cy="1913446"/>
          </a:xfrm>
          <a:prstGeom prst="rect">
            <a:avLst/>
          </a:prstGeom>
        </p:spPr>
      </p:pic>
    </p:spTree>
    <p:extLst>
      <p:ext uri="{BB962C8B-B14F-4D97-AF65-F5344CB8AC3E}">
        <p14:creationId xmlns:p14="http://schemas.microsoft.com/office/powerpoint/2010/main" val="3918163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0369"/>
            <a:ext cx="9601200" cy="1485900"/>
          </a:xfrm>
        </p:spPr>
        <p:txBody>
          <a:bodyPr/>
          <a:lstStyle/>
          <a:p>
            <a:r>
              <a:rPr lang="en-US" dirty="0" smtClean="0"/>
              <a:t>Life on Earth</a:t>
            </a:r>
            <a:endParaRPr lang="en-US" dirty="0"/>
          </a:p>
        </p:txBody>
      </p:sp>
      <p:sp>
        <p:nvSpPr>
          <p:cNvPr id="3" name="Content Placeholder 2"/>
          <p:cNvSpPr>
            <a:spLocks noGrp="1"/>
          </p:cNvSpPr>
          <p:nvPr>
            <p:ph idx="1"/>
          </p:nvPr>
        </p:nvSpPr>
        <p:spPr>
          <a:xfrm>
            <a:off x="802105" y="899418"/>
            <a:ext cx="7892716" cy="4583975"/>
          </a:xfrm>
        </p:spPr>
        <p:txBody>
          <a:bodyPr>
            <a:normAutofit/>
          </a:bodyPr>
          <a:lstStyle/>
          <a:p>
            <a:r>
              <a:rPr lang="en-US" sz="2800" dirty="0" smtClean="0"/>
              <a:t>Earth: 4.6 billion years old</a:t>
            </a:r>
          </a:p>
          <a:p>
            <a:r>
              <a:rPr lang="en-US" sz="2800" dirty="0" smtClean="0"/>
              <a:t>Method of aging: radioactive/absolute dating v. relative dating</a:t>
            </a:r>
          </a:p>
          <a:p>
            <a:r>
              <a:rPr lang="en-US" sz="2800" dirty="0" smtClean="0"/>
              <a:t>Early atmosphere: CO2, SO2, Methane, ammonia… </a:t>
            </a:r>
            <a:r>
              <a:rPr lang="en-US" sz="2800" b="1" i="1" dirty="0" smtClean="0"/>
              <a:t>no free O2</a:t>
            </a:r>
          </a:p>
          <a:p>
            <a:pPr lvl="1"/>
            <a:r>
              <a:rPr lang="en-US" sz="2800" dirty="0" smtClean="0"/>
              <a:t>RNA, amino acids form and lead to first cells</a:t>
            </a:r>
            <a:endParaRPr lang="en-US" sz="2800" dirty="0"/>
          </a:p>
        </p:txBody>
      </p:sp>
      <p:pic>
        <p:nvPicPr>
          <p:cNvPr id="6146" name="Picture 2" descr="Image result for relative d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147" y="1283425"/>
            <a:ext cx="3530174" cy="44772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2892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1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582" y="124327"/>
            <a:ext cx="9601200" cy="1485900"/>
          </a:xfrm>
        </p:spPr>
        <p:txBody>
          <a:bodyPr/>
          <a:lstStyle/>
          <a:p>
            <a:r>
              <a:rPr lang="en-US" dirty="0" smtClean="0"/>
              <a:t>Determining the Age of Fossils</a:t>
            </a:r>
            <a:endParaRPr lang="en-US" dirty="0"/>
          </a:p>
        </p:txBody>
      </p:sp>
      <p:sp>
        <p:nvSpPr>
          <p:cNvPr id="4" name="Content Placeholder 3"/>
          <p:cNvSpPr>
            <a:spLocks noGrp="1"/>
          </p:cNvSpPr>
          <p:nvPr>
            <p:ph sz="half" idx="1"/>
          </p:nvPr>
        </p:nvSpPr>
        <p:spPr>
          <a:xfrm>
            <a:off x="898357" y="818148"/>
            <a:ext cx="5360825" cy="4069536"/>
          </a:xfrm>
        </p:spPr>
        <p:txBody>
          <a:bodyPr>
            <a:noAutofit/>
          </a:bodyPr>
          <a:lstStyle/>
          <a:p>
            <a:pPr marL="0" indent="0">
              <a:buNone/>
            </a:pPr>
            <a:r>
              <a:rPr lang="en-US" sz="2100" b="1" u="sng" dirty="0" smtClean="0"/>
              <a:t>Relative Dating</a:t>
            </a:r>
          </a:p>
          <a:p>
            <a:r>
              <a:rPr lang="en-US" sz="2200" dirty="0" smtClean="0"/>
              <a:t>Approximate age based on the position in the layers of the sedimentary rock</a:t>
            </a:r>
          </a:p>
          <a:p>
            <a:r>
              <a:rPr lang="en-US" sz="2200" dirty="0" smtClean="0"/>
              <a:t>Fossils form when fine sediment buries organisms, but if they are not buried, it is possible to decay before fossilizing</a:t>
            </a:r>
          </a:p>
          <a:p>
            <a:r>
              <a:rPr lang="en-US" sz="2200" dirty="0" smtClean="0"/>
              <a:t>Areas with wet lowlands or slow moving water are excellent for fossil formation</a:t>
            </a:r>
            <a:endParaRPr lang="en-US" sz="2200" dirty="0"/>
          </a:p>
        </p:txBody>
      </p:sp>
      <p:sp>
        <p:nvSpPr>
          <p:cNvPr id="5" name="Content Placeholder 4"/>
          <p:cNvSpPr>
            <a:spLocks noGrp="1"/>
          </p:cNvSpPr>
          <p:nvPr>
            <p:ph sz="half" idx="2"/>
          </p:nvPr>
        </p:nvSpPr>
        <p:spPr>
          <a:xfrm>
            <a:off x="6543928" y="818148"/>
            <a:ext cx="5375355" cy="3753852"/>
          </a:xfrm>
        </p:spPr>
        <p:txBody>
          <a:bodyPr>
            <a:normAutofit fontScale="92500"/>
          </a:bodyPr>
          <a:lstStyle/>
          <a:p>
            <a:pPr marL="0" indent="0">
              <a:buNone/>
            </a:pPr>
            <a:r>
              <a:rPr lang="en-US" sz="2300" b="1" u="sng" dirty="0" smtClean="0"/>
              <a:t>Absolute Dating</a:t>
            </a:r>
          </a:p>
          <a:p>
            <a:r>
              <a:rPr lang="en-US" sz="2300" dirty="0" smtClean="0"/>
              <a:t>Exact age based on half-life of remaining fossil using radioactive dating (carbon-14)</a:t>
            </a:r>
          </a:p>
          <a:p>
            <a:r>
              <a:rPr lang="en-US" altLang="en-US" sz="2300" dirty="0" smtClean="0"/>
              <a:t>Half-life: amount of time it takes for ½ of the radioisotope to decay</a:t>
            </a:r>
            <a:endParaRPr lang="en-US" altLang="en-US" sz="2300" dirty="0"/>
          </a:p>
          <a:p>
            <a:r>
              <a:rPr lang="en-US" altLang="en-US" sz="2300" dirty="0"/>
              <a:t>Remember: isotopes are the same atom with different numbers of </a:t>
            </a:r>
            <a:r>
              <a:rPr lang="en-US" altLang="en-US" sz="2300" b="1" dirty="0">
                <a:solidFill>
                  <a:schemeClr val="tx1"/>
                </a:solidFill>
              </a:rPr>
              <a:t>neutrons</a:t>
            </a:r>
          </a:p>
          <a:p>
            <a:r>
              <a:rPr lang="en-US" altLang="en-US" sz="2300" dirty="0">
                <a:solidFill>
                  <a:schemeClr val="tx1"/>
                </a:solidFill>
              </a:rPr>
              <a:t>Carbon Dating: You want to determine how long it is taking for half of the sample of the isotope to decay. </a:t>
            </a:r>
            <a:r>
              <a:rPr lang="en-US" altLang="en-US" sz="2300" dirty="0">
                <a:solidFill>
                  <a:srgbClr val="FF0000"/>
                </a:solidFill>
              </a:rPr>
              <a:t> </a:t>
            </a:r>
          </a:p>
          <a:p>
            <a:endParaRPr lang="en-US" dirty="0"/>
          </a:p>
        </p:txBody>
      </p:sp>
      <p:pic>
        <p:nvPicPr>
          <p:cNvPr id="7170" name="Picture 2" descr="Image result for relative d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386" y="4241339"/>
            <a:ext cx="4572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182" y="4792864"/>
            <a:ext cx="5977788" cy="1482862"/>
          </a:xfrm>
          <a:prstGeom prst="rect">
            <a:avLst/>
          </a:prstGeom>
        </p:spPr>
      </p:pic>
    </p:spTree>
    <p:extLst>
      <p:ext uri="{BB962C8B-B14F-4D97-AF65-F5344CB8AC3E}">
        <p14:creationId xmlns:p14="http://schemas.microsoft.com/office/powerpoint/2010/main" val="380955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Breakdown of Time (Eras)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259" y="1407479"/>
            <a:ext cx="7285219" cy="5163149"/>
          </a:xfrm>
        </p:spPr>
      </p:pic>
    </p:spTree>
    <p:extLst>
      <p:ext uri="{BB962C8B-B14F-4D97-AF65-F5344CB8AC3E}">
        <p14:creationId xmlns:p14="http://schemas.microsoft.com/office/powerpoint/2010/main" val="1024915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303296"/>
            <a:ext cx="9601200" cy="1485900"/>
          </a:xfrm>
        </p:spPr>
        <p:txBody>
          <a:bodyPr/>
          <a:lstStyle/>
          <a:p>
            <a:r>
              <a:rPr lang="en-US" b="1" dirty="0" smtClean="0"/>
              <a:t>Oldest Life: 3.5 billion years ago (Precambrian Time)</a:t>
            </a:r>
            <a:endParaRPr lang="en-US" b="1" dirty="0"/>
          </a:p>
        </p:txBody>
      </p:sp>
      <p:sp>
        <p:nvSpPr>
          <p:cNvPr id="6" name="Content Placeholder 5"/>
          <p:cNvSpPr>
            <a:spLocks noGrp="1"/>
          </p:cNvSpPr>
          <p:nvPr>
            <p:ph idx="1"/>
          </p:nvPr>
        </p:nvSpPr>
        <p:spPr>
          <a:xfrm>
            <a:off x="1371599" y="1789197"/>
            <a:ext cx="10275185" cy="4506672"/>
          </a:xfrm>
        </p:spPr>
        <p:txBody>
          <a:bodyPr>
            <a:normAutofit/>
          </a:bodyPr>
          <a:lstStyle/>
          <a:p>
            <a:r>
              <a:rPr lang="en-US" sz="2200" dirty="0" smtClean="0"/>
              <a:t>Atmosphere lacked free oxygen</a:t>
            </a:r>
          </a:p>
          <a:p>
            <a:pPr lvl="1"/>
            <a:r>
              <a:rPr lang="en-US" sz="2200" dirty="0" smtClean="0"/>
              <a:t>Organisms had to be anaerobic</a:t>
            </a:r>
          </a:p>
          <a:p>
            <a:r>
              <a:rPr lang="en-US" sz="2200" dirty="0" smtClean="0"/>
              <a:t>First cells were </a:t>
            </a:r>
            <a:r>
              <a:rPr lang="en-US" sz="2200" dirty="0" err="1" smtClean="0"/>
              <a:t>archaebacteria</a:t>
            </a:r>
            <a:r>
              <a:rPr lang="en-US" sz="2200" dirty="0" smtClean="0"/>
              <a:t> (prokaryotes)</a:t>
            </a:r>
          </a:p>
          <a:p>
            <a:pPr lvl="1"/>
            <a:r>
              <a:rPr lang="en-US" sz="2200" dirty="0" smtClean="0"/>
              <a:t>Cell walls lack peptidoglycan</a:t>
            </a:r>
          </a:p>
          <a:p>
            <a:pPr lvl="1"/>
            <a:r>
              <a:rPr lang="en-US" sz="2200" dirty="0" smtClean="0"/>
              <a:t>Methanogens, halophiles, thermophiles</a:t>
            </a:r>
          </a:p>
          <a:p>
            <a:r>
              <a:rPr lang="en-US" sz="2200" dirty="0" smtClean="0"/>
              <a:t>First cells were heterotrophic</a:t>
            </a:r>
          </a:p>
          <a:p>
            <a:pPr lvl="1"/>
            <a:r>
              <a:rPr lang="en-US" sz="2200" dirty="0" smtClean="0"/>
              <a:t>There were autotrophic </a:t>
            </a:r>
            <a:r>
              <a:rPr lang="en-US" sz="2200" dirty="0" err="1" smtClean="0"/>
              <a:t>archaebacteria</a:t>
            </a:r>
            <a:r>
              <a:rPr lang="en-US" sz="2200" dirty="0"/>
              <a:t> </a:t>
            </a:r>
            <a:r>
              <a:rPr lang="en-US" sz="2200" dirty="0" smtClean="0"/>
              <a:t>(chemosynthesis, not photosynthesis)</a:t>
            </a:r>
          </a:p>
          <a:p>
            <a:pPr lvl="2"/>
            <a:r>
              <a:rPr lang="en-US" sz="2200" dirty="0" smtClean="0"/>
              <a:t>As autotrophs began living, they put oxygen into the environment (produce ozone layer)</a:t>
            </a:r>
          </a:p>
          <a:p>
            <a:pPr lvl="2"/>
            <a:r>
              <a:rPr lang="en-US" sz="2200" dirty="0" smtClean="0"/>
              <a:t>Oxygen began accumulating 2.7BYA (banded iron/rust in rocks)</a:t>
            </a:r>
            <a:endParaRPr lang="en-US" sz="2200" dirty="0"/>
          </a:p>
        </p:txBody>
      </p:sp>
      <p:pic>
        <p:nvPicPr>
          <p:cNvPr id="7" name="Picture 5" descr="http://t1.gstatic.com/images?q=tbn:ANd9GcRP7Nfwhs1zyWY3sAuc7CW0d-v5b-mznp27ChHuVU9SkXrbs3Z_aa_Ibdy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584" y="514350"/>
            <a:ext cx="2441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media.treehugger.com/assets/images/2011/10/pyrococcus_furiosus_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5010" y="2652963"/>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http://www.sciencephoto.com/image/429165/large/F0041570-Spirillum_bacteria,_artwork-SP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1" y="4771869"/>
            <a:ext cx="2028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767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261138"/>
            <a:ext cx="11454063" cy="1485900"/>
          </a:xfrm>
        </p:spPr>
        <p:txBody>
          <a:bodyPr>
            <a:normAutofit/>
          </a:bodyPr>
          <a:lstStyle/>
          <a:p>
            <a:r>
              <a:rPr lang="en-US" b="1" dirty="0" smtClean="0"/>
              <a:t>Photosynthetic Prokaryotes </a:t>
            </a:r>
            <a:r>
              <a:rPr lang="en-US" b="1" dirty="0"/>
              <a:t>(Precambrian Time)</a:t>
            </a:r>
          </a:p>
        </p:txBody>
      </p:sp>
      <p:sp>
        <p:nvSpPr>
          <p:cNvPr id="3" name="Content Placeholder 2"/>
          <p:cNvSpPr>
            <a:spLocks noGrp="1"/>
          </p:cNvSpPr>
          <p:nvPr>
            <p:ph idx="1"/>
          </p:nvPr>
        </p:nvSpPr>
        <p:spPr>
          <a:xfrm>
            <a:off x="1371599" y="1203158"/>
            <a:ext cx="10323095" cy="4214536"/>
          </a:xfrm>
        </p:spPr>
        <p:txBody>
          <a:bodyPr/>
          <a:lstStyle/>
          <a:p>
            <a:r>
              <a:rPr lang="en-US" sz="2400" dirty="0" smtClean="0"/>
              <a:t>Blue green algae, </a:t>
            </a:r>
            <a:r>
              <a:rPr lang="en-US" sz="2400" b="1" dirty="0" smtClean="0"/>
              <a:t>cyanobacteria</a:t>
            </a:r>
            <a:r>
              <a:rPr lang="en-US" sz="2400" dirty="0" smtClean="0"/>
              <a:t>, were the first photosynthetic organisms</a:t>
            </a:r>
          </a:p>
          <a:p>
            <a:pPr lvl="1"/>
            <a:r>
              <a:rPr lang="en-US" sz="2400" dirty="0" smtClean="0"/>
              <a:t>Produce: glucose, a carbohydrate (and oxygen)</a:t>
            </a:r>
          </a:p>
          <a:p>
            <a:pPr lvl="1"/>
            <a:r>
              <a:rPr lang="en-US" sz="2400" dirty="0" smtClean="0"/>
              <a:t>Require: carbon dioxide (and water)</a:t>
            </a:r>
          </a:p>
          <a:p>
            <a:r>
              <a:rPr lang="en-US" sz="2400" dirty="0" smtClean="0"/>
              <a:t>Significant oxygen in the atmosphere 2 billion years ago</a:t>
            </a:r>
            <a:endParaRPr lang="en-US" sz="2400" dirty="0"/>
          </a:p>
          <a:p>
            <a:endParaRPr lang="en-US" dirty="0"/>
          </a:p>
        </p:txBody>
      </p:sp>
      <p:pic>
        <p:nvPicPr>
          <p:cNvPr id="8194" name="Picture 2" descr="Image result for 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48048"/>
            <a:ext cx="4146602" cy="31099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cyanobact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29" y="3500707"/>
            <a:ext cx="4956071" cy="371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246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89" y="685800"/>
            <a:ext cx="11412511" cy="1485900"/>
          </a:xfrm>
        </p:spPr>
        <p:txBody>
          <a:bodyPr/>
          <a:lstStyle/>
          <a:p>
            <a:r>
              <a:rPr lang="en-US" b="1" dirty="0" smtClean="0"/>
              <a:t>Eukaryotes Evolve 2.7 BYA </a:t>
            </a:r>
            <a:r>
              <a:rPr lang="en-US" b="1" dirty="0"/>
              <a:t>(Precambrian Time</a:t>
            </a:r>
            <a:r>
              <a:rPr lang="en-US" b="1" dirty="0" smtClean="0"/>
              <a:t>)</a:t>
            </a:r>
            <a:endParaRPr lang="en-US" b="1" dirty="0"/>
          </a:p>
        </p:txBody>
      </p:sp>
      <p:sp>
        <p:nvSpPr>
          <p:cNvPr id="3" name="Content Placeholder 2"/>
          <p:cNvSpPr>
            <a:spLocks noGrp="1"/>
          </p:cNvSpPr>
          <p:nvPr>
            <p:ph idx="1"/>
          </p:nvPr>
        </p:nvSpPr>
        <p:spPr>
          <a:xfrm>
            <a:off x="779489" y="1743540"/>
            <a:ext cx="5856006" cy="4705386"/>
          </a:xfrm>
        </p:spPr>
        <p:txBody>
          <a:bodyPr>
            <a:normAutofit/>
          </a:bodyPr>
          <a:lstStyle/>
          <a:p>
            <a:r>
              <a:rPr lang="en-US" sz="2400" dirty="0" smtClean="0"/>
              <a:t>Larger, more complex than prokaryotes</a:t>
            </a:r>
          </a:p>
          <a:p>
            <a:pPr lvl="1"/>
            <a:r>
              <a:rPr lang="en-US" sz="2400" dirty="0" smtClean="0"/>
              <a:t>Can reproduce sexually, increasing genetic variation</a:t>
            </a:r>
          </a:p>
          <a:p>
            <a:r>
              <a:rPr lang="en-US" sz="2400" dirty="0" smtClean="0"/>
              <a:t>Contain a nucleus and other membrane-bound organelles (</a:t>
            </a:r>
            <a:r>
              <a:rPr lang="en-US" sz="2400" dirty="0" err="1" smtClean="0"/>
              <a:t>golgi</a:t>
            </a:r>
            <a:r>
              <a:rPr lang="en-US" sz="2400" dirty="0" smtClean="0"/>
              <a:t>, lysosomes) for specific jobs in the cell</a:t>
            </a:r>
          </a:p>
          <a:p>
            <a:pPr lvl="1"/>
            <a:r>
              <a:rPr lang="en-US" sz="2400" dirty="0" smtClean="0"/>
              <a:t>Internal membranes increase efficiency</a:t>
            </a:r>
          </a:p>
          <a:p>
            <a:r>
              <a:rPr lang="en-US" sz="2400" dirty="0" smtClean="0"/>
              <a:t>How Eukaryotes evolved: Endosymbiosis</a:t>
            </a:r>
            <a:endParaRPr lang="en-US" sz="2400" dirty="0"/>
          </a:p>
        </p:txBody>
      </p:sp>
      <p:pic>
        <p:nvPicPr>
          <p:cNvPr id="10242" name="Picture 2" descr="Image result for early eukaryotic ce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495" y="2031579"/>
            <a:ext cx="5556505" cy="300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9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axonomy bi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0" y="2857500"/>
            <a:ext cx="3585318" cy="39337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volution wor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803" y="0"/>
            <a:ext cx="6061197" cy="27040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a:xfrm>
            <a:off x="1371600" y="1541417"/>
            <a:ext cx="10607040" cy="5199017"/>
          </a:xfrm>
        </p:spPr>
        <p:txBody>
          <a:bodyPr>
            <a:normAutofit/>
          </a:bodyPr>
          <a:lstStyle/>
          <a:p>
            <a:r>
              <a:rPr lang="en-US" dirty="0" smtClean="0"/>
              <a:t>Topic 1: History of Life</a:t>
            </a:r>
          </a:p>
          <a:p>
            <a:pPr lvl="1"/>
            <a:r>
              <a:rPr lang="en-US" dirty="0" smtClean="0"/>
              <a:t>Spontaneous generation v. biogenesis</a:t>
            </a:r>
          </a:p>
          <a:p>
            <a:pPr lvl="1"/>
            <a:r>
              <a:rPr lang="en-US" dirty="0" smtClean="0"/>
              <a:t>Age of earth</a:t>
            </a:r>
          </a:p>
          <a:p>
            <a:pPr lvl="1"/>
            <a:r>
              <a:rPr lang="en-US" dirty="0" smtClean="0"/>
              <a:t>Order of life on earth</a:t>
            </a:r>
          </a:p>
          <a:p>
            <a:r>
              <a:rPr lang="en-US" dirty="0" smtClean="0"/>
              <a:t>Topic 2: Evolution</a:t>
            </a:r>
          </a:p>
          <a:p>
            <a:pPr lvl="1"/>
            <a:r>
              <a:rPr lang="en-US" dirty="0" smtClean="0"/>
              <a:t>Theories and the people they came from (Lamarck, Darwin)</a:t>
            </a:r>
          </a:p>
          <a:p>
            <a:pPr lvl="1"/>
            <a:r>
              <a:rPr lang="en-US" dirty="0" smtClean="0"/>
              <a:t>Evidence for evolution (fossils, structures, molecular)</a:t>
            </a:r>
          </a:p>
          <a:p>
            <a:pPr lvl="1"/>
            <a:r>
              <a:rPr lang="en-US" dirty="0" smtClean="0"/>
              <a:t>Speciation </a:t>
            </a:r>
          </a:p>
          <a:p>
            <a:r>
              <a:rPr lang="en-US" dirty="0" smtClean="0"/>
              <a:t>Topic 3: Classification</a:t>
            </a:r>
          </a:p>
          <a:p>
            <a:pPr lvl="1"/>
            <a:r>
              <a:rPr lang="en-US" dirty="0" smtClean="0"/>
              <a:t>Domains &amp; kingdoms</a:t>
            </a:r>
          </a:p>
          <a:p>
            <a:pPr lvl="1"/>
            <a:r>
              <a:rPr lang="en-US" dirty="0" smtClean="0"/>
              <a:t>Characteristics</a:t>
            </a:r>
          </a:p>
          <a:p>
            <a:pPr lvl="1"/>
            <a:r>
              <a:rPr lang="en-US" dirty="0" smtClean="0"/>
              <a:t>Dichotomous keys, cladograms</a:t>
            </a:r>
            <a:endParaRPr lang="en-US" dirty="0"/>
          </a:p>
        </p:txBody>
      </p:sp>
    </p:spTree>
    <p:extLst>
      <p:ext uri="{BB962C8B-B14F-4D97-AF65-F5344CB8AC3E}">
        <p14:creationId xmlns:p14="http://schemas.microsoft.com/office/powerpoint/2010/main" val="3442306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Endosymbiotic</a:t>
            </a:r>
            <a:r>
              <a:rPr lang="en-US" dirty="0" smtClean="0"/>
              <a:t> Theory</a:t>
            </a:r>
            <a:endParaRPr lang="en-US" dirty="0"/>
          </a:p>
        </p:txBody>
      </p:sp>
      <p:sp>
        <p:nvSpPr>
          <p:cNvPr id="3" name="Content Placeholder 2"/>
          <p:cNvSpPr>
            <a:spLocks noGrp="1"/>
          </p:cNvSpPr>
          <p:nvPr>
            <p:ph idx="1"/>
          </p:nvPr>
        </p:nvSpPr>
        <p:spPr>
          <a:xfrm>
            <a:off x="1371600" y="1941095"/>
            <a:ext cx="9601200" cy="3926305"/>
          </a:xfrm>
        </p:spPr>
        <p:txBody>
          <a:bodyPr>
            <a:normAutofit/>
          </a:bodyPr>
          <a:lstStyle/>
          <a:p>
            <a:r>
              <a:rPr lang="en-US" sz="2400" dirty="0" smtClean="0"/>
              <a:t>Ancestral cell engulfed smaller cell (aerobic bacteria or photosynthetic bacteria), but did not digest it</a:t>
            </a:r>
          </a:p>
          <a:p>
            <a:pPr lvl="1"/>
            <a:r>
              <a:rPr lang="en-US" sz="2400" dirty="0" smtClean="0"/>
              <a:t>Origin of the mitochondria and chloroplast</a:t>
            </a:r>
          </a:p>
          <a:p>
            <a:pPr lvl="2"/>
            <a:r>
              <a:rPr lang="en-US" sz="2100" dirty="0" smtClean="0"/>
              <a:t>Mitochondria and chloroplast contain their own (circular) DNA; have bacterial shape/structure</a:t>
            </a:r>
          </a:p>
          <a:p>
            <a:pPr lvl="1"/>
            <a:r>
              <a:rPr lang="en-US" sz="2400" dirty="0" smtClean="0"/>
              <a:t>Formed a mutually beneficial relationship</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589" y="4542695"/>
            <a:ext cx="8499221" cy="2315305"/>
          </a:xfrm>
          <a:prstGeom prst="rect">
            <a:avLst/>
          </a:prstGeom>
        </p:spPr>
      </p:pic>
      <p:pic>
        <p:nvPicPr>
          <p:cNvPr id="6" name="Picture 5" descr="http://t3.gstatic.com/images?q=tbn:ANd9GcQN_Z-WaGAaKQ1BCEc7qzAQ1Kj4DOaa7awF8QCB9SLTUYRGmLcGKz5oWkNz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617" y="19050"/>
            <a:ext cx="2836121" cy="192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72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Paleozoic Era (245-542 MYA)</a:t>
            </a:r>
            <a:endParaRPr lang="en-US" b="1" dirty="0"/>
          </a:p>
        </p:txBody>
      </p:sp>
      <p:sp>
        <p:nvSpPr>
          <p:cNvPr id="3" name="Content Placeholder 2"/>
          <p:cNvSpPr>
            <a:spLocks noGrp="1"/>
          </p:cNvSpPr>
          <p:nvPr>
            <p:ph idx="1"/>
          </p:nvPr>
        </p:nvSpPr>
        <p:spPr>
          <a:xfrm>
            <a:off x="786983" y="1540042"/>
            <a:ext cx="9601200" cy="5317957"/>
          </a:xfrm>
        </p:spPr>
        <p:txBody>
          <a:bodyPr>
            <a:normAutofit/>
          </a:bodyPr>
          <a:lstStyle/>
          <a:p>
            <a:r>
              <a:rPr lang="en-US" sz="2200" dirty="0" smtClean="0"/>
              <a:t>The first complex multicellular organisms evolve: FISH!</a:t>
            </a:r>
          </a:p>
          <a:p>
            <a:pPr lvl="1"/>
            <a:r>
              <a:rPr lang="en-US" sz="2200" dirty="0" smtClean="0"/>
              <a:t>Fish are vertebrate (have a backbone)</a:t>
            </a:r>
          </a:p>
          <a:p>
            <a:r>
              <a:rPr lang="en-US" sz="2200" dirty="0" smtClean="0"/>
              <a:t>First plants evolve from seaweed and move to land</a:t>
            </a:r>
          </a:p>
          <a:p>
            <a:r>
              <a:rPr lang="en-US" sz="2200" dirty="0" smtClean="0"/>
              <a:t>Traces of complex burrows have been found- worms very active</a:t>
            </a:r>
          </a:p>
          <a:p>
            <a:r>
              <a:rPr lang="en-US" sz="2200" dirty="0" smtClean="0"/>
              <a:t>Dominant animal life: amphibians</a:t>
            </a:r>
          </a:p>
          <a:p>
            <a:pPr lvl="1"/>
            <a:r>
              <a:rPr lang="en-US" sz="2200" dirty="0" smtClean="0"/>
              <a:t>Vertebrate that spends half its life in the water, the other half on land</a:t>
            </a:r>
          </a:p>
          <a:p>
            <a:pPr lvl="1"/>
            <a:r>
              <a:rPr lang="en-US" sz="2200" dirty="0" smtClean="0"/>
              <a:t>Certain fish evolved limbs and lungs for land life around 380 MYA </a:t>
            </a:r>
          </a:p>
          <a:p>
            <a:r>
              <a:rPr lang="en-US" sz="2200" dirty="0" smtClean="0"/>
              <a:t>Conifer, a type of plant, evolves</a:t>
            </a:r>
          </a:p>
          <a:p>
            <a:pPr lvl="1"/>
            <a:r>
              <a:rPr lang="en-US" sz="2200" dirty="0" smtClean="0"/>
              <a:t>Better adapted to drier climates</a:t>
            </a:r>
          </a:p>
          <a:p>
            <a:pPr lvl="1"/>
            <a:r>
              <a:rPr lang="en-US" sz="2200" dirty="0" smtClean="0"/>
              <a:t>No flowering plants yet (all other major plant groups are)</a:t>
            </a:r>
          </a:p>
          <a:p>
            <a:r>
              <a:rPr lang="en-US" sz="2200" dirty="0" smtClean="0"/>
              <a:t>Mass extinction to close this period ended 95% of life on earth</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444" y="4580531"/>
            <a:ext cx="3366094" cy="21133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152" y="163921"/>
            <a:ext cx="3655008" cy="2274479"/>
          </a:xfrm>
          <a:prstGeom prst="rect">
            <a:avLst/>
          </a:prstGeom>
        </p:spPr>
      </p:pic>
    </p:spTree>
    <p:extLst>
      <p:ext uri="{BB962C8B-B14F-4D97-AF65-F5344CB8AC3E}">
        <p14:creationId xmlns:p14="http://schemas.microsoft.com/office/powerpoint/2010/main" val="327089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Mesozoic Era (65-245 MYA)</a:t>
            </a:r>
            <a:endParaRPr lang="en-US" b="1" dirty="0"/>
          </a:p>
        </p:txBody>
      </p:sp>
      <p:sp>
        <p:nvSpPr>
          <p:cNvPr id="3" name="Content Placeholder 2"/>
          <p:cNvSpPr>
            <a:spLocks noGrp="1"/>
          </p:cNvSpPr>
          <p:nvPr>
            <p:ph idx="1"/>
          </p:nvPr>
        </p:nvSpPr>
        <p:spPr>
          <a:xfrm>
            <a:off x="1371599" y="1475874"/>
            <a:ext cx="10275757" cy="5074828"/>
          </a:xfrm>
        </p:spPr>
        <p:txBody>
          <a:bodyPr>
            <a:normAutofit/>
          </a:bodyPr>
          <a:lstStyle/>
          <a:p>
            <a:r>
              <a:rPr lang="en-US" sz="2200" dirty="0" smtClean="0"/>
              <a:t>Pangea breaks and continents begin forming</a:t>
            </a:r>
          </a:p>
          <a:p>
            <a:r>
              <a:rPr lang="en-US" sz="2200" dirty="0" smtClean="0"/>
              <a:t>Reptiles begin to dominate</a:t>
            </a:r>
          </a:p>
          <a:p>
            <a:r>
              <a:rPr lang="en-US" sz="2200" dirty="0" smtClean="0"/>
              <a:t>Dinosaurs roamed in this period</a:t>
            </a:r>
          </a:p>
          <a:p>
            <a:pPr lvl="1"/>
            <a:r>
              <a:rPr lang="en-US" sz="2200" dirty="0" smtClean="0"/>
              <a:t>First 150 MY of period is ruled by dinosaurs</a:t>
            </a:r>
          </a:p>
          <a:p>
            <a:r>
              <a:rPr lang="en-US" sz="2200" dirty="0" smtClean="0"/>
              <a:t>Birds evolve from dinosaurs about 155 MYA</a:t>
            </a:r>
          </a:p>
          <a:p>
            <a:r>
              <a:rPr lang="en-US" sz="2200" dirty="0" smtClean="0"/>
              <a:t>Mammals evolve at the same time as dinosaurs, but do not dominate</a:t>
            </a:r>
          </a:p>
          <a:p>
            <a:pPr lvl="1"/>
            <a:r>
              <a:rPr lang="en-US" sz="2200" dirty="0" smtClean="0"/>
              <a:t>Many were very small, nocturnal insect eaters</a:t>
            </a:r>
          </a:p>
          <a:p>
            <a:pPr lvl="2"/>
            <a:r>
              <a:rPr lang="en-US" sz="2200" dirty="0" smtClean="0"/>
              <a:t>Nocturnal: active at night (warm-blooded)</a:t>
            </a:r>
          </a:p>
          <a:p>
            <a:r>
              <a:rPr lang="en-US" sz="2200" dirty="0" smtClean="0"/>
              <a:t>Flowering plants and insects co-evolve</a:t>
            </a:r>
          </a:p>
          <a:p>
            <a:pPr lvl="1"/>
            <a:r>
              <a:rPr lang="en-US" sz="2200" dirty="0" smtClean="0"/>
              <a:t>When two organisms evolve at the same rate, same time</a:t>
            </a:r>
          </a:p>
          <a:p>
            <a:r>
              <a:rPr lang="en-US" sz="2200" dirty="0" smtClean="0"/>
              <a:t>Leafy trees and shrubs also evolve</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879" y="0"/>
            <a:ext cx="3976121" cy="3497179"/>
          </a:xfrm>
          <a:prstGeom prst="rect">
            <a:avLst/>
          </a:prstGeom>
        </p:spPr>
      </p:pic>
    </p:spTree>
    <p:extLst>
      <p:ext uri="{BB962C8B-B14F-4D97-AF65-F5344CB8AC3E}">
        <p14:creationId xmlns:p14="http://schemas.microsoft.com/office/powerpoint/2010/main" val="277875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Cenozoic Era (Present)</a:t>
            </a:r>
            <a:endParaRPr lang="en-US" dirty="0"/>
          </a:p>
        </p:txBody>
      </p:sp>
      <p:sp>
        <p:nvSpPr>
          <p:cNvPr id="3" name="Content Placeholder 2"/>
          <p:cNvSpPr>
            <a:spLocks noGrp="1"/>
          </p:cNvSpPr>
          <p:nvPr>
            <p:ph idx="1"/>
          </p:nvPr>
        </p:nvSpPr>
        <p:spPr>
          <a:xfrm>
            <a:off x="1371599" y="2082096"/>
            <a:ext cx="10643937" cy="3785304"/>
          </a:xfrm>
        </p:spPr>
        <p:txBody>
          <a:bodyPr>
            <a:noAutofit/>
          </a:bodyPr>
          <a:lstStyle/>
          <a:p>
            <a:r>
              <a:rPr lang="en-US" sz="2100" dirty="0" smtClean="0"/>
              <a:t>Comparatively short when compared to other eras, but full of fossils! (deep record)</a:t>
            </a:r>
          </a:p>
          <a:p>
            <a:r>
              <a:rPr lang="en-US" sz="2100" dirty="0" smtClean="0"/>
              <a:t>Mammals replace reptiles as the dominating group</a:t>
            </a:r>
          </a:p>
          <a:p>
            <a:pPr lvl="1"/>
            <a:r>
              <a:rPr lang="en-US" sz="2100" dirty="0" smtClean="0"/>
              <a:t>Mammals: fur, fat, mammary glands, vertebrates</a:t>
            </a:r>
          </a:p>
          <a:p>
            <a:pPr lvl="1"/>
            <a:r>
              <a:rPr lang="en-US" sz="2100" dirty="0" smtClean="0"/>
              <a:t>Angiosperm dominance (flowering plant) influenced faster evolution of birds and mammals</a:t>
            </a:r>
          </a:p>
          <a:p>
            <a:r>
              <a:rPr lang="en-US" sz="2100" dirty="0" smtClean="0"/>
              <a:t>~35 MYA– climate became cooler/drier</a:t>
            </a:r>
          </a:p>
          <a:p>
            <a:pPr lvl="1"/>
            <a:r>
              <a:rPr lang="en-US" sz="2100" dirty="0" smtClean="0"/>
              <a:t>Remember, mammals are warm-blooded</a:t>
            </a:r>
          </a:p>
          <a:p>
            <a:r>
              <a:rPr lang="en-US" sz="2100" dirty="0" smtClean="0"/>
              <a:t>~2 MYA, humans evolved</a:t>
            </a:r>
          </a:p>
          <a:p>
            <a:pPr lvl="1"/>
            <a:r>
              <a:rPr lang="en-US" sz="2100" dirty="0" smtClean="0"/>
              <a:t>Use of fire</a:t>
            </a:r>
          </a:p>
          <a:p>
            <a:pPr lvl="1"/>
            <a:r>
              <a:rPr lang="en-US" sz="2100" dirty="0" smtClean="0"/>
              <a:t>Society and culture</a:t>
            </a:r>
          </a:p>
          <a:p>
            <a:pPr lvl="1"/>
            <a:r>
              <a:rPr lang="en-US" sz="2100" dirty="0" smtClean="0"/>
              <a:t>Tools to control world</a:t>
            </a:r>
            <a:endParaRPr lang="en-US" sz="2100" dirty="0"/>
          </a:p>
        </p:txBody>
      </p:sp>
      <p:pic>
        <p:nvPicPr>
          <p:cNvPr id="11266" name="Picture 2" descr="Image result for cenozoic 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7528"/>
            <a:ext cx="5172440" cy="226962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enozoic 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3921364"/>
            <a:ext cx="4416425" cy="293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51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are doing now…</a:t>
            </a:r>
            <a:endParaRPr lang="en-US" dirty="0"/>
          </a:p>
        </p:txBody>
      </p:sp>
      <p:sp>
        <p:nvSpPr>
          <p:cNvPr id="3" name="Content Placeholder 2"/>
          <p:cNvSpPr>
            <a:spLocks noGrp="1"/>
          </p:cNvSpPr>
          <p:nvPr>
            <p:ph idx="1"/>
          </p:nvPr>
        </p:nvSpPr>
        <p:spPr/>
        <p:txBody>
          <a:bodyPr>
            <a:normAutofit/>
          </a:bodyPr>
          <a:lstStyle/>
          <a:p>
            <a:r>
              <a:rPr lang="en-US" sz="3600" dirty="0" smtClean="0"/>
              <a:t>Theories of life/origin of life/sequencing life</a:t>
            </a:r>
          </a:p>
          <a:p>
            <a:pPr lvl="1"/>
            <a:r>
              <a:rPr lang="en-US" sz="3600" dirty="0" smtClean="0"/>
              <a:t>Answer questions</a:t>
            </a:r>
          </a:p>
          <a:p>
            <a:pPr lvl="1"/>
            <a:r>
              <a:rPr lang="en-US" sz="3600" dirty="0" smtClean="0"/>
              <a:t>Order events</a:t>
            </a:r>
          </a:p>
          <a:p>
            <a:pPr lvl="1"/>
            <a:r>
              <a:rPr lang="en-US" sz="3600" dirty="0" smtClean="0"/>
              <a:t>Make timeline </a:t>
            </a:r>
            <a:r>
              <a:rPr lang="en-US" sz="3600" b="1" dirty="0" smtClean="0"/>
              <a:t>on computer paper</a:t>
            </a:r>
            <a:endParaRPr lang="en-US" sz="3600" dirty="0" smtClean="0"/>
          </a:p>
          <a:p>
            <a:pPr lvl="2"/>
            <a:r>
              <a:rPr lang="en-US" sz="3200" dirty="0" smtClean="0"/>
              <a:t>NEED DATES, IMAGES, DESCRIPTIONS</a:t>
            </a:r>
            <a:endParaRPr lang="en-US" sz="3200" dirty="0"/>
          </a:p>
        </p:txBody>
      </p:sp>
    </p:spTree>
    <p:extLst>
      <p:ext uri="{BB962C8B-B14F-4D97-AF65-F5344CB8AC3E}">
        <p14:creationId xmlns:p14="http://schemas.microsoft.com/office/powerpoint/2010/main" val="514120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Topic 2</a:t>
            </a:r>
            <a:endParaRPr lang="en-US" dirty="0"/>
          </a:p>
        </p:txBody>
      </p:sp>
      <p:sp>
        <p:nvSpPr>
          <p:cNvPr id="5" name="Subtitle 4"/>
          <p:cNvSpPr>
            <a:spLocks noGrp="1"/>
          </p:cNvSpPr>
          <p:nvPr>
            <p:ph type="subTitle" idx="1"/>
          </p:nvPr>
        </p:nvSpPr>
        <p:spPr/>
        <p:txBody>
          <a:bodyPr>
            <a:normAutofit/>
          </a:bodyPr>
          <a:lstStyle/>
          <a:p>
            <a:r>
              <a:rPr lang="en-US" sz="2800" dirty="0"/>
              <a:t>E</a:t>
            </a:r>
            <a:r>
              <a:rPr lang="en-US" sz="2800" dirty="0" smtClean="0"/>
              <a:t>volution</a:t>
            </a:r>
            <a:endParaRPr lang="en-US" sz="2800" dirty="0"/>
          </a:p>
        </p:txBody>
      </p:sp>
    </p:spTree>
    <p:extLst>
      <p:ext uri="{BB962C8B-B14F-4D97-AF65-F5344CB8AC3E}">
        <p14:creationId xmlns:p14="http://schemas.microsoft.com/office/powerpoint/2010/main" val="3717459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485900"/>
          </a:xfrm>
        </p:spPr>
        <p:txBody>
          <a:bodyPr/>
          <a:lstStyle/>
          <a:p>
            <a:r>
              <a:rPr lang="en-US" dirty="0" smtClean="0"/>
              <a:t>Revisiting Vocabulary</a:t>
            </a:r>
            <a:endParaRPr lang="en-US" dirty="0"/>
          </a:p>
        </p:txBody>
      </p:sp>
      <p:sp>
        <p:nvSpPr>
          <p:cNvPr id="3" name="Content Placeholder 2"/>
          <p:cNvSpPr>
            <a:spLocks noGrp="1"/>
          </p:cNvSpPr>
          <p:nvPr>
            <p:ph idx="1"/>
          </p:nvPr>
        </p:nvSpPr>
        <p:spPr>
          <a:xfrm>
            <a:off x="770021" y="615142"/>
            <a:ext cx="11421979" cy="6579740"/>
          </a:xfrm>
        </p:spPr>
        <p:txBody>
          <a:bodyPr>
            <a:noAutofit/>
          </a:bodyPr>
          <a:lstStyle/>
          <a:p>
            <a:r>
              <a:rPr lang="en-US" sz="2800" b="1" dirty="0" smtClean="0"/>
              <a:t>Inference: </a:t>
            </a:r>
            <a:r>
              <a:rPr lang="en-US" sz="2800" dirty="0" smtClean="0"/>
              <a:t>interpretation based on prior knowledge/experience</a:t>
            </a:r>
          </a:p>
          <a:p>
            <a:r>
              <a:rPr lang="en-US" sz="2800" b="1" dirty="0" smtClean="0"/>
              <a:t>Hypothesis: </a:t>
            </a:r>
            <a:r>
              <a:rPr lang="en-US" sz="2800" dirty="0" smtClean="0"/>
              <a:t>a scientific explanation that can be tested (research based, written if-then)</a:t>
            </a:r>
          </a:p>
          <a:p>
            <a:r>
              <a:rPr lang="en-US" sz="2800" b="1" dirty="0" smtClean="0"/>
              <a:t>Theory: </a:t>
            </a:r>
            <a:r>
              <a:rPr lang="en-US" sz="2800" dirty="0" smtClean="0"/>
              <a:t>a well-tested </a:t>
            </a:r>
            <a:r>
              <a:rPr lang="en-US" sz="2800" b="1" i="1" dirty="0" smtClean="0"/>
              <a:t>explanation</a:t>
            </a:r>
            <a:r>
              <a:rPr lang="en-US" sz="2800" dirty="0" smtClean="0"/>
              <a:t> that unifies a broad range of observations and hypotheses </a:t>
            </a:r>
          </a:p>
          <a:p>
            <a:pPr lvl="1"/>
            <a:r>
              <a:rPr lang="en-US" sz="2800" dirty="0" smtClean="0"/>
              <a:t>About the natural world</a:t>
            </a:r>
          </a:p>
          <a:p>
            <a:pPr lvl="1"/>
            <a:r>
              <a:rPr lang="en-US" sz="2800" dirty="0" smtClean="0"/>
              <a:t>Lots of evidence in support</a:t>
            </a:r>
          </a:p>
          <a:p>
            <a:pPr lvl="2"/>
            <a:r>
              <a:rPr lang="en-US" sz="2600" dirty="0" smtClean="0"/>
              <a:t>Examples: Germ Theory, Theory of </a:t>
            </a:r>
          </a:p>
          <a:p>
            <a:pPr marL="987552" lvl="2" indent="0">
              <a:buNone/>
            </a:pPr>
            <a:r>
              <a:rPr lang="en-US" sz="2600" dirty="0" smtClean="0"/>
              <a:t>Relativity, Theory of Evolution, Cell </a:t>
            </a:r>
          </a:p>
          <a:p>
            <a:pPr marL="987552" lvl="2" indent="0">
              <a:buNone/>
            </a:pPr>
            <a:r>
              <a:rPr lang="en-US" sz="2600" dirty="0" smtClean="0"/>
              <a:t>Theory</a:t>
            </a:r>
          </a:p>
          <a:p>
            <a:r>
              <a:rPr lang="en-US" sz="2800" b="1" dirty="0" smtClean="0"/>
              <a:t>Law</a:t>
            </a:r>
            <a:r>
              <a:rPr lang="en-US" sz="2800" dirty="0" smtClean="0"/>
              <a:t>: a statement based on repeated experimental observations</a:t>
            </a:r>
          </a:p>
          <a:p>
            <a:pPr lvl="1"/>
            <a:r>
              <a:rPr lang="en-US" sz="2800" dirty="0" smtClean="0"/>
              <a:t>Always applies under the same conditions, describes how nature will behave under certain conditions.</a:t>
            </a:r>
            <a:endParaRPr lang="en-US" sz="2800" dirty="0"/>
          </a:p>
        </p:txBody>
      </p:sp>
      <p:pic>
        <p:nvPicPr>
          <p:cNvPr id="13314" name="Picture 2" descr="Image result for hypothesis theory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611" y="2542384"/>
            <a:ext cx="4841003" cy="299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5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64" y="0"/>
            <a:ext cx="8894619" cy="6857999"/>
          </a:xfrm>
        </p:spPr>
        <p:txBody>
          <a:bodyPr>
            <a:noAutofit/>
          </a:bodyPr>
          <a:lstStyle/>
          <a:p>
            <a:r>
              <a:rPr lang="en-US" sz="2450" b="1" dirty="0" smtClean="0"/>
              <a:t>Evolution</a:t>
            </a:r>
            <a:r>
              <a:rPr lang="en-US" sz="2450" dirty="0" smtClean="0"/>
              <a:t> is a change in the genetics/traits of a species over a period of time</a:t>
            </a:r>
          </a:p>
          <a:p>
            <a:pPr lvl="1"/>
            <a:r>
              <a:rPr lang="en-US" sz="2450" dirty="0" smtClean="0"/>
              <a:t>Genotypic v. phenotypic changes</a:t>
            </a:r>
          </a:p>
          <a:p>
            <a:r>
              <a:rPr lang="en-US" sz="2450" dirty="0" smtClean="0"/>
              <a:t>Evolution acts on populations, </a:t>
            </a:r>
            <a:r>
              <a:rPr lang="en-US" sz="2450" b="1" i="1" u="sng" dirty="0" smtClean="0"/>
              <a:t>not</a:t>
            </a:r>
            <a:r>
              <a:rPr lang="en-US" sz="2450" dirty="0" smtClean="0"/>
              <a:t> individuals</a:t>
            </a:r>
          </a:p>
          <a:p>
            <a:pPr lvl="1"/>
            <a:r>
              <a:rPr lang="en-US" sz="2450" dirty="0" smtClean="0"/>
              <a:t>A </a:t>
            </a:r>
            <a:r>
              <a:rPr lang="en-US" sz="2450" b="1" dirty="0" smtClean="0"/>
              <a:t>population</a:t>
            </a:r>
            <a:r>
              <a:rPr lang="en-US" sz="2450" dirty="0" smtClean="0"/>
              <a:t> is a group of individuals of the same species in an area (can interbreed)</a:t>
            </a:r>
          </a:p>
          <a:p>
            <a:r>
              <a:rPr lang="en-US" sz="2450" dirty="0" smtClean="0"/>
              <a:t>Populations share a </a:t>
            </a:r>
            <a:r>
              <a:rPr lang="en-US" sz="2450" b="1" dirty="0" smtClean="0"/>
              <a:t>gene pool</a:t>
            </a:r>
          </a:p>
          <a:p>
            <a:pPr lvl="1"/>
            <a:r>
              <a:rPr lang="en-US" sz="2450" dirty="0" smtClean="0"/>
              <a:t>Gene pool: all of the genes (alleles) for all of the traits in a given population at any time</a:t>
            </a:r>
          </a:p>
          <a:p>
            <a:pPr lvl="1"/>
            <a:r>
              <a:rPr lang="en-US" sz="2450" dirty="0" smtClean="0"/>
              <a:t>If all members of a population are homozygous for a particular allele, then the allele is “</a:t>
            </a:r>
            <a:r>
              <a:rPr lang="en-US" sz="2450" b="1" dirty="0" smtClean="0"/>
              <a:t>fixed”</a:t>
            </a:r>
            <a:r>
              <a:rPr lang="en-US" sz="2450" dirty="0" smtClean="0"/>
              <a:t> in the gene pool</a:t>
            </a:r>
          </a:p>
          <a:p>
            <a:r>
              <a:rPr lang="en-US" sz="2450" b="1" dirty="0" smtClean="0"/>
              <a:t>Microevolution</a:t>
            </a:r>
            <a:r>
              <a:rPr lang="en-US" sz="2450" dirty="0" smtClean="0"/>
              <a:t>: small scale (molecular/DNA itself)</a:t>
            </a:r>
          </a:p>
          <a:p>
            <a:pPr lvl="1"/>
            <a:r>
              <a:rPr lang="en-US" sz="2450" dirty="0" smtClean="0"/>
              <a:t>Seen in living populations</a:t>
            </a:r>
          </a:p>
          <a:p>
            <a:r>
              <a:rPr lang="en-US" sz="2450" b="1" dirty="0" smtClean="0"/>
              <a:t>Macroevolution: </a:t>
            </a:r>
            <a:r>
              <a:rPr lang="en-US" sz="2450" dirty="0" smtClean="0"/>
              <a:t>large scale (speciation-many years)</a:t>
            </a:r>
          </a:p>
          <a:p>
            <a:pPr lvl="1"/>
            <a:r>
              <a:rPr lang="en-US" sz="2450" dirty="0" smtClean="0"/>
              <a:t>Seen in the fossil record</a:t>
            </a:r>
            <a:endParaRPr lang="en-US" sz="2450" dirty="0"/>
          </a:p>
        </p:txBody>
      </p:sp>
      <p:pic>
        <p:nvPicPr>
          <p:cNvPr id="4" name="Picture 3" descr="C21_GenePool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7249" y="0"/>
            <a:ext cx="3069127" cy="306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8736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1830"/>
            <a:ext cx="9601200" cy="1485900"/>
          </a:xfrm>
        </p:spPr>
        <p:txBody>
          <a:bodyPr/>
          <a:lstStyle/>
          <a:p>
            <a:r>
              <a:rPr lang="en-US" dirty="0" smtClean="0"/>
              <a:t>Scientists of Evolution</a:t>
            </a:r>
            <a:endParaRPr lang="en-US" dirty="0"/>
          </a:p>
        </p:txBody>
      </p:sp>
      <p:sp>
        <p:nvSpPr>
          <p:cNvPr id="4" name="Content Placeholder 3"/>
          <p:cNvSpPr>
            <a:spLocks noGrp="1"/>
          </p:cNvSpPr>
          <p:nvPr>
            <p:ph sz="half" idx="1"/>
          </p:nvPr>
        </p:nvSpPr>
        <p:spPr>
          <a:xfrm>
            <a:off x="748145" y="947651"/>
            <a:ext cx="5424055" cy="5910349"/>
          </a:xfrm>
        </p:spPr>
        <p:txBody>
          <a:bodyPr>
            <a:noAutofit/>
          </a:bodyPr>
          <a:lstStyle/>
          <a:p>
            <a:pPr marL="0" indent="0">
              <a:buNone/>
            </a:pPr>
            <a:r>
              <a:rPr lang="en-US" sz="2600" dirty="0" smtClean="0"/>
              <a:t>Jean Baptiste Lamarck (1744-1829)</a:t>
            </a:r>
          </a:p>
          <a:p>
            <a:pPr marL="0" indent="0" algn="ctr">
              <a:buNone/>
            </a:pPr>
            <a:r>
              <a:rPr lang="en-US" sz="2600" b="1" dirty="0" smtClean="0"/>
              <a:t>Acquired Traits</a:t>
            </a:r>
          </a:p>
          <a:p>
            <a:r>
              <a:rPr lang="en-US" sz="2600" dirty="0" smtClean="0"/>
              <a:t>Theory of use and disuse</a:t>
            </a:r>
          </a:p>
          <a:p>
            <a:pPr lvl="1"/>
            <a:r>
              <a:rPr lang="en-US" sz="2600" dirty="0" smtClean="0"/>
              <a:t>If an organ is used, it becomes stronger and better developed</a:t>
            </a:r>
          </a:p>
          <a:p>
            <a:pPr lvl="1"/>
            <a:r>
              <a:rPr lang="en-US" sz="2600" dirty="0" smtClean="0"/>
              <a:t>If an organ is not used, it becomes weaker and withers away</a:t>
            </a:r>
          </a:p>
          <a:p>
            <a:r>
              <a:rPr lang="en-US" sz="2600" dirty="0" smtClean="0"/>
              <a:t>Believed an organism acquires traits based on need/experience, not from genes</a:t>
            </a:r>
            <a:endParaRPr lang="en-US" sz="2600" dirty="0"/>
          </a:p>
        </p:txBody>
      </p:sp>
      <p:sp>
        <p:nvSpPr>
          <p:cNvPr id="5" name="Content Placeholder 4"/>
          <p:cNvSpPr>
            <a:spLocks noGrp="1"/>
          </p:cNvSpPr>
          <p:nvPr>
            <p:ph sz="half" idx="2"/>
          </p:nvPr>
        </p:nvSpPr>
        <p:spPr>
          <a:xfrm>
            <a:off x="6525403" y="947651"/>
            <a:ext cx="5666597" cy="5910349"/>
          </a:xfrm>
        </p:spPr>
        <p:txBody>
          <a:bodyPr>
            <a:noAutofit/>
          </a:bodyPr>
          <a:lstStyle/>
          <a:p>
            <a:pPr marL="0" indent="0">
              <a:buNone/>
            </a:pPr>
            <a:r>
              <a:rPr lang="en-US" sz="2600" dirty="0" smtClean="0"/>
              <a:t>Charles Darwin (1809-1882)</a:t>
            </a:r>
          </a:p>
          <a:p>
            <a:pPr marL="0" indent="0" algn="ctr">
              <a:buNone/>
            </a:pPr>
            <a:r>
              <a:rPr lang="en-US" sz="2600" b="1" dirty="0" smtClean="0"/>
              <a:t>Natural Selection</a:t>
            </a:r>
          </a:p>
          <a:p>
            <a:pPr marL="0" indent="0" algn="ctr">
              <a:buNone/>
            </a:pPr>
            <a:r>
              <a:rPr lang="en-US" sz="2600" b="1" dirty="0" smtClean="0"/>
              <a:t>Descent by Modification</a:t>
            </a:r>
          </a:p>
          <a:p>
            <a:r>
              <a:rPr lang="en-US" sz="2600" dirty="0" smtClean="0"/>
              <a:t>Nature will select the organisms that have variation that allow them to better survive (survival of the fittest)</a:t>
            </a:r>
          </a:p>
          <a:p>
            <a:r>
              <a:rPr lang="en-US" sz="2600" dirty="0" smtClean="0"/>
              <a:t>Found that species vary locally/globally/over time</a:t>
            </a:r>
          </a:p>
          <a:p>
            <a:r>
              <a:rPr lang="en-US" sz="2600" dirty="0" smtClean="0"/>
              <a:t>Studied finches and other animals in the Galapagos while on board the HMS Beagle (naturalist on voyage)</a:t>
            </a:r>
            <a:endParaRPr lang="en-US" sz="2600" dirty="0"/>
          </a:p>
        </p:txBody>
      </p:sp>
    </p:spTree>
    <p:extLst>
      <p:ext uri="{BB962C8B-B14F-4D97-AF65-F5344CB8AC3E}">
        <p14:creationId xmlns:p14="http://schemas.microsoft.com/office/powerpoint/2010/main" val="36386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6538" y="-7625"/>
            <a:ext cx="9601200" cy="1485900"/>
          </a:xfrm>
        </p:spPr>
        <p:txBody>
          <a:bodyPr/>
          <a:lstStyle/>
          <a:p>
            <a:r>
              <a:rPr lang="en-US" dirty="0" smtClean="0"/>
              <a:t>Giraffe Necks</a:t>
            </a:r>
            <a:endParaRPr lang="en-US" dirty="0"/>
          </a:p>
        </p:txBody>
      </p:sp>
      <p:sp>
        <p:nvSpPr>
          <p:cNvPr id="7" name="Content Placeholder 6"/>
          <p:cNvSpPr>
            <a:spLocks noGrp="1"/>
          </p:cNvSpPr>
          <p:nvPr>
            <p:ph idx="1"/>
          </p:nvPr>
        </p:nvSpPr>
        <p:spPr/>
        <p:txBody>
          <a:bodyPr/>
          <a:lstStyle/>
          <a:p>
            <a:endParaRPr lang="en-US"/>
          </a:p>
        </p:txBody>
      </p:sp>
      <p:pic>
        <p:nvPicPr>
          <p:cNvPr id="9" name="Picture 2" descr="27_2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942" y="577843"/>
            <a:ext cx="8373543" cy="628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954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Topic 1</a:t>
            </a:r>
            <a:endParaRPr lang="en-US" dirty="0"/>
          </a:p>
        </p:txBody>
      </p:sp>
      <p:sp>
        <p:nvSpPr>
          <p:cNvPr id="5" name="Subtitle 4"/>
          <p:cNvSpPr>
            <a:spLocks noGrp="1"/>
          </p:cNvSpPr>
          <p:nvPr>
            <p:ph type="subTitle" idx="1"/>
          </p:nvPr>
        </p:nvSpPr>
        <p:spPr/>
        <p:txBody>
          <a:bodyPr/>
          <a:lstStyle/>
          <a:p>
            <a:r>
              <a:rPr lang="en-US" dirty="0" smtClean="0"/>
              <a:t>History of life</a:t>
            </a:r>
            <a:endParaRPr lang="en-US" dirty="0"/>
          </a:p>
        </p:txBody>
      </p:sp>
    </p:spTree>
    <p:extLst>
      <p:ext uri="{BB962C8B-B14F-4D97-AF65-F5344CB8AC3E}">
        <p14:creationId xmlns:p14="http://schemas.microsoft.com/office/powerpoint/2010/main" val="2495988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Theory</a:t>
            </a:r>
            <a:endParaRPr lang="en-US" dirty="0"/>
          </a:p>
        </p:txBody>
      </p:sp>
      <p:sp>
        <p:nvSpPr>
          <p:cNvPr id="3" name="Content Placeholder 2"/>
          <p:cNvSpPr>
            <a:spLocks noGrp="1"/>
          </p:cNvSpPr>
          <p:nvPr>
            <p:ph idx="1"/>
          </p:nvPr>
        </p:nvSpPr>
        <p:spPr>
          <a:xfrm>
            <a:off x="964276" y="1712422"/>
            <a:ext cx="11227724" cy="4154978"/>
          </a:xfrm>
        </p:spPr>
        <p:txBody>
          <a:bodyPr>
            <a:noAutofit/>
          </a:bodyPr>
          <a:lstStyle/>
          <a:p>
            <a:pPr marL="609600" indent="-609600">
              <a:lnSpc>
                <a:spcPct val="80000"/>
              </a:lnSpc>
              <a:buFontTx/>
              <a:buAutoNum type="arabicParenR"/>
            </a:pPr>
            <a:r>
              <a:rPr lang="en-US" altLang="en-US" sz="2800" dirty="0" smtClean="0">
                <a:solidFill>
                  <a:schemeClr val="tx1"/>
                </a:solidFill>
              </a:rPr>
              <a:t>There </a:t>
            </a:r>
            <a:r>
              <a:rPr lang="en-US" altLang="en-US" sz="2800" dirty="0">
                <a:solidFill>
                  <a:schemeClr val="tx1"/>
                </a:solidFill>
              </a:rPr>
              <a:t>is variation in every population</a:t>
            </a:r>
          </a:p>
          <a:p>
            <a:pPr marL="609600" indent="-609600">
              <a:lnSpc>
                <a:spcPct val="80000"/>
              </a:lnSpc>
              <a:buFontTx/>
              <a:buAutoNum type="arabicParenR"/>
            </a:pPr>
            <a:r>
              <a:rPr lang="en-US" altLang="en-US" sz="2800" dirty="0">
                <a:solidFill>
                  <a:schemeClr val="tx1"/>
                </a:solidFill>
              </a:rPr>
              <a:t>Some variations are </a:t>
            </a:r>
            <a:r>
              <a:rPr lang="en-US" altLang="en-US" sz="2800" dirty="0" smtClean="0">
                <a:solidFill>
                  <a:schemeClr val="tx1"/>
                </a:solidFill>
              </a:rPr>
              <a:t>favorable</a:t>
            </a:r>
          </a:p>
          <a:p>
            <a:pPr marL="530352" lvl="1" indent="0">
              <a:lnSpc>
                <a:spcPct val="80000"/>
              </a:lnSpc>
              <a:buNone/>
            </a:pPr>
            <a:r>
              <a:rPr lang="en-US" altLang="en-US" sz="2800" dirty="0" smtClean="0">
                <a:solidFill>
                  <a:schemeClr val="tx1"/>
                </a:solidFill>
              </a:rPr>
              <a:t>(these organisms live and can reproduce, the others die)</a:t>
            </a:r>
            <a:endParaRPr lang="en-US" altLang="en-US" sz="2800" dirty="0">
              <a:solidFill>
                <a:schemeClr val="tx1"/>
              </a:solidFill>
            </a:endParaRPr>
          </a:p>
          <a:p>
            <a:pPr marL="609600" indent="-609600">
              <a:lnSpc>
                <a:spcPct val="80000"/>
              </a:lnSpc>
              <a:buFontTx/>
              <a:buAutoNum type="arabicParenR"/>
            </a:pPr>
            <a:r>
              <a:rPr lang="en-US" altLang="en-US" sz="2800" dirty="0">
                <a:solidFill>
                  <a:schemeClr val="tx1"/>
                </a:solidFill>
              </a:rPr>
              <a:t>More young are produced in each generation than can </a:t>
            </a:r>
            <a:r>
              <a:rPr lang="en-US" altLang="en-US" sz="2800" dirty="0" smtClean="0">
                <a:solidFill>
                  <a:schemeClr val="tx1"/>
                </a:solidFill>
              </a:rPr>
              <a:t>survive</a:t>
            </a:r>
          </a:p>
          <a:p>
            <a:pPr marL="530352" lvl="1" indent="0">
              <a:lnSpc>
                <a:spcPct val="80000"/>
              </a:lnSpc>
              <a:buNone/>
            </a:pPr>
            <a:r>
              <a:rPr lang="en-US" altLang="en-US" sz="2800" dirty="0" smtClean="0">
                <a:solidFill>
                  <a:schemeClr val="tx1"/>
                </a:solidFill>
              </a:rPr>
              <a:t>(overproduction)</a:t>
            </a:r>
            <a:endParaRPr lang="en-US" altLang="en-US" sz="2800" dirty="0">
              <a:solidFill>
                <a:schemeClr val="tx1"/>
              </a:solidFill>
            </a:endParaRPr>
          </a:p>
          <a:p>
            <a:pPr marL="609600" indent="-609600">
              <a:lnSpc>
                <a:spcPct val="80000"/>
              </a:lnSpc>
              <a:buFontTx/>
              <a:buAutoNum type="arabicParenR"/>
            </a:pPr>
            <a:r>
              <a:rPr lang="en-US" altLang="en-US" sz="2800" dirty="0">
                <a:solidFill>
                  <a:schemeClr val="tx1"/>
                </a:solidFill>
              </a:rPr>
              <a:t>There is competition for </a:t>
            </a:r>
            <a:r>
              <a:rPr lang="en-US" altLang="en-US" sz="2800" dirty="0" smtClean="0">
                <a:solidFill>
                  <a:schemeClr val="tx1"/>
                </a:solidFill>
              </a:rPr>
              <a:t>resources (food, water, shelter, space)</a:t>
            </a:r>
          </a:p>
          <a:p>
            <a:pPr marL="530352" lvl="1" indent="0">
              <a:lnSpc>
                <a:spcPct val="80000"/>
              </a:lnSpc>
              <a:buNone/>
            </a:pPr>
            <a:r>
              <a:rPr lang="en-US" altLang="en-US" sz="2800" dirty="0" smtClean="0">
                <a:solidFill>
                  <a:schemeClr val="tx1"/>
                </a:solidFill>
              </a:rPr>
              <a:t>(struggle for existence)</a:t>
            </a:r>
            <a:endParaRPr lang="en-US" altLang="en-US" sz="2800" dirty="0">
              <a:solidFill>
                <a:schemeClr val="tx1"/>
              </a:solidFill>
            </a:endParaRPr>
          </a:p>
          <a:p>
            <a:pPr marL="609600" indent="-609600">
              <a:lnSpc>
                <a:spcPct val="80000"/>
              </a:lnSpc>
              <a:buFontTx/>
              <a:buAutoNum type="arabicParenR"/>
            </a:pPr>
            <a:r>
              <a:rPr lang="en-US" altLang="en-US" sz="2800" dirty="0">
                <a:solidFill>
                  <a:schemeClr val="tx1"/>
                </a:solidFill>
              </a:rPr>
              <a:t>Those that are successful go on to reproduce</a:t>
            </a:r>
          </a:p>
          <a:p>
            <a:pPr marL="609600" indent="-609600">
              <a:lnSpc>
                <a:spcPct val="80000"/>
              </a:lnSpc>
              <a:buFontTx/>
              <a:buAutoNum type="arabicParenR"/>
            </a:pPr>
            <a:r>
              <a:rPr lang="en-US" altLang="en-US" sz="2800" dirty="0">
                <a:solidFill>
                  <a:schemeClr val="tx1"/>
                </a:solidFill>
              </a:rPr>
              <a:t>Overtime, small changes accumulate in a population because the best traits continue to be passed on </a:t>
            </a:r>
          </a:p>
          <a:p>
            <a:endParaRPr lang="en-US" sz="2800" dirty="0">
              <a:solidFill>
                <a:schemeClr val="tx1"/>
              </a:solidFill>
            </a:endParaRPr>
          </a:p>
        </p:txBody>
      </p:sp>
      <p:pic>
        <p:nvPicPr>
          <p:cNvPr id="4" name="Picture 4" descr="http://www.scienceteacherprogram.org/biology/NaturalSelectionIllustr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0"/>
            <a:ext cx="44958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2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rmAutofit fontScale="90000"/>
          </a:bodyPr>
          <a:lstStyle/>
          <a:p>
            <a:pPr eaLnBrk="1" hangingPunct="1"/>
            <a:r>
              <a:rPr lang="en-US" altLang="en-US" smtClean="0"/>
              <a:t>Natural Selection?</a:t>
            </a:r>
            <a:br>
              <a:rPr lang="en-US" altLang="en-US" smtClean="0"/>
            </a:br>
            <a:endParaRPr lang="en-US" altLang="en-US" smtClean="0"/>
          </a:p>
        </p:txBody>
      </p:sp>
      <p:sp>
        <p:nvSpPr>
          <p:cNvPr id="275459" name="Rectangle 3"/>
          <p:cNvSpPr>
            <a:spLocks noGrp="1" noChangeArrowheads="1"/>
          </p:cNvSpPr>
          <p:nvPr>
            <p:ph type="body" sz="half" idx="1"/>
          </p:nvPr>
        </p:nvSpPr>
        <p:spPr>
          <a:xfrm>
            <a:off x="897775" y="1219200"/>
            <a:ext cx="6716683" cy="5334000"/>
          </a:xfrm>
        </p:spPr>
        <p:txBody>
          <a:bodyPr/>
          <a:lstStyle/>
          <a:p>
            <a:pPr eaLnBrk="1" hangingPunct="1"/>
            <a:r>
              <a:rPr lang="en-US" altLang="en-US" sz="3200" dirty="0"/>
              <a:t>What leads to these changes?</a:t>
            </a:r>
          </a:p>
          <a:p>
            <a:pPr lvl="1" eaLnBrk="1" hangingPunct="1"/>
            <a:r>
              <a:rPr lang="en-US" altLang="en-US" sz="2800" dirty="0"/>
              <a:t>Random mutations</a:t>
            </a:r>
          </a:p>
          <a:p>
            <a:pPr lvl="2" eaLnBrk="1" hangingPunct="1"/>
            <a:r>
              <a:rPr lang="en-US" altLang="en-US" sz="2600" dirty="0"/>
              <a:t>Organisms w/ shorter generation times have higher mutation rates &amp; so evolve quicker than animals w/ longer generation times</a:t>
            </a:r>
          </a:p>
          <a:p>
            <a:pPr marL="0" indent="0" eaLnBrk="1" hangingPunct="1">
              <a:buNone/>
            </a:pPr>
            <a:r>
              <a:rPr lang="en-US" altLang="en-US" sz="2800" b="1" i="1" u="sng" dirty="0"/>
              <a:t>Examples:</a:t>
            </a:r>
          </a:p>
          <a:p>
            <a:pPr eaLnBrk="1" hangingPunct="1"/>
            <a:r>
              <a:rPr lang="en-US" altLang="en-US" sz="2800" dirty="0"/>
              <a:t>Industrial Revolution vs. Peppered </a:t>
            </a:r>
            <a:r>
              <a:rPr lang="en-US" altLang="en-US" sz="2800" dirty="0" smtClean="0"/>
              <a:t>Moth</a:t>
            </a:r>
          </a:p>
          <a:p>
            <a:pPr eaLnBrk="1" hangingPunct="1"/>
            <a:r>
              <a:rPr lang="en-US" altLang="en-US" sz="2800" dirty="0" smtClean="0"/>
              <a:t>Darwin’s Finches</a:t>
            </a:r>
            <a:endParaRPr lang="en-US" altLang="en-US" sz="2800" dirty="0"/>
          </a:p>
        </p:txBody>
      </p:sp>
      <p:pic>
        <p:nvPicPr>
          <p:cNvPr id="275460" name="Picture 4" descr="T012789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7772400" y="459581"/>
            <a:ext cx="3810000" cy="211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5461" name="Picture 5" descr="moth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3251663"/>
            <a:ext cx="34290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280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Darwin’s Studies</a:t>
            </a:r>
            <a:endParaRPr lang="en-US" dirty="0"/>
          </a:p>
        </p:txBody>
      </p:sp>
      <p:sp>
        <p:nvSpPr>
          <p:cNvPr id="3" name="Content Placeholder 2"/>
          <p:cNvSpPr>
            <a:spLocks noGrp="1"/>
          </p:cNvSpPr>
          <p:nvPr>
            <p:ph idx="1"/>
          </p:nvPr>
        </p:nvSpPr>
        <p:spPr>
          <a:xfrm>
            <a:off x="5181600" y="5011711"/>
            <a:ext cx="6825521" cy="1981200"/>
          </a:xfrm>
        </p:spPr>
        <p:txBody>
          <a:bodyPr/>
          <a:lstStyle/>
          <a:p>
            <a:r>
              <a:rPr lang="en-US" dirty="0" smtClean="0"/>
              <a:t>Turtle shells and finch beaks</a:t>
            </a:r>
          </a:p>
          <a:p>
            <a:pPr lvl="1"/>
            <a:r>
              <a:rPr lang="en-US" dirty="0" smtClean="0"/>
              <a:t>Beak shape is related to food type</a:t>
            </a:r>
            <a:endParaRPr lang="en-US" dirty="0"/>
          </a:p>
        </p:txBody>
      </p:sp>
      <p:pic>
        <p:nvPicPr>
          <p:cNvPr id="4" name="Picture 2" descr="http://www.galapagosexpeditions.com/islands/images/galapagos-tortoise-sh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966" y="2171700"/>
            <a:ext cx="4514634"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_016_02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1201711"/>
            <a:ext cx="6934200" cy="381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1645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350" y="220287"/>
            <a:ext cx="9601200" cy="1485900"/>
          </a:xfrm>
        </p:spPr>
        <p:txBody>
          <a:bodyPr/>
          <a:lstStyle/>
          <a:p>
            <a:r>
              <a:rPr lang="en-US" dirty="0" smtClean="0"/>
              <a:t>Evidence of Evolution – Overview</a:t>
            </a:r>
            <a:endParaRPr lang="en-US" dirty="0"/>
          </a:p>
        </p:txBody>
      </p:sp>
      <p:sp>
        <p:nvSpPr>
          <p:cNvPr id="3" name="Content Placeholder 2"/>
          <p:cNvSpPr>
            <a:spLocks noGrp="1"/>
          </p:cNvSpPr>
          <p:nvPr>
            <p:ph idx="1"/>
          </p:nvPr>
        </p:nvSpPr>
        <p:spPr>
          <a:xfrm>
            <a:off x="864524" y="997527"/>
            <a:ext cx="11327475" cy="5380788"/>
          </a:xfrm>
        </p:spPr>
        <p:txBody>
          <a:bodyPr>
            <a:noAutofit/>
          </a:bodyPr>
          <a:lstStyle/>
          <a:p>
            <a:r>
              <a:rPr lang="en-US" sz="2600" b="1" dirty="0" smtClean="0"/>
              <a:t>Fossils</a:t>
            </a:r>
          </a:p>
          <a:p>
            <a:pPr lvl="1"/>
            <a:r>
              <a:rPr lang="en-US" sz="2600" dirty="0" smtClean="0"/>
              <a:t>Trace of long-dead organism found in layers of sedimentary rock; minerals replace tissue</a:t>
            </a:r>
          </a:p>
          <a:p>
            <a:r>
              <a:rPr lang="en-US" sz="2600" b="1" dirty="0" smtClean="0"/>
              <a:t>Comparative anatomy</a:t>
            </a:r>
          </a:p>
          <a:p>
            <a:pPr lvl="1"/>
            <a:r>
              <a:rPr lang="en-US" sz="2600" dirty="0" smtClean="0"/>
              <a:t>Compare structures in modern organisms with ancient organisms (homologous, analogous, and vestigial structures) </a:t>
            </a:r>
          </a:p>
          <a:p>
            <a:r>
              <a:rPr lang="en-US" sz="2600" b="1" dirty="0" smtClean="0"/>
              <a:t>Comparative embryology</a:t>
            </a:r>
          </a:p>
          <a:p>
            <a:pPr lvl="1"/>
            <a:r>
              <a:rPr lang="en-US" sz="2600" dirty="0" smtClean="0"/>
              <a:t>Finding similarities in embryos; organisms with a recent ancestor have more similar embryos</a:t>
            </a:r>
          </a:p>
          <a:p>
            <a:r>
              <a:rPr lang="en-US" sz="2600" b="1" dirty="0" smtClean="0"/>
              <a:t>Comparative biochemistry</a:t>
            </a:r>
          </a:p>
          <a:p>
            <a:pPr lvl="1"/>
            <a:r>
              <a:rPr lang="en-US" sz="2600" dirty="0" smtClean="0"/>
              <a:t>Finding similarities in protein and DNA sequences (the fewer differences, the more closely related two organisms are)</a:t>
            </a:r>
            <a:endParaRPr lang="en-US" sz="2600" dirty="0"/>
          </a:p>
        </p:txBody>
      </p:sp>
    </p:spTree>
    <p:extLst>
      <p:ext uri="{BB962C8B-B14F-4D97-AF65-F5344CB8AC3E}">
        <p14:creationId xmlns:p14="http://schemas.microsoft.com/office/powerpoint/2010/main" val="3360933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trick</a:t>
            </a:r>
            <a:endParaRPr lang="en-US" dirty="0"/>
          </a:p>
        </p:txBody>
      </p:sp>
      <p:pic>
        <p:nvPicPr>
          <p:cNvPr id="4" name="Picture 2" descr="Image result for evidence of evoluti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39" t="16764" r="7125" b="9159"/>
          <a:stretch/>
        </p:blipFill>
        <p:spPr bwMode="auto">
          <a:xfrm>
            <a:off x="2089582" y="1428750"/>
            <a:ext cx="8165235" cy="519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56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981199" y="381001"/>
            <a:ext cx="9889375" cy="4525963"/>
          </a:xfrm>
        </p:spPr>
        <p:txBody>
          <a:bodyPr>
            <a:normAutofit/>
          </a:bodyPr>
          <a:lstStyle/>
          <a:p>
            <a:pPr eaLnBrk="1" hangingPunct="1">
              <a:buFontTx/>
              <a:buNone/>
            </a:pPr>
            <a:r>
              <a:rPr lang="en-US" altLang="en-US" sz="2800" b="1" dirty="0" smtClean="0">
                <a:solidFill>
                  <a:schemeClr val="tx1"/>
                </a:solidFill>
              </a:rPr>
              <a:t>Fossils</a:t>
            </a:r>
          </a:p>
          <a:p>
            <a:pPr eaLnBrk="1" hangingPunct="1">
              <a:buFontTx/>
              <a:buNone/>
            </a:pPr>
            <a:r>
              <a:rPr lang="en-US" altLang="en-US" sz="2800" i="1" dirty="0" smtClean="0">
                <a:solidFill>
                  <a:schemeClr val="tx1"/>
                </a:solidFill>
              </a:rPr>
              <a:t>(tell us age, diet, habitat, lifestyle, and how things have changed over thousands/millions of years)</a:t>
            </a:r>
          </a:p>
          <a:p>
            <a:pPr eaLnBrk="1" hangingPunct="1">
              <a:buFontTx/>
              <a:buNone/>
            </a:pPr>
            <a:r>
              <a:rPr lang="en-US" altLang="en-US" sz="2800" b="1" dirty="0" smtClean="0">
                <a:solidFill>
                  <a:schemeClr val="tx1"/>
                </a:solidFill>
              </a:rPr>
              <a:t>Types of Fossils</a:t>
            </a:r>
          </a:p>
          <a:p>
            <a:pPr eaLnBrk="1" hangingPunct="1"/>
            <a:r>
              <a:rPr lang="en-US" altLang="en-US" sz="2800" b="1" dirty="0" smtClean="0">
                <a:solidFill>
                  <a:schemeClr val="tx1"/>
                </a:solidFill>
              </a:rPr>
              <a:t>Mold </a:t>
            </a:r>
            <a:r>
              <a:rPr lang="en-US" altLang="en-US" sz="2800" dirty="0" smtClean="0">
                <a:solidFill>
                  <a:schemeClr val="tx1"/>
                </a:solidFill>
              </a:rPr>
              <a:t>= imprint in rock</a:t>
            </a:r>
          </a:p>
          <a:p>
            <a:pPr eaLnBrk="1" hangingPunct="1"/>
            <a:r>
              <a:rPr lang="en-US" altLang="en-US" sz="2800" b="1" dirty="0" smtClean="0">
                <a:solidFill>
                  <a:schemeClr val="tx1"/>
                </a:solidFill>
              </a:rPr>
              <a:t>Cast</a:t>
            </a:r>
            <a:r>
              <a:rPr lang="en-US" altLang="en-US" sz="2800" dirty="0" smtClean="0">
                <a:solidFill>
                  <a:schemeClr val="tx1"/>
                </a:solidFill>
              </a:rPr>
              <a:t> = a mold filled with hard minerals</a:t>
            </a:r>
          </a:p>
          <a:p>
            <a:pPr eaLnBrk="1" hangingPunct="1">
              <a:buFontTx/>
              <a:buNone/>
            </a:pPr>
            <a:endParaRPr lang="en-US" altLang="en-US" sz="2800" dirty="0" smtClean="0">
              <a:solidFill>
                <a:schemeClr val="tx1"/>
              </a:solidFill>
            </a:endParaRPr>
          </a:p>
          <a:p>
            <a:pPr eaLnBrk="1" hangingPunct="1">
              <a:buFontTx/>
              <a:buNone/>
            </a:pPr>
            <a:endParaRPr lang="en-US" altLang="en-US" sz="2800" dirty="0" smtClean="0">
              <a:solidFill>
                <a:schemeClr val="tx1"/>
              </a:solidFill>
            </a:endParaRP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3718560"/>
            <a:ext cx="38417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535364"/>
            <a:ext cx="36623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712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407621" y="128850"/>
            <a:ext cx="5029200" cy="6248400"/>
          </a:xfrm>
        </p:spPr>
        <p:txBody>
          <a:bodyPr>
            <a:noAutofit/>
          </a:bodyPr>
          <a:lstStyle/>
          <a:p>
            <a:pPr eaLnBrk="1" hangingPunct="1"/>
            <a:r>
              <a:rPr lang="en-US" altLang="en-US" sz="3200" b="1" dirty="0">
                <a:solidFill>
                  <a:schemeClr val="tx1"/>
                </a:solidFill>
              </a:rPr>
              <a:t>Trace Fossils</a:t>
            </a:r>
            <a:r>
              <a:rPr lang="en-US" altLang="en-US" sz="3200" dirty="0">
                <a:solidFill>
                  <a:schemeClr val="tx1"/>
                </a:solidFill>
              </a:rPr>
              <a:t> = signs of life (footprints, burrowing, etc.) </a:t>
            </a:r>
          </a:p>
          <a:p>
            <a:pPr eaLnBrk="1" hangingPunct="1">
              <a:buFontTx/>
              <a:buNone/>
            </a:pPr>
            <a:endParaRPr lang="en-US" altLang="en-US" sz="1000" dirty="0">
              <a:solidFill>
                <a:schemeClr val="tx1"/>
              </a:solidFill>
            </a:endParaRPr>
          </a:p>
          <a:p>
            <a:pPr eaLnBrk="1" hangingPunct="1"/>
            <a:r>
              <a:rPr lang="en-US" altLang="en-US" sz="3200" b="1" dirty="0">
                <a:solidFill>
                  <a:schemeClr val="tx1"/>
                </a:solidFill>
              </a:rPr>
              <a:t>Resin Fossils</a:t>
            </a:r>
            <a:r>
              <a:rPr lang="en-US" altLang="en-US" sz="3200" dirty="0">
                <a:solidFill>
                  <a:schemeClr val="tx1"/>
                </a:solidFill>
              </a:rPr>
              <a:t> = organisms that have been preserved nearly perfectly in plant resin (amber)</a:t>
            </a:r>
          </a:p>
          <a:p>
            <a:pPr eaLnBrk="1" hangingPunct="1">
              <a:buFontTx/>
              <a:buNone/>
            </a:pPr>
            <a:endParaRPr lang="en-US" altLang="en-US" sz="1000" dirty="0">
              <a:solidFill>
                <a:schemeClr val="tx1"/>
              </a:solidFill>
            </a:endParaRPr>
          </a:p>
          <a:p>
            <a:pPr eaLnBrk="1" hangingPunct="1"/>
            <a:r>
              <a:rPr lang="en-US" altLang="en-US" sz="3200" b="1" dirty="0">
                <a:solidFill>
                  <a:schemeClr val="tx1"/>
                </a:solidFill>
              </a:rPr>
              <a:t>“Living Fossils”</a:t>
            </a:r>
            <a:r>
              <a:rPr lang="en-US" altLang="en-US" sz="3200" dirty="0">
                <a:solidFill>
                  <a:schemeClr val="tx1"/>
                </a:solidFill>
              </a:rPr>
              <a:t> = any living species that is nearly identical to species previously known only from fossils </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28600"/>
            <a:ext cx="1943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133600"/>
            <a:ext cx="2743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343400"/>
            <a:ext cx="34194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7295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4" y="133355"/>
            <a:ext cx="11188931" cy="1485900"/>
          </a:xfrm>
        </p:spPr>
        <p:txBody>
          <a:bodyPr>
            <a:normAutofit/>
          </a:bodyPr>
          <a:lstStyle/>
          <a:p>
            <a:pPr algn="ctr"/>
            <a:r>
              <a:rPr lang="en-US" sz="3600" b="1" u="sng" dirty="0" smtClean="0"/>
              <a:t>II: Anatomy: Homologous Structures (divergent evolution) </a:t>
            </a:r>
            <a:endParaRPr lang="en-US" sz="3600" b="1" u="sng" dirty="0"/>
          </a:p>
        </p:txBody>
      </p:sp>
      <p:sp>
        <p:nvSpPr>
          <p:cNvPr id="3" name="Content Placeholder 2"/>
          <p:cNvSpPr>
            <a:spLocks noGrp="1"/>
          </p:cNvSpPr>
          <p:nvPr>
            <p:ph idx="1"/>
          </p:nvPr>
        </p:nvSpPr>
        <p:spPr>
          <a:xfrm>
            <a:off x="1197033" y="798022"/>
            <a:ext cx="10994967" cy="4247417"/>
          </a:xfrm>
        </p:spPr>
        <p:txBody>
          <a:bodyPr>
            <a:normAutofit/>
          </a:bodyPr>
          <a:lstStyle/>
          <a:p>
            <a:pPr>
              <a:defRPr/>
            </a:pPr>
            <a:r>
              <a:rPr lang="en-US" sz="2800" dirty="0">
                <a:solidFill>
                  <a:schemeClr val="tx1"/>
                </a:solidFill>
                <a:cs typeface="Arial" charset="0"/>
              </a:rPr>
              <a:t>Darwin proposed that animals with similar structures evolved from a </a:t>
            </a:r>
            <a:r>
              <a:rPr lang="en-US" sz="2800" b="1" dirty="0">
                <a:solidFill>
                  <a:schemeClr val="tx1"/>
                </a:solidFill>
                <a:cs typeface="Arial" charset="0"/>
              </a:rPr>
              <a:t>common ancestor </a:t>
            </a:r>
            <a:r>
              <a:rPr lang="en-US" sz="2800" dirty="0">
                <a:solidFill>
                  <a:schemeClr val="tx1"/>
                </a:solidFill>
                <a:cs typeface="Arial" charset="0"/>
              </a:rPr>
              <a:t>with a basic version of that structure. </a:t>
            </a:r>
          </a:p>
          <a:p>
            <a:pPr>
              <a:defRPr/>
            </a:pPr>
            <a:r>
              <a:rPr lang="en-US" sz="2800" dirty="0">
                <a:solidFill>
                  <a:schemeClr val="tx1"/>
                </a:solidFill>
                <a:cs typeface="Arial" charset="0"/>
              </a:rPr>
              <a:t>Structures that are shared by related species and that have been inherited from a common ancestor are called </a:t>
            </a:r>
            <a:r>
              <a:rPr lang="en-US" sz="2800" b="1" i="1" dirty="0">
                <a:solidFill>
                  <a:schemeClr val="tx1"/>
                </a:solidFill>
                <a:cs typeface="Arial" charset="0"/>
              </a:rPr>
              <a:t>homologous structures</a:t>
            </a:r>
            <a:r>
              <a:rPr lang="en-US" sz="2800" b="1" dirty="0">
                <a:solidFill>
                  <a:schemeClr val="tx1"/>
                </a:solidFill>
                <a:cs typeface="Arial" charset="0"/>
              </a:rPr>
              <a:t>. </a:t>
            </a:r>
          </a:p>
          <a:p>
            <a:pPr>
              <a:defRPr/>
            </a:pPr>
            <a:r>
              <a:rPr lang="en-US" sz="2800" b="1" i="1" dirty="0">
                <a:solidFill>
                  <a:schemeClr val="tx1"/>
                </a:solidFill>
                <a:cs typeface="Arial" charset="0"/>
              </a:rPr>
              <a:t>Homologous structures </a:t>
            </a:r>
            <a:r>
              <a:rPr lang="en-US" sz="2800" b="1" dirty="0">
                <a:solidFill>
                  <a:schemeClr val="tx1"/>
                </a:solidFill>
                <a:cs typeface="Arial" charset="0"/>
              </a:rPr>
              <a:t>are similar in structure </a:t>
            </a:r>
            <a:r>
              <a:rPr lang="en-US" sz="3600" dirty="0">
                <a:solidFill>
                  <a:schemeClr val="tx1"/>
                </a:solidFill>
              </a:rPr>
              <a:t>because they develop from same tissues early in development</a:t>
            </a:r>
          </a:p>
          <a:p>
            <a:pPr lvl="1">
              <a:defRPr/>
            </a:pPr>
            <a:r>
              <a:rPr lang="en-US" sz="2800" dirty="0">
                <a:solidFill>
                  <a:schemeClr val="tx1"/>
                </a:solidFill>
              </a:rPr>
              <a:t>may or may not </a:t>
            </a:r>
            <a:r>
              <a:rPr lang="en-US" sz="2800" b="1" dirty="0">
                <a:solidFill>
                  <a:schemeClr val="tx1"/>
                </a:solidFill>
                <a:cs typeface="Arial" charset="0"/>
              </a:rPr>
              <a:t>have different functions.</a:t>
            </a:r>
            <a:endParaRPr lang="en-US" sz="2800" dirty="0">
              <a:solidFill>
                <a:schemeClr val="tx1"/>
              </a:solidFill>
              <a:cs typeface="Arial" charset="0"/>
            </a:endParaRPr>
          </a:p>
          <a:p>
            <a:endParaRPr lang="en-US" sz="2800" dirty="0">
              <a:solidFill>
                <a:schemeClr val="tx1"/>
              </a:solidFill>
            </a:endParaRPr>
          </a:p>
        </p:txBody>
      </p:sp>
      <p:pic>
        <p:nvPicPr>
          <p:cNvPr id="4" name="Picture 4" descr="C:\Users\Alex\Desktop\Image Library\Additional things\1LO 07-20-09\BIO10NAE_05_16_05_005_LRIM_05.png"/>
          <p:cNvPicPr>
            <a:picLocks noChangeAspect="1" noChangeArrowheads="1"/>
          </p:cNvPicPr>
          <p:nvPr/>
        </p:nvPicPr>
        <p:blipFill>
          <a:blip r:embed="rId2">
            <a:extLst>
              <a:ext uri="{28A0092B-C50C-407E-A947-70E740481C1C}">
                <a14:useLocalDpi xmlns:a14="http://schemas.microsoft.com/office/drawing/2010/main" val="0"/>
              </a:ext>
            </a:extLst>
          </a:blip>
          <a:srcRect l="20837" r="14153"/>
          <a:stretch>
            <a:fillRect/>
          </a:stretch>
        </p:blipFill>
        <p:spPr bwMode="auto">
          <a:xfrm>
            <a:off x="3049587" y="4572360"/>
            <a:ext cx="62452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780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895" y="97618"/>
            <a:ext cx="11477105" cy="983037"/>
          </a:xfrm>
        </p:spPr>
        <p:txBody>
          <a:bodyPr>
            <a:normAutofit/>
          </a:bodyPr>
          <a:lstStyle/>
          <a:p>
            <a:pPr algn="ctr"/>
            <a:r>
              <a:rPr lang="en-US" sz="3600" b="1" u="sng" dirty="0"/>
              <a:t>II: Anatomy: </a:t>
            </a:r>
            <a:r>
              <a:rPr lang="en-US" sz="3600" b="1" u="sng" dirty="0" smtClean="0"/>
              <a:t>Analogous </a:t>
            </a:r>
            <a:r>
              <a:rPr lang="en-US" sz="3600" b="1" u="sng" dirty="0"/>
              <a:t>Structures </a:t>
            </a:r>
            <a:r>
              <a:rPr lang="en-US" sz="3600" b="1" u="sng" dirty="0" smtClean="0"/>
              <a:t>(convergent evolution)</a:t>
            </a:r>
            <a:endParaRPr lang="en-US" sz="3600" b="1" u="sng" dirty="0"/>
          </a:p>
        </p:txBody>
      </p:sp>
      <p:sp>
        <p:nvSpPr>
          <p:cNvPr id="3" name="Content Placeholder 2"/>
          <p:cNvSpPr>
            <a:spLocks noGrp="1"/>
          </p:cNvSpPr>
          <p:nvPr>
            <p:ph idx="1"/>
          </p:nvPr>
        </p:nvSpPr>
        <p:spPr>
          <a:xfrm>
            <a:off x="980902" y="1080655"/>
            <a:ext cx="8861367" cy="4786745"/>
          </a:xfrm>
        </p:spPr>
        <p:txBody>
          <a:bodyPr>
            <a:noAutofit/>
          </a:bodyPr>
          <a:lstStyle/>
          <a:p>
            <a:pPr>
              <a:defRPr/>
            </a:pPr>
            <a:r>
              <a:rPr lang="en-US" sz="2800" i="0" dirty="0" smtClean="0">
                <a:solidFill>
                  <a:schemeClr val="tx1"/>
                </a:solidFill>
                <a:cs typeface="Arial" charset="0"/>
              </a:rPr>
              <a:t>The clue to common descent is </a:t>
            </a:r>
            <a:r>
              <a:rPr lang="en-US" sz="2800" b="1" i="1" dirty="0" smtClean="0">
                <a:solidFill>
                  <a:schemeClr val="tx1"/>
                </a:solidFill>
                <a:cs typeface="Arial" charset="0"/>
              </a:rPr>
              <a:t>common structure</a:t>
            </a:r>
            <a:r>
              <a:rPr lang="en-US" sz="2800" i="0" dirty="0" smtClean="0">
                <a:solidFill>
                  <a:schemeClr val="tx1"/>
                </a:solidFill>
                <a:cs typeface="Arial" charset="0"/>
              </a:rPr>
              <a:t>, not common function. </a:t>
            </a:r>
          </a:p>
          <a:p>
            <a:pPr lvl="3">
              <a:defRPr/>
            </a:pPr>
            <a:r>
              <a:rPr lang="en-US" sz="2400" dirty="0" smtClean="0">
                <a:solidFill>
                  <a:schemeClr val="tx1"/>
                </a:solidFill>
                <a:cs typeface="Arial" charset="0"/>
              </a:rPr>
              <a:t>A bird’s wing and a horse’s front limb have different functions but very similar structures (homologous structures). </a:t>
            </a:r>
          </a:p>
          <a:p>
            <a:pPr>
              <a:defRPr/>
            </a:pPr>
            <a:r>
              <a:rPr lang="en-US" sz="2800" i="0" dirty="0" smtClean="0">
                <a:solidFill>
                  <a:schemeClr val="tx1"/>
                </a:solidFill>
                <a:cs typeface="Arial" charset="0"/>
              </a:rPr>
              <a:t>Body parts that share a common function, but not structure, are called </a:t>
            </a:r>
            <a:r>
              <a:rPr lang="en-US" sz="2800" i="0" u="sng" dirty="0" smtClean="0">
                <a:solidFill>
                  <a:schemeClr val="tx1"/>
                </a:solidFill>
                <a:cs typeface="Arial" charset="0"/>
              </a:rPr>
              <a:t>analogous structures</a:t>
            </a:r>
            <a:r>
              <a:rPr lang="en-US" sz="2800" i="0" dirty="0" smtClean="0">
                <a:solidFill>
                  <a:schemeClr val="tx1"/>
                </a:solidFill>
                <a:cs typeface="Arial" charset="0"/>
              </a:rPr>
              <a:t>.  Analogous structures are </a:t>
            </a:r>
            <a:r>
              <a:rPr lang="en-US" sz="2800" i="0" dirty="0" smtClean="0">
                <a:solidFill>
                  <a:schemeClr val="tx1"/>
                </a:solidFill>
              </a:rPr>
              <a:t>used for the same purpose but are not due to a common ancestor. </a:t>
            </a:r>
          </a:p>
          <a:p>
            <a:pPr lvl="3">
              <a:defRPr/>
            </a:pPr>
            <a:r>
              <a:rPr lang="en-US" sz="2400" dirty="0" smtClean="0">
                <a:solidFill>
                  <a:schemeClr val="tx1"/>
                </a:solidFill>
                <a:cs typeface="Arial" charset="0"/>
              </a:rPr>
              <a:t>The wing of a bee and the wing of a bird are analogous structures.</a:t>
            </a:r>
          </a:p>
          <a:p>
            <a:endParaRPr lang="en-US" sz="2800" dirty="0">
              <a:solidFill>
                <a:schemeClr val="tx1"/>
              </a:solidFill>
            </a:endParaRPr>
          </a:p>
        </p:txBody>
      </p:sp>
      <p:pic>
        <p:nvPicPr>
          <p:cNvPr id="4" name="Picture 2" descr="http://o.quizlet.com/i/LZHPNT2-8xI_SASFmZ5Sr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450" y="1200554"/>
            <a:ext cx="2114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buzzle.com/images/education/analogous-structures/analogous-similarity-in-wings.jpg"/>
          <p:cNvPicPr>
            <a:picLocks noChangeAspect="1" noChangeArrowheads="1"/>
          </p:cNvPicPr>
          <p:nvPr/>
        </p:nvPicPr>
        <p:blipFill>
          <a:blip r:embed="rId3">
            <a:extLst>
              <a:ext uri="{28A0092B-C50C-407E-A947-70E740481C1C}">
                <a14:useLocalDpi xmlns:a14="http://schemas.microsoft.com/office/drawing/2010/main" val="0"/>
              </a:ext>
            </a:extLst>
          </a:blip>
          <a:srcRect l="3172" t="17169" r="3571" b="6030"/>
          <a:stretch>
            <a:fillRect/>
          </a:stretch>
        </p:blipFill>
        <p:spPr bwMode="auto">
          <a:xfrm>
            <a:off x="9260173" y="4392543"/>
            <a:ext cx="2643651" cy="21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178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026"/>
          <p:cNvSpPr>
            <a:spLocks noGrp="1" noChangeArrowheads="1"/>
          </p:cNvSpPr>
          <p:nvPr>
            <p:ph type="title"/>
          </p:nvPr>
        </p:nvSpPr>
        <p:spPr>
          <a:xfrm>
            <a:off x="1981200" y="274638"/>
            <a:ext cx="8229600" cy="563562"/>
          </a:xfrm>
        </p:spPr>
        <p:txBody>
          <a:bodyPr>
            <a:normAutofit fontScale="90000"/>
          </a:bodyPr>
          <a:lstStyle/>
          <a:p>
            <a:pPr eaLnBrk="1" hangingPunct="1"/>
            <a:r>
              <a:rPr lang="en-US" altLang="en-US" sz="4000"/>
              <a:t>Homology or Analogy? </a:t>
            </a:r>
          </a:p>
        </p:txBody>
      </p:sp>
      <p:sp>
        <p:nvSpPr>
          <p:cNvPr id="243715" name="Rectangle 1027"/>
          <p:cNvSpPr>
            <a:spLocks noGrp="1" noChangeArrowheads="1"/>
          </p:cNvSpPr>
          <p:nvPr>
            <p:ph type="body" idx="1"/>
          </p:nvPr>
        </p:nvSpPr>
        <p:spPr>
          <a:xfrm>
            <a:off x="1280160" y="2975957"/>
            <a:ext cx="4655127" cy="3100331"/>
          </a:xfrm>
        </p:spPr>
        <p:txBody>
          <a:bodyPr>
            <a:noAutofit/>
          </a:bodyPr>
          <a:lstStyle/>
          <a:p>
            <a:pPr eaLnBrk="1" hangingPunct="1">
              <a:lnSpc>
                <a:spcPct val="80000"/>
              </a:lnSpc>
            </a:pPr>
            <a:r>
              <a:rPr lang="en-US" altLang="en-US" sz="2800" dirty="0"/>
              <a:t>skeleton made of cartilage </a:t>
            </a:r>
          </a:p>
          <a:p>
            <a:pPr eaLnBrk="1" hangingPunct="1">
              <a:lnSpc>
                <a:spcPct val="80000"/>
              </a:lnSpc>
            </a:pPr>
            <a:r>
              <a:rPr lang="en-US" altLang="en-US" sz="2800" dirty="0"/>
              <a:t>use gills to get oxygen from the water in which they </a:t>
            </a:r>
            <a:r>
              <a:rPr lang="en-US" altLang="en-US" sz="2800" dirty="0" smtClean="0"/>
              <a:t>swim</a:t>
            </a:r>
            <a:endParaRPr lang="en-US" altLang="en-US" sz="2800" dirty="0"/>
          </a:p>
          <a:p>
            <a:pPr eaLnBrk="1" hangingPunct="1">
              <a:lnSpc>
                <a:spcPct val="80000"/>
              </a:lnSpc>
            </a:pPr>
            <a:r>
              <a:rPr lang="en-US" altLang="en-US" sz="2800" dirty="0"/>
              <a:t>don't nurse their young </a:t>
            </a:r>
          </a:p>
          <a:p>
            <a:pPr eaLnBrk="1" hangingPunct="1">
              <a:lnSpc>
                <a:spcPct val="80000"/>
              </a:lnSpc>
            </a:pPr>
            <a:r>
              <a:rPr lang="en-US" altLang="en-US" sz="2800" dirty="0"/>
              <a:t>don't have hair</a:t>
            </a:r>
          </a:p>
        </p:txBody>
      </p:sp>
      <p:pic>
        <p:nvPicPr>
          <p:cNvPr id="243716" name="Picture 1028" descr="sh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1292630"/>
            <a:ext cx="2238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7" name="Picture 1029" descr="dolph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2891" y="1292630"/>
            <a:ext cx="2238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8" name="Rectangle 1030"/>
          <p:cNvSpPr>
            <a:spLocks noChangeArrowheads="1"/>
          </p:cNvSpPr>
          <p:nvPr/>
        </p:nvSpPr>
        <p:spPr bwMode="auto">
          <a:xfrm>
            <a:off x="3295650" y="835430"/>
            <a:ext cx="98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tx2"/>
                </a:solidFill>
              </a:rPr>
              <a:t>Shark</a:t>
            </a:r>
          </a:p>
        </p:txBody>
      </p:sp>
      <p:sp>
        <p:nvSpPr>
          <p:cNvPr id="243719" name="Rectangle 1031"/>
          <p:cNvSpPr>
            <a:spLocks noChangeArrowheads="1"/>
          </p:cNvSpPr>
          <p:nvPr/>
        </p:nvSpPr>
        <p:spPr bwMode="auto">
          <a:xfrm>
            <a:off x="7010401" y="795635"/>
            <a:ext cx="18213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2"/>
                </a:solidFill>
              </a:rPr>
              <a:t>	  </a:t>
            </a:r>
            <a:r>
              <a:rPr lang="en-US" altLang="en-US" sz="2400" dirty="0">
                <a:solidFill>
                  <a:schemeClr val="tx2"/>
                </a:solidFill>
              </a:rPr>
              <a:t>Dolphin</a:t>
            </a:r>
          </a:p>
        </p:txBody>
      </p:sp>
      <p:sp>
        <p:nvSpPr>
          <p:cNvPr id="243720" name="Rectangle 1032"/>
          <p:cNvSpPr>
            <a:spLocks noChangeArrowheads="1"/>
          </p:cNvSpPr>
          <p:nvPr/>
        </p:nvSpPr>
        <p:spPr bwMode="auto">
          <a:xfrm>
            <a:off x="6783185" y="2975957"/>
            <a:ext cx="4705004" cy="27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lnSpc>
                <a:spcPct val="80000"/>
              </a:lnSpc>
              <a:buFont typeface="Wingdings" panose="05000000000000000000" pitchFamily="2" charset="2"/>
              <a:buChar char="§"/>
            </a:pPr>
            <a:r>
              <a:rPr lang="en-US" altLang="en-US" sz="2800" dirty="0">
                <a:latin typeface="+mn-lt"/>
              </a:rPr>
              <a:t>skeleton made of </a:t>
            </a:r>
            <a:r>
              <a:rPr lang="en-US" altLang="en-US" sz="2800" dirty="0" smtClean="0">
                <a:latin typeface="+mn-lt"/>
              </a:rPr>
              <a:t>bone</a:t>
            </a:r>
            <a:endParaRPr lang="en-US" altLang="en-US" sz="2800" dirty="0">
              <a:latin typeface="+mn-lt"/>
            </a:endParaRPr>
          </a:p>
          <a:p>
            <a:pPr marL="457200" indent="-457200" eaLnBrk="1" hangingPunct="1">
              <a:lnSpc>
                <a:spcPct val="80000"/>
              </a:lnSpc>
              <a:buFont typeface="Wingdings" panose="05000000000000000000" pitchFamily="2" charset="2"/>
              <a:buChar char="§"/>
            </a:pPr>
            <a:r>
              <a:rPr lang="en-US" altLang="en-US" sz="2800" dirty="0">
                <a:latin typeface="+mn-lt"/>
              </a:rPr>
              <a:t>go to the surface and breathe atmospheric air in through their </a:t>
            </a:r>
            <a:r>
              <a:rPr lang="en-US" altLang="en-US" sz="2800" dirty="0" smtClean="0">
                <a:latin typeface="+mn-lt"/>
              </a:rPr>
              <a:t>blowholes</a:t>
            </a:r>
            <a:endParaRPr lang="en-US" altLang="en-US" sz="2800" dirty="0">
              <a:latin typeface="+mn-lt"/>
            </a:endParaRPr>
          </a:p>
          <a:p>
            <a:pPr marL="457200" indent="-457200" eaLnBrk="1" hangingPunct="1">
              <a:lnSpc>
                <a:spcPct val="80000"/>
              </a:lnSpc>
              <a:buFont typeface="Wingdings" panose="05000000000000000000" pitchFamily="2" charset="2"/>
              <a:buChar char="§"/>
            </a:pPr>
            <a:r>
              <a:rPr lang="en-US" altLang="en-US" sz="2800" dirty="0">
                <a:latin typeface="+mn-lt"/>
              </a:rPr>
              <a:t>do nurse their young </a:t>
            </a:r>
          </a:p>
          <a:p>
            <a:pPr marL="457200" indent="-457200" eaLnBrk="1" hangingPunct="1">
              <a:lnSpc>
                <a:spcPct val="80000"/>
              </a:lnSpc>
              <a:buFont typeface="Wingdings" panose="05000000000000000000" pitchFamily="2" charset="2"/>
              <a:buChar char="§"/>
            </a:pPr>
            <a:r>
              <a:rPr lang="en-US" altLang="en-US" sz="2800" dirty="0">
                <a:latin typeface="+mn-lt"/>
              </a:rPr>
              <a:t>they are born with hair around their "noses"</a:t>
            </a:r>
          </a:p>
        </p:txBody>
      </p:sp>
    </p:spTree>
    <p:extLst>
      <p:ext uri="{BB962C8B-B14F-4D97-AF65-F5344CB8AC3E}">
        <p14:creationId xmlns:p14="http://schemas.microsoft.com/office/powerpoint/2010/main" val="583256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346" y="0"/>
            <a:ext cx="8183707" cy="6833155"/>
          </a:xfrm>
        </p:spPr>
      </p:pic>
    </p:spTree>
    <p:extLst>
      <p:ext uri="{BB962C8B-B14F-4D97-AF65-F5344CB8AC3E}">
        <p14:creationId xmlns:p14="http://schemas.microsoft.com/office/powerpoint/2010/main" val="1234454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371600" y="685800"/>
            <a:ext cx="10631978" cy="1485900"/>
          </a:xfrm>
        </p:spPr>
        <p:txBody>
          <a:bodyPr>
            <a:normAutofit/>
          </a:bodyPr>
          <a:lstStyle/>
          <a:p>
            <a:pPr eaLnBrk="1" hangingPunct="1"/>
            <a:r>
              <a:rPr lang="en-US" altLang="en-US" sz="3200" b="1" dirty="0"/>
              <a:t>Analogy- convergent evolution!</a:t>
            </a:r>
            <a:r>
              <a:rPr lang="en-US" altLang="en-US" sz="3200" dirty="0"/>
              <a:t/>
            </a:r>
            <a:br>
              <a:rPr lang="en-US" altLang="en-US" sz="3200" dirty="0"/>
            </a:br>
            <a:r>
              <a:rPr lang="en-US" altLang="en-US" sz="3200" dirty="0"/>
              <a:t> Sharks and dolphins evolved their adaptations separately!</a:t>
            </a:r>
          </a:p>
        </p:txBody>
      </p:sp>
      <p:pic>
        <p:nvPicPr>
          <p:cNvPr id="247811" name="Picture 3" descr="sharkdolphin clado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73115" y="2171700"/>
            <a:ext cx="7272338" cy="3913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7497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24" y="141813"/>
            <a:ext cx="9601200" cy="1485900"/>
          </a:xfrm>
        </p:spPr>
        <p:txBody>
          <a:bodyPr>
            <a:normAutofit/>
          </a:bodyPr>
          <a:lstStyle/>
          <a:p>
            <a:r>
              <a:rPr lang="en-US" sz="3600" b="1" u="sng" dirty="0" smtClean="0"/>
              <a:t>II: Anatomy: Vestigial Structures</a:t>
            </a:r>
            <a:endParaRPr lang="en-US" sz="3600" b="1" u="sng" dirty="0"/>
          </a:p>
        </p:txBody>
      </p:sp>
      <p:sp>
        <p:nvSpPr>
          <p:cNvPr id="3" name="Content Placeholder 2"/>
          <p:cNvSpPr>
            <a:spLocks noGrp="1"/>
          </p:cNvSpPr>
          <p:nvPr>
            <p:ph idx="1"/>
          </p:nvPr>
        </p:nvSpPr>
        <p:spPr>
          <a:xfrm>
            <a:off x="884772" y="847898"/>
            <a:ext cx="7877331" cy="6010102"/>
          </a:xfrm>
        </p:spPr>
        <p:txBody>
          <a:bodyPr>
            <a:noAutofit/>
          </a:bodyPr>
          <a:lstStyle/>
          <a:p>
            <a:pPr>
              <a:defRPr/>
            </a:pPr>
            <a:r>
              <a:rPr lang="en-US" sz="2800" dirty="0">
                <a:solidFill>
                  <a:schemeClr val="tx1"/>
                </a:solidFill>
                <a:cs typeface="Arial" charset="0"/>
              </a:rPr>
              <a:t>Not all homologous structures have important functions. </a:t>
            </a:r>
          </a:p>
          <a:p>
            <a:pPr>
              <a:defRPr/>
            </a:pPr>
            <a:r>
              <a:rPr lang="en-US" sz="2800" b="1" dirty="0">
                <a:solidFill>
                  <a:schemeClr val="tx1"/>
                </a:solidFill>
                <a:cs typeface="Arial" charset="0"/>
              </a:rPr>
              <a:t>Vestigial structures </a:t>
            </a:r>
            <a:r>
              <a:rPr lang="en-US" sz="2800" dirty="0" smtClean="0">
                <a:solidFill>
                  <a:schemeClr val="tx1"/>
                </a:solidFill>
                <a:cs typeface="Arial" charset="0"/>
              </a:rPr>
              <a:t>- inherited </a:t>
            </a:r>
            <a:r>
              <a:rPr lang="en-US" sz="2800" dirty="0">
                <a:solidFill>
                  <a:schemeClr val="tx1"/>
                </a:solidFill>
                <a:cs typeface="Arial" charset="0"/>
              </a:rPr>
              <a:t>from ancestors, but have lost much </a:t>
            </a:r>
            <a:r>
              <a:rPr lang="en-US" sz="2800" dirty="0" smtClean="0">
                <a:solidFill>
                  <a:schemeClr val="tx1"/>
                </a:solidFill>
                <a:cs typeface="Arial" charset="0"/>
              </a:rPr>
              <a:t>of </a:t>
            </a:r>
            <a:r>
              <a:rPr lang="en-US" sz="2800" dirty="0">
                <a:solidFill>
                  <a:schemeClr val="tx1"/>
                </a:solidFill>
                <a:cs typeface="Arial" charset="0"/>
              </a:rPr>
              <a:t>their original function due to different selection </a:t>
            </a:r>
            <a:r>
              <a:rPr lang="en-US" sz="2800" dirty="0" smtClean="0">
                <a:solidFill>
                  <a:schemeClr val="tx1"/>
                </a:solidFill>
                <a:cs typeface="Arial" charset="0"/>
              </a:rPr>
              <a:t>pressures.</a:t>
            </a:r>
            <a:endParaRPr lang="en-US" sz="2800" dirty="0">
              <a:solidFill>
                <a:schemeClr val="tx1"/>
              </a:solidFill>
              <a:cs typeface="Arial" charset="0"/>
            </a:endParaRPr>
          </a:p>
          <a:p>
            <a:pPr lvl="1">
              <a:defRPr/>
            </a:pPr>
            <a:r>
              <a:rPr lang="en-US" sz="2600" dirty="0">
                <a:solidFill>
                  <a:schemeClr val="tx1"/>
                </a:solidFill>
                <a:cs typeface="Arial" charset="0"/>
              </a:rPr>
              <a:t>The hipbones of bottlenose dolphins are vestigial structures. In their ancestors, hipbones played a role in terrestrial locomotion. However, as the dolphin lineage adapted to life at sea, this function was lost.</a:t>
            </a:r>
          </a:p>
          <a:p>
            <a:pPr lvl="1">
              <a:defRPr/>
            </a:pPr>
            <a:r>
              <a:rPr lang="en-US" sz="2600" dirty="0">
                <a:solidFill>
                  <a:schemeClr val="tx1"/>
                </a:solidFill>
                <a:cs typeface="Arial" charset="0"/>
              </a:rPr>
              <a:t>The human tailbone and appendix are vestigial structures.</a:t>
            </a:r>
          </a:p>
          <a:p>
            <a:endParaRPr lang="en-US" sz="2800" dirty="0">
              <a:solidFill>
                <a:schemeClr val="tx1"/>
              </a:solidFill>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931" y="2286000"/>
            <a:ext cx="21336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7667" y="96589"/>
            <a:ext cx="3581400" cy="218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776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III: Embryology</a:t>
            </a:r>
            <a:endParaRPr lang="en-US" sz="3600" b="1" u="sng" dirty="0"/>
          </a:p>
        </p:txBody>
      </p:sp>
      <p:pic>
        <p:nvPicPr>
          <p:cNvPr id="4" name="Content Placeholder 3" descr="embryolog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59408" y="113244"/>
            <a:ext cx="6023254" cy="64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501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21" y="266007"/>
            <a:ext cx="9938479" cy="1905693"/>
          </a:xfrm>
        </p:spPr>
        <p:txBody>
          <a:bodyPr>
            <a:normAutofit/>
          </a:bodyPr>
          <a:lstStyle/>
          <a:p>
            <a:r>
              <a:rPr lang="en-US" sz="3200" b="1" u="sng" dirty="0" smtClean="0"/>
              <a:t>IV: Biochemistry</a:t>
            </a:r>
            <a:endParaRPr lang="en-US" sz="3200" b="1" u="sng" dirty="0"/>
          </a:p>
        </p:txBody>
      </p:sp>
      <p:sp>
        <p:nvSpPr>
          <p:cNvPr id="3" name="Content Placeholder 2"/>
          <p:cNvSpPr>
            <a:spLocks noGrp="1"/>
          </p:cNvSpPr>
          <p:nvPr>
            <p:ph idx="1"/>
          </p:nvPr>
        </p:nvSpPr>
        <p:spPr>
          <a:xfrm>
            <a:off x="698269" y="831273"/>
            <a:ext cx="4762731" cy="5652654"/>
          </a:xfrm>
        </p:spPr>
        <p:txBody>
          <a:bodyPr>
            <a:normAutofit/>
          </a:bodyPr>
          <a:lstStyle/>
          <a:p>
            <a:r>
              <a:rPr lang="en-US" altLang="en-US" sz="2800" dirty="0">
                <a:solidFill>
                  <a:schemeClr val="tx1"/>
                </a:solidFill>
              </a:rPr>
              <a:t>Universal genetic code – organisms use the same triplet code and the same 20 amino acids in proteins </a:t>
            </a:r>
          </a:p>
          <a:p>
            <a:r>
              <a:rPr lang="en-US" altLang="en-US" sz="2800" dirty="0">
                <a:solidFill>
                  <a:schemeClr val="tx1"/>
                </a:solidFill>
              </a:rPr>
              <a:t>All organisms have certain organic molecules in common.  </a:t>
            </a:r>
          </a:p>
          <a:p>
            <a:pPr marL="971550" lvl="1" indent="-514350">
              <a:buFontTx/>
              <a:buAutoNum type="arabicPeriod"/>
            </a:pPr>
            <a:r>
              <a:rPr lang="en-US" altLang="en-US" sz="2300" dirty="0">
                <a:solidFill>
                  <a:schemeClr val="tx1"/>
                </a:solidFill>
              </a:rPr>
              <a:t>Hemoglobin - carries oxygen in blood </a:t>
            </a:r>
          </a:p>
          <a:p>
            <a:pPr marL="971550" lvl="1" indent="-514350">
              <a:buFontTx/>
              <a:buAutoNum type="arabicPeriod"/>
            </a:pPr>
            <a:r>
              <a:rPr lang="en-US" altLang="en-US" sz="2300" dirty="0">
                <a:solidFill>
                  <a:schemeClr val="tx1"/>
                </a:solidFill>
              </a:rPr>
              <a:t>Cytochrome c - protein for cell respiration found in almost all living cells</a:t>
            </a:r>
          </a:p>
          <a:p>
            <a:pPr marL="971550" lvl="1" indent="-514350">
              <a:buFontTx/>
              <a:buAutoNum type="arabicPeriod"/>
            </a:pPr>
            <a:r>
              <a:rPr lang="en-US" altLang="en-US" sz="2300" dirty="0">
                <a:solidFill>
                  <a:schemeClr val="tx1"/>
                </a:solidFill>
              </a:rPr>
              <a:t>HOX genes – control development</a:t>
            </a:r>
          </a:p>
          <a:p>
            <a:endParaRPr lang="en-US" altLang="en-US" dirty="0">
              <a:solidFill>
                <a:schemeClr val="tx1"/>
              </a:solidFill>
            </a:endParaRPr>
          </a:p>
          <a:p>
            <a:endParaRPr lang="en-US" dirty="0">
              <a:solidFill>
                <a:schemeClr val="tx1"/>
              </a:solidFill>
            </a:endParaRPr>
          </a:p>
        </p:txBody>
      </p:sp>
      <p:pic>
        <p:nvPicPr>
          <p:cNvPr id="4" name="Picture 3" descr="27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534537"/>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705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752600" y="212725"/>
            <a:ext cx="8229600" cy="641350"/>
          </a:xfrm>
        </p:spPr>
        <p:txBody>
          <a:bodyPr/>
          <a:lstStyle/>
          <a:p>
            <a:pPr algn="ctr" eaLnBrk="1" hangingPunct="1"/>
            <a:r>
              <a:rPr lang="en-US" altLang="en-US" sz="3600" b="1" u="sng" dirty="0" smtClean="0"/>
              <a:t>Types </a:t>
            </a:r>
            <a:r>
              <a:rPr lang="en-US" altLang="en-US" sz="3600" b="1" u="sng" dirty="0"/>
              <a:t>of </a:t>
            </a:r>
            <a:r>
              <a:rPr lang="en-US" altLang="en-US" sz="3600" b="1" u="sng" dirty="0" smtClean="0"/>
              <a:t>Natural </a:t>
            </a:r>
            <a:r>
              <a:rPr lang="en-US" altLang="en-US" sz="3600" b="1" u="sng" dirty="0"/>
              <a:t>S</a:t>
            </a:r>
            <a:r>
              <a:rPr lang="en-US" altLang="en-US" sz="3600" b="1" u="sng" dirty="0" smtClean="0"/>
              <a:t>election</a:t>
            </a:r>
            <a:endParaRPr lang="en-US" altLang="en-US" sz="3600" b="1" u="sng" dirty="0"/>
          </a:p>
        </p:txBody>
      </p:sp>
      <p:sp>
        <p:nvSpPr>
          <p:cNvPr id="267267" name="Rectangle 3"/>
          <p:cNvSpPr>
            <a:spLocks noGrp="1" noChangeArrowheads="1"/>
          </p:cNvSpPr>
          <p:nvPr>
            <p:ph type="body" sz="half" idx="1"/>
          </p:nvPr>
        </p:nvSpPr>
        <p:spPr>
          <a:xfrm>
            <a:off x="1676399" y="1981200"/>
            <a:ext cx="3178233" cy="4114800"/>
          </a:xfrm>
        </p:spPr>
        <p:txBody>
          <a:bodyPr/>
          <a:lstStyle/>
          <a:p>
            <a:pPr eaLnBrk="1" hangingPunct="1"/>
            <a:r>
              <a:rPr lang="en-US" altLang="en-US" sz="3400" dirty="0"/>
              <a:t>Stabilizing</a:t>
            </a:r>
          </a:p>
          <a:p>
            <a:pPr eaLnBrk="1" hangingPunct="1"/>
            <a:r>
              <a:rPr lang="en-US" altLang="en-US" sz="3400" dirty="0"/>
              <a:t>Directional</a:t>
            </a:r>
          </a:p>
          <a:p>
            <a:pPr eaLnBrk="1" hangingPunct="1"/>
            <a:r>
              <a:rPr lang="en-US" altLang="en-US" sz="3400" b="1" dirty="0"/>
              <a:t>Disruptive</a:t>
            </a:r>
          </a:p>
          <a:p>
            <a:pPr lvl="1" eaLnBrk="1" hangingPunct="1"/>
            <a:r>
              <a:rPr lang="en-US" altLang="en-US" dirty="0" smtClean="0"/>
              <a:t>AKA </a:t>
            </a:r>
            <a:r>
              <a:rPr lang="en-US" altLang="en-US" dirty="0"/>
              <a:t>diversifying</a:t>
            </a:r>
          </a:p>
          <a:p>
            <a:pPr eaLnBrk="1" hangingPunct="1"/>
            <a:r>
              <a:rPr lang="en-US" altLang="en-US" sz="3400" dirty="0"/>
              <a:t>S</a:t>
            </a:r>
            <a:r>
              <a:rPr lang="en-US" altLang="en-US" sz="3400" dirty="0" smtClean="0"/>
              <a:t>exual</a:t>
            </a:r>
            <a:endParaRPr lang="en-US" altLang="en-US" sz="3400" dirty="0"/>
          </a:p>
        </p:txBody>
      </p:sp>
      <p:pic>
        <p:nvPicPr>
          <p:cNvPr id="267268"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55523" y="854075"/>
            <a:ext cx="6477000" cy="5715000"/>
          </a:xfrm>
        </p:spPr>
      </p:pic>
    </p:spTree>
    <p:extLst>
      <p:ext uri="{BB962C8B-B14F-4D97-AF65-F5344CB8AC3E}">
        <p14:creationId xmlns:p14="http://schemas.microsoft.com/office/powerpoint/2010/main" val="3221576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5716" y="0"/>
            <a:ext cx="3775075"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8291" name="AutoShape 3"/>
          <p:cNvSpPr>
            <a:spLocks noChangeArrowheads="1"/>
          </p:cNvSpPr>
          <p:nvPr/>
        </p:nvSpPr>
        <p:spPr bwMode="auto">
          <a:xfrm>
            <a:off x="10649640" y="26924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68292" name="Text Box 4"/>
          <p:cNvSpPr txBox="1">
            <a:spLocks noChangeArrowheads="1"/>
          </p:cNvSpPr>
          <p:nvPr/>
        </p:nvSpPr>
        <p:spPr bwMode="auto">
          <a:xfrm rot="16200000">
            <a:off x="7885803" y="1047750"/>
            <a:ext cx="1828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Number</a:t>
            </a:r>
            <a:r>
              <a:rPr lang="en-US" altLang="en-US" sz="1300" b="1">
                <a:cs typeface="Arial" panose="020B0604020202020204" pitchFamily="34" charset="0"/>
              </a:rPr>
              <a:t> of individuals</a:t>
            </a:r>
          </a:p>
          <a:p>
            <a:pPr algn="ctr">
              <a:spcBef>
                <a:spcPct val="0"/>
              </a:spcBef>
              <a:buFontTx/>
              <a:buNone/>
            </a:pPr>
            <a:r>
              <a:rPr lang="en-US" altLang="en-US" sz="1300" b="1">
                <a:cs typeface="Arial" panose="020B0604020202020204" pitchFamily="34" charset="0"/>
              </a:rPr>
              <a:t>in the population</a:t>
            </a:r>
            <a:endParaRPr lang="en-US" altLang="en-US" sz="1300">
              <a:cs typeface="Arial" panose="020B0604020202020204" pitchFamily="34" charset="0"/>
            </a:endParaRPr>
          </a:p>
        </p:txBody>
      </p:sp>
      <p:sp>
        <p:nvSpPr>
          <p:cNvPr id="268293" name="Line 5"/>
          <p:cNvSpPr>
            <a:spLocks noChangeShapeType="1"/>
          </p:cNvSpPr>
          <p:nvPr/>
        </p:nvSpPr>
        <p:spPr bwMode="auto">
          <a:xfrm flipV="1">
            <a:off x="9278040" y="279400"/>
            <a:ext cx="0" cy="19812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94" name="AutoShape 6"/>
          <p:cNvSpPr>
            <a:spLocks noChangeArrowheads="1"/>
          </p:cNvSpPr>
          <p:nvPr/>
        </p:nvSpPr>
        <p:spPr bwMode="auto">
          <a:xfrm>
            <a:off x="10179740" y="30988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68295" name="AutoShape 7"/>
          <p:cNvSpPr>
            <a:spLocks noChangeArrowheads="1"/>
          </p:cNvSpPr>
          <p:nvPr/>
        </p:nvSpPr>
        <p:spPr bwMode="auto">
          <a:xfrm>
            <a:off x="9620940" y="14351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68296" name="AutoShape 8"/>
          <p:cNvSpPr>
            <a:spLocks noChangeArrowheads="1"/>
          </p:cNvSpPr>
          <p:nvPr/>
        </p:nvSpPr>
        <p:spPr bwMode="auto">
          <a:xfrm>
            <a:off x="10128940" y="4953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68297" name="AutoShape 9"/>
          <p:cNvSpPr>
            <a:spLocks noChangeArrowheads="1"/>
          </p:cNvSpPr>
          <p:nvPr/>
        </p:nvSpPr>
        <p:spPr bwMode="auto">
          <a:xfrm>
            <a:off x="10636940" y="1143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grpSp>
        <p:nvGrpSpPr>
          <p:cNvPr id="268298" name="Group 10"/>
          <p:cNvGrpSpPr>
            <a:grpSpLocks/>
          </p:cNvGrpSpPr>
          <p:nvPr/>
        </p:nvGrpSpPr>
        <p:grpSpPr bwMode="auto">
          <a:xfrm>
            <a:off x="9419328" y="2336800"/>
            <a:ext cx="2628900" cy="0"/>
            <a:chOff x="2216" y="1472"/>
            <a:chExt cx="1656" cy="0"/>
          </a:xfrm>
        </p:grpSpPr>
        <p:sp>
          <p:nvSpPr>
            <p:cNvPr id="268313" name="Line 11"/>
            <p:cNvSpPr>
              <a:spLocks noChangeShapeType="1"/>
            </p:cNvSpPr>
            <p:nvPr/>
          </p:nvSpPr>
          <p:spPr bwMode="auto">
            <a:xfrm rot="5400000" flipV="1">
              <a:off x="3248" y="84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4" name="Line 12"/>
            <p:cNvSpPr>
              <a:spLocks noChangeShapeType="1"/>
            </p:cNvSpPr>
            <p:nvPr/>
          </p:nvSpPr>
          <p:spPr bwMode="auto">
            <a:xfrm rot="16200000" flipV="1">
              <a:off x="2840" y="84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8299" name="Group 13"/>
          <p:cNvGrpSpPr>
            <a:grpSpLocks/>
          </p:cNvGrpSpPr>
          <p:nvPr/>
        </p:nvGrpSpPr>
        <p:grpSpPr bwMode="auto">
          <a:xfrm>
            <a:off x="9766990" y="4419600"/>
            <a:ext cx="2159000" cy="76200"/>
            <a:chOff x="2640" y="2800"/>
            <a:chExt cx="1216" cy="0"/>
          </a:xfrm>
        </p:grpSpPr>
        <p:sp>
          <p:nvSpPr>
            <p:cNvPr id="268311" name="Line 14"/>
            <p:cNvSpPr>
              <a:spLocks noChangeShapeType="1"/>
            </p:cNvSpPr>
            <p:nvPr/>
          </p:nvSpPr>
          <p:spPr bwMode="auto">
            <a:xfrm rot="5400000" flipV="1">
              <a:off x="3408" y="2352"/>
              <a:ext cx="0" cy="896"/>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12" name="Line 15"/>
            <p:cNvSpPr>
              <a:spLocks noChangeShapeType="1"/>
            </p:cNvSpPr>
            <p:nvPr/>
          </p:nvSpPr>
          <p:spPr bwMode="auto">
            <a:xfrm rot="16200000" flipV="1">
              <a:off x="3140" y="2300"/>
              <a:ext cx="0" cy="10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8300" name="Line 16"/>
          <p:cNvSpPr>
            <a:spLocks noChangeShapeType="1"/>
          </p:cNvSpPr>
          <p:nvPr/>
        </p:nvSpPr>
        <p:spPr bwMode="auto">
          <a:xfrm rot="5400000" flipV="1">
            <a:off x="11202090" y="5905500"/>
            <a:ext cx="0" cy="14478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1" name="Line 17"/>
          <p:cNvSpPr>
            <a:spLocks noChangeShapeType="1"/>
          </p:cNvSpPr>
          <p:nvPr/>
        </p:nvSpPr>
        <p:spPr bwMode="auto">
          <a:xfrm rot="16200000" flipV="1">
            <a:off x="10592490" y="6134100"/>
            <a:ext cx="0" cy="9906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2" name="Text Box 18"/>
          <p:cNvSpPr txBox="1">
            <a:spLocks noChangeArrowheads="1"/>
          </p:cNvSpPr>
          <p:nvPr/>
        </p:nvSpPr>
        <p:spPr bwMode="auto">
          <a:xfrm>
            <a:off x="9303441" y="2330450"/>
            <a:ext cx="2860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cs typeface="Arial" panose="020B0604020202020204" pitchFamily="34" charset="0"/>
              </a:rPr>
              <a:t>Range of values for the trait at time 1</a:t>
            </a:r>
            <a:endParaRPr lang="en-US" altLang="en-US" sz="1200">
              <a:cs typeface="Arial" panose="020B0604020202020204" pitchFamily="34" charset="0"/>
            </a:endParaRPr>
          </a:p>
        </p:txBody>
      </p:sp>
      <p:sp>
        <p:nvSpPr>
          <p:cNvPr id="268303" name="Text Box 19"/>
          <p:cNvSpPr txBox="1">
            <a:spLocks noChangeArrowheads="1"/>
          </p:cNvSpPr>
          <p:nvPr/>
        </p:nvSpPr>
        <p:spPr bwMode="auto">
          <a:xfrm>
            <a:off x="9370116" y="4419600"/>
            <a:ext cx="2860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cs typeface="Arial" panose="020B0604020202020204" pitchFamily="34" charset="0"/>
              </a:rPr>
              <a:t>Range of values for the trait at time 2</a:t>
            </a:r>
            <a:endParaRPr lang="en-US" altLang="en-US" sz="1200">
              <a:cs typeface="Arial" panose="020B0604020202020204" pitchFamily="34" charset="0"/>
            </a:endParaRPr>
          </a:p>
        </p:txBody>
      </p:sp>
      <p:sp>
        <p:nvSpPr>
          <p:cNvPr id="268304" name="Text Box 20"/>
          <p:cNvSpPr txBox="1">
            <a:spLocks noChangeArrowheads="1"/>
          </p:cNvSpPr>
          <p:nvPr/>
        </p:nvSpPr>
        <p:spPr bwMode="auto">
          <a:xfrm>
            <a:off x="9353482" y="6583364"/>
            <a:ext cx="2860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dirty="0">
                <a:cs typeface="Arial" panose="020B0604020202020204" pitchFamily="34" charset="0"/>
              </a:rPr>
              <a:t>Range of values for the trait at time 3</a:t>
            </a:r>
            <a:endParaRPr lang="en-US" altLang="en-US" sz="1200" dirty="0">
              <a:cs typeface="Arial" panose="020B0604020202020204" pitchFamily="34" charset="0"/>
            </a:endParaRPr>
          </a:p>
        </p:txBody>
      </p:sp>
      <p:sp>
        <p:nvSpPr>
          <p:cNvPr id="268305" name="Text Box 21"/>
          <p:cNvSpPr txBox="1">
            <a:spLocks noChangeArrowheads="1"/>
          </p:cNvSpPr>
          <p:nvPr/>
        </p:nvSpPr>
        <p:spPr bwMode="auto">
          <a:xfrm rot="16200000">
            <a:off x="7946922" y="3448845"/>
            <a:ext cx="16494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Number of individuals</a:t>
            </a:r>
          </a:p>
          <a:p>
            <a:pPr algn="ctr">
              <a:spcBef>
                <a:spcPct val="0"/>
              </a:spcBef>
              <a:buFontTx/>
              <a:buNone/>
            </a:pPr>
            <a:r>
              <a:rPr lang="en-US" altLang="en-US" sz="1100" b="1">
                <a:cs typeface="Arial" panose="020B0604020202020204" pitchFamily="34" charset="0"/>
              </a:rPr>
              <a:t>in the population</a:t>
            </a:r>
            <a:endParaRPr lang="en-US" altLang="en-US" sz="1300">
              <a:cs typeface="Arial" panose="020B0604020202020204" pitchFamily="34" charset="0"/>
            </a:endParaRPr>
          </a:p>
        </p:txBody>
      </p:sp>
      <p:sp>
        <p:nvSpPr>
          <p:cNvPr id="268306" name="Text Box 22"/>
          <p:cNvSpPr txBox="1">
            <a:spLocks noChangeArrowheads="1"/>
          </p:cNvSpPr>
          <p:nvPr/>
        </p:nvSpPr>
        <p:spPr bwMode="auto">
          <a:xfrm rot="16200000">
            <a:off x="7930288" y="5680870"/>
            <a:ext cx="1649413"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Number of individuals</a:t>
            </a:r>
          </a:p>
          <a:p>
            <a:pPr algn="ctr">
              <a:spcBef>
                <a:spcPct val="0"/>
              </a:spcBef>
              <a:buFontTx/>
              <a:buNone/>
            </a:pPr>
            <a:r>
              <a:rPr lang="en-US" altLang="en-US" sz="1100" b="1">
                <a:cs typeface="Arial" panose="020B0604020202020204" pitchFamily="34" charset="0"/>
              </a:rPr>
              <a:t>in the population</a:t>
            </a:r>
            <a:endParaRPr lang="en-US" altLang="en-US" sz="1100">
              <a:cs typeface="Arial" panose="020B0604020202020204" pitchFamily="34" charset="0"/>
            </a:endParaRPr>
          </a:p>
        </p:txBody>
      </p:sp>
      <p:sp>
        <p:nvSpPr>
          <p:cNvPr id="268307" name="Line 23"/>
          <p:cNvSpPr>
            <a:spLocks noChangeShapeType="1"/>
          </p:cNvSpPr>
          <p:nvPr/>
        </p:nvSpPr>
        <p:spPr bwMode="auto">
          <a:xfrm flipV="1">
            <a:off x="9278040" y="3022600"/>
            <a:ext cx="0" cy="13208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8" name="Line 24"/>
          <p:cNvSpPr>
            <a:spLocks noChangeShapeType="1"/>
          </p:cNvSpPr>
          <p:nvPr/>
        </p:nvSpPr>
        <p:spPr bwMode="auto">
          <a:xfrm flipV="1">
            <a:off x="9278040" y="4851400"/>
            <a:ext cx="0" cy="16764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9" name="Rectangle 26"/>
          <p:cNvSpPr>
            <a:spLocks noGrp="1" noChangeArrowheads="1"/>
          </p:cNvSpPr>
          <p:nvPr>
            <p:ph type="body" sz="half" idx="1"/>
          </p:nvPr>
        </p:nvSpPr>
        <p:spPr>
          <a:xfrm>
            <a:off x="1524000" y="116376"/>
            <a:ext cx="6614216" cy="4227024"/>
          </a:xfrm>
        </p:spPr>
        <p:txBody>
          <a:bodyPr/>
          <a:lstStyle/>
          <a:p>
            <a:pPr eaLnBrk="1" hangingPunct="1">
              <a:buFontTx/>
              <a:buNone/>
            </a:pPr>
            <a:r>
              <a:rPr lang="en-US" altLang="en-US" dirty="0" smtClean="0">
                <a:solidFill>
                  <a:schemeClr val="tx1"/>
                </a:solidFill>
              </a:rPr>
              <a:t>1. </a:t>
            </a:r>
            <a:r>
              <a:rPr lang="en-US" altLang="en-US" sz="2400" b="1" u="sng" dirty="0" smtClean="0">
                <a:solidFill>
                  <a:schemeClr val="tx1"/>
                </a:solidFill>
              </a:rPr>
              <a:t>Directional Selection</a:t>
            </a:r>
          </a:p>
          <a:p>
            <a:pPr lvl="1" eaLnBrk="1" hangingPunct="1"/>
            <a:r>
              <a:rPr lang="en-US" altLang="en-US" sz="2500" dirty="0">
                <a:solidFill>
                  <a:schemeClr val="tx1"/>
                </a:solidFill>
              </a:rPr>
              <a:t>Individuals at one end of the curve have higher fitness than those in the middle or at the other end</a:t>
            </a:r>
            <a:r>
              <a:rPr lang="en-US" altLang="en-US" sz="2500" dirty="0" smtClean="0">
                <a:solidFill>
                  <a:schemeClr val="tx1"/>
                </a:solidFill>
              </a:rPr>
              <a:t>.</a:t>
            </a:r>
          </a:p>
          <a:p>
            <a:pPr lvl="1" eaLnBrk="1" hangingPunct="1"/>
            <a:r>
              <a:rPr lang="en-US" altLang="en-US" sz="2500" dirty="0" smtClean="0">
                <a:solidFill>
                  <a:schemeClr val="tx1"/>
                </a:solidFill>
              </a:rPr>
              <a:t>Over many generations, the variation of the population’s trait will shift in the </a:t>
            </a:r>
            <a:r>
              <a:rPr lang="en-US" altLang="en-US" sz="2500" b="1" dirty="0" smtClean="0">
                <a:solidFill>
                  <a:schemeClr val="tx1"/>
                </a:solidFill>
              </a:rPr>
              <a:t>direction </a:t>
            </a:r>
            <a:r>
              <a:rPr lang="en-US" altLang="en-US" sz="2500" dirty="0" smtClean="0">
                <a:solidFill>
                  <a:schemeClr val="tx1"/>
                </a:solidFill>
              </a:rPr>
              <a:t>of the favorable trait!</a:t>
            </a:r>
            <a:endParaRPr lang="en-US" altLang="en-US" sz="2500" dirty="0">
              <a:solidFill>
                <a:schemeClr val="tx1"/>
              </a:solidFill>
            </a:endParaRPr>
          </a:p>
          <a:p>
            <a:pPr lvl="1" eaLnBrk="1" hangingPunct="1"/>
            <a:r>
              <a:rPr lang="en-US" altLang="en-US" sz="1900" dirty="0">
                <a:solidFill>
                  <a:schemeClr val="tx1"/>
                </a:solidFill>
              </a:rPr>
              <a:t>(Example:  Large beak size in finches.)</a:t>
            </a:r>
          </a:p>
          <a:p>
            <a:pPr eaLnBrk="1" hangingPunct="1"/>
            <a:endParaRPr lang="en-US" altLang="en-US" sz="1900" dirty="0">
              <a:solidFill>
                <a:schemeClr val="tx1"/>
              </a:solidFill>
            </a:endParaRPr>
          </a:p>
        </p:txBody>
      </p:sp>
      <p:pic>
        <p:nvPicPr>
          <p:cNvPr id="268310" name="Picture 28" descr="DIR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521" y="3492500"/>
            <a:ext cx="2789173" cy="297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30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1600200" y="303213"/>
            <a:ext cx="449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solidFill>
                <a:schemeClr val="tx2"/>
              </a:solidFill>
              <a:cs typeface="Arial" panose="020B0604020202020204" pitchFamily="34" charset="0"/>
            </a:endParaRPr>
          </a:p>
        </p:txBody>
      </p:sp>
      <p:pic>
        <p:nvPicPr>
          <p:cNvPr id="270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847" y="1"/>
            <a:ext cx="3675062" cy="68564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0340" name="Text Box 4"/>
          <p:cNvSpPr txBox="1">
            <a:spLocks noChangeArrowheads="1"/>
          </p:cNvSpPr>
          <p:nvPr/>
        </p:nvSpPr>
        <p:spPr bwMode="auto">
          <a:xfrm rot="16200000">
            <a:off x="7636597" y="1049338"/>
            <a:ext cx="1924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cs typeface="Arial" panose="020B0604020202020204" pitchFamily="34" charset="0"/>
              </a:rPr>
              <a:t>Number of individuals</a:t>
            </a:r>
          </a:p>
          <a:p>
            <a:pPr algn="ctr">
              <a:spcBef>
                <a:spcPct val="0"/>
              </a:spcBef>
              <a:buFontTx/>
              <a:buNone/>
            </a:pPr>
            <a:r>
              <a:rPr lang="en-US" altLang="en-US" sz="1300" b="1">
                <a:cs typeface="Arial" panose="020B0604020202020204" pitchFamily="34" charset="0"/>
              </a:rPr>
              <a:t>in the population</a:t>
            </a:r>
            <a:endParaRPr lang="en-US" altLang="en-US" sz="1300">
              <a:cs typeface="Arial" panose="020B0604020202020204" pitchFamily="34" charset="0"/>
            </a:endParaRPr>
          </a:p>
        </p:txBody>
      </p:sp>
      <p:sp>
        <p:nvSpPr>
          <p:cNvPr id="270341" name="AutoShape 5"/>
          <p:cNvSpPr>
            <a:spLocks noChangeArrowheads="1"/>
          </p:cNvSpPr>
          <p:nvPr/>
        </p:nvSpPr>
        <p:spPr bwMode="auto">
          <a:xfrm>
            <a:off x="10306772" y="635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0342" name="AutoShape 6"/>
          <p:cNvSpPr>
            <a:spLocks noChangeArrowheads="1"/>
          </p:cNvSpPr>
          <p:nvPr/>
        </p:nvSpPr>
        <p:spPr bwMode="auto">
          <a:xfrm>
            <a:off x="9836872" y="23876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0343" name="AutoShape 7"/>
          <p:cNvSpPr>
            <a:spLocks noChangeArrowheads="1"/>
          </p:cNvSpPr>
          <p:nvPr/>
        </p:nvSpPr>
        <p:spPr bwMode="auto">
          <a:xfrm>
            <a:off x="10789372" y="23876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0344" name="AutoShape 8"/>
          <p:cNvSpPr>
            <a:spLocks noChangeArrowheads="1"/>
          </p:cNvSpPr>
          <p:nvPr/>
        </p:nvSpPr>
        <p:spPr bwMode="auto">
          <a:xfrm>
            <a:off x="10319472" y="27559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0345" name="AutoShape 9"/>
          <p:cNvSpPr>
            <a:spLocks noChangeArrowheads="1"/>
          </p:cNvSpPr>
          <p:nvPr/>
        </p:nvSpPr>
        <p:spPr bwMode="auto">
          <a:xfrm>
            <a:off x="10776672" y="47498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0346" name="AutoShape 10"/>
          <p:cNvSpPr>
            <a:spLocks noChangeArrowheads="1"/>
          </p:cNvSpPr>
          <p:nvPr/>
        </p:nvSpPr>
        <p:spPr bwMode="auto">
          <a:xfrm>
            <a:off x="9849572" y="514350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grpSp>
        <p:nvGrpSpPr>
          <p:cNvPr id="270347" name="Group 11"/>
          <p:cNvGrpSpPr>
            <a:grpSpLocks/>
          </p:cNvGrpSpPr>
          <p:nvPr/>
        </p:nvGrpSpPr>
        <p:grpSpPr bwMode="auto">
          <a:xfrm>
            <a:off x="9247909" y="2146301"/>
            <a:ext cx="2311400" cy="74613"/>
            <a:chOff x="2345" y="1392"/>
            <a:chExt cx="1584" cy="0"/>
          </a:xfrm>
        </p:grpSpPr>
        <p:sp>
          <p:nvSpPr>
            <p:cNvPr id="270370" name="Line 12"/>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71" name="Line 13"/>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0348" name="Text Box 14"/>
          <p:cNvSpPr txBox="1">
            <a:spLocks noChangeArrowheads="1"/>
          </p:cNvSpPr>
          <p:nvPr/>
        </p:nvSpPr>
        <p:spPr bwMode="auto">
          <a:xfrm>
            <a:off x="9089159" y="21272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1</a:t>
            </a:r>
            <a:endParaRPr lang="en-US" altLang="en-US" sz="1100">
              <a:cs typeface="Arial" panose="020B0604020202020204" pitchFamily="34" charset="0"/>
            </a:endParaRPr>
          </a:p>
        </p:txBody>
      </p:sp>
      <p:sp>
        <p:nvSpPr>
          <p:cNvPr id="270349" name="Text Box 15"/>
          <p:cNvSpPr txBox="1">
            <a:spLocks noChangeArrowheads="1"/>
          </p:cNvSpPr>
          <p:nvPr/>
        </p:nvSpPr>
        <p:spPr bwMode="auto">
          <a:xfrm>
            <a:off x="9089159" y="40068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2</a:t>
            </a:r>
            <a:endParaRPr lang="en-US" altLang="en-US" sz="1100">
              <a:cs typeface="Arial" panose="020B0604020202020204" pitchFamily="34" charset="0"/>
            </a:endParaRPr>
          </a:p>
        </p:txBody>
      </p:sp>
      <p:sp>
        <p:nvSpPr>
          <p:cNvPr id="270350" name="Text Box 16"/>
          <p:cNvSpPr txBox="1">
            <a:spLocks noChangeArrowheads="1"/>
          </p:cNvSpPr>
          <p:nvPr/>
        </p:nvSpPr>
        <p:spPr bwMode="auto">
          <a:xfrm>
            <a:off x="9089159" y="59880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3</a:t>
            </a:r>
            <a:endParaRPr lang="en-US" altLang="en-US" sz="1100">
              <a:cs typeface="Arial" panose="020B0604020202020204" pitchFamily="34" charset="0"/>
            </a:endParaRPr>
          </a:p>
        </p:txBody>
      </p:sp>
      <p:grpSp>
        <p:nvGrpSpPr>
          <p:cNvPr id="270351" name="Group 17"/>
          <p:cNvGrpSpPr>
            <a:grpSpLocks/>
          </p:cNvGrpSpPr>
          <p:nvPr/>
        </p:nvGrpSpPr>
        <p:grpSpPr bwMode="auto">
          <a:xfrm>
            <a:off x="8947872" y="546100"/>
            <a:ext cx="2844800" cy="1498600"/>
            <a:chOff x="2168" y="328"/>
            <a:chExt cx="1792" cy="944"/>
          </a:xfrm>
        </p:grpSpPr>
        <p:sp>
          <p:nvSpPr>
            <p:cNvPr id="270368" name="Line 18"/>
            <p:cNvSpPr>
              <a:spLocks noChangeShapeType="1"/>
            </p:cNvSpPr>
            <p:nvPr/>
          </p:nvSpPr>
          <p:spPr bwMode="auto">
            <a:xfrm flipV="1">
              <a:off x="2168" y="328"/>
              <a:ext cx="0" cy="944"/>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69" name="Line 19"/>
            <p:cNvSpPr>
              <a:spLocks noChangeShapeType="1"/>
            </p:cNvSpPr>
            <p:nvPr/>
          </p:nvSpPr>
          <p:spPr bwMode="auto">
            <a:xfrm>
              <a:off x="2168" y="1272"/>
              <a:ext cx="179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2" name="Group 20"/>
          <p:cNvGrpSpPr>
            <a:grpSpLocks/>
          </p:cNvGrpSpPr>
          <p:nvPr/>
        </p:nvGrpSpPr>
        <p:grpSpPr bwMode="auto">
          <a:xfrm>
            <a:off x="8947872" y="2425700"/>
            <a:ext cx="2844800" cy="1498600"/>
            <a:chOff x="2168" y="328"/>
            <a:chExt cx="1792" cy="944"/>
          </a:xfrm>
        </p:grpSpPr>
        <p:sp>
          <p:nvSpPr>
            <p:cNvPr id="270366" name="Line 21"/>
            <p:cNvSpPr>
              <a:spLocks noChangeShapeType="1"/>
            </p:cNvSpPr>
            <p:nvPr/>
          </p:nvSpPr>
          <p:spPr bwMode="auto">
            <a:xfrm flipV="1">
              <a:off x="2168" y="328"/>
              <a:ext cx="0" cy="944"/>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67" name="Line 22"/>
            <p:cNvSpPr>
              <a:spLocks noChangeShapeType="1"/>
            </p:cNvSpPr>
            <p:nvPr/>
          </p:nvSpPr>
          <p:spPr bwMode="auto">
            <a:xfrm>
              <a:off x="2168" y="1272"/>
              <a:ext cx="179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3" name="Group 23"/>
          <p:cNvGrpSpPr>
            <a:grpSpLocks/>
          </p:cNvGrpSpPr>
          <p:nvPr/>
        </p:nvGrpSpPr>
        <p:grpSpPr bwMode="auto">
          <a:xfrm>
            <a:off x="8947872" y="4406900"/>
            <a:ext cx="2844800" cy="1498600"/>
            <a:chOff x="2168" y="328"/>
            <a:chExt cx="1792" cy="944"/>
          </a:xfrm>
        </p:grpSpPr>
        <p:sp>
          <p:nvSpPr>
            <p:cNvPr id="270364" name="Line 24"/>
            <p:cNvSpPr>
              <a:spLocks noChangeShapeType="1"/>
            </p:cNvSpPr>
            <p:nvPr/>
          </p:nvSpPr>
          <p:spPr bwMode="auto">
            <a:xfrm flipV="1">
              <a:off x="2168" y="328"/>
              <a:ext cx="0" cy="944"/>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65" name="Line 25"/>
            <p:cNvSpPr>
              <a:spLocks noChangeShapeType="1"/>
            </p:cNvSpPr>
            <p:nvPr/>
          </p:nvSpPr>
          <p:spPr bwMode="auto">
            <a:xfrm>
              <a:off x="2168" y="1272"/>
              <a:ext cx="179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26"/>
          <p:cNvGrpSpPr>
            <a:grpSpLocks/>
          </p:cNvGrpSpPr>
          <p:nvPr/>
        </p:nvGrpSpPr>
        <p:grpSpPr bwMode="auto">
          <a:xfrm>
            <a:off x="9247909" y="4013201"/>
            <a:ext cx="2311400" cy="74613"/>
            <a:chOff x="2345" y="1392"/>
            <a:chExt cx="1584" cy="0"/>
          </a:xfrm>
        </p:grpSpPr>
        <p:sp>
          <p:nvSpPr>
            <p:cNvPr id="270362" name="Line 27"/>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63" name="Line 28"/>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5" name="Group 29"/>
          <p:cNvGrpSpPr>
            <a:grpSpLocks/>
          </p:cNvGrpSpPr>
          <p:nvPr/>
        </p:nvGrpSpPr>
        <p:grpSpPr bwMode="auto">
          <a:xfrm>
            <a:off x="9247909" y="5994401"/>
            <a:ext cx="2311400" cy="74613"/>
            <a:chOff x="2345" y="1392"/>
            <a:chExt cx="1584" cy="0"/>
          </a:xfrm>
        </p:grpSpPr>
        <p:sp>
          <p:nvSpPr>
            <p:cNvPr id="270360" name="Line 30"/>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61" name="Line 31"/>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0356" name="Text Box 32"/>
          <p:cNvSpPr txBox="1">
            <a:spLocks noChangeArrowheads="1"/>
          </p:cNvSpPr>
          <p:nvPr/>
        </p:nvSpPr>
        <p:spPr bwMode="auto">
          <a:xfrm rot="16200000">
            <a:off x="7636597" y="2916238"/>
            <a:ext cx="1924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cs typeface="Arial" panose="020B0604020202020204" pitchFamily="34" charset="0"/>
              </a:rPr>
              <a:t>Number of individuals</a:t>
            </a:r>
          </a:p>
          <a:p>
            <a:pPr algn="ctr">
              <a:spcBef>
                <a:spcPct val="0"/>
              </a:spcBef>
              <a:buFontTx/>
              <a:buNone/>
            </a:pPr>
            <a:r>
              <a:rPr lang="en-US" altLang="en-US" sz="1300" b="1">
                <a:cs typeface="Arial" panose="020B0604020202020204" pitchFamily="34" charset="0"/>
              </a:rPr>
              <a:t>in the population</a:t>
            </a:r>
            <a:endParaRPr lang="en-US" altLang="en-US" sz="1300">
              <a:cs typeface="Arial" panose="020B0604020202020204" pitchFamily="34" charset="0"/>
            </a:endParaRPr>
          </a:p>
        </p:txBody>
      </p:sp>
      <p:sp>
        <p:nvSpPr>
          <p:cNvPr id="270357" name="Text Box 33"/>
          <p:cNvSpPr txBox="1">
            <a:spLocks noChangeArrowheads="1"/>
          </p:cNvSpPr>
          <p:nvPr/>
        </p:nvSpPr>
        <p:spPr bwMode="auto">
          <a:xfrm rot="16200000">
            <a:off x="7636597" y="4922838"/>
            <a:ext cx="1924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cs typeface="Arial" panose="020B0604020202020204" pitchFamily="34" charset="0"/>
              </a:rPr>
              <a:t>Number of individuals</a:t>
            </a:r>
          </a:p>
          <a:p>
            <a:pPr algn="ctr">
              <a:spcBef>
                <a:spcPct val="0"/>
              </a:spcBef>
              <a:buFontTx/>
              <a:buNone/>
            </a:pPr>
            <a:r>
              <a:rPr lang="en-US" altLang="en-US" sz="1300" b="1">
                <a:cs typeface="Arial" panose="020B0604020202020204" pitchFamily="34" charset="0"/>
              </a:rPr>
              <a:t>in the population</a:t>
            </a:r>
            <a:endParaRPr lang="en-US" altLang="en-US" sz="1300">
              <a:cs typeface="Arial" panose="020B0604020202020204" pitchFamily="34" charset="0"/>
            </a:endParaRPr>
          </a:p>
        </p:txBody>
      </p:sp>
      <p:sp>
        <p:nvSpPr>
          <p:cNvPr id="270358" name="Rectangle 35"/>
          <p:cNvSpPr>
            <a:spLocks noGrp="1" noChangeArrowheads="1"/>
          </p:cNvSpPr>
          <p:nvPr>
            <p:ph type="body" sz="half" idx="1"/>
          </p:nvPr>
        </p:nvSpPr>
        <p:spPr>
          <a:xfrm>
            <a:off x="831273" y="1"/>
            <a:ext cx="7310149" cy="6126163"/>
          </a:xfrm>
        </p:spPr>
        <p:txBody>
          <a:bodyPr/>
          <a:lstStyle/>
          <a:p>
            <a:pPr eaLnBrk="1" hangingPunct="1">
              <a:buFontTx/>
              <a:buNone/>
            </a:pPr>
            <a:r>
              <a:rPr lang="en-US" altLang="en-US" sz="2200" dirty="0">
                <a:solidFill>
                  <a:schemeClr val="tx1"/>
                </a:solidFill>
              </a:rPr>
              <a:t>2. </a:t>
            </a:r>
            <a:r>
              <a:rPr lang="en-US" altLang="en-US" sz="2200" b="1" u="sng" dirty="0">
                <a:solidFill>
                  <a:schemeClr val="tx1"/>
                </a:solidFill>
              </a:rPr>
              <a:t>Disruptive Selection</a:t>
            </a:r>
          </a:p>
          <a:p>
            <a:pPr lvl="1" eaLnBrk="1" hangingPunct="1"/>
            <a:r>
              <a:rPr lang="en-US" altLang="en-US" sz="2200" dirty="0">
                <a:solidFill>
                  <a:schemeClr val="tx1"/>
                </a:solidFill>
              </a:rPr>
              <a:t>Individuals at the upper and lower ends of the curve have higher fitness than those near the middle.</a:t>
            </a:r>
          </a:p>
          <a:p>
            <a:pPr lvl="1" eaLnBrk="1" hangingPunct="1"/>
            <a:r>
              <a:rPr lang="en-US" altLang="en-US" sz="2200" dirty="0">
                <a:solidFill>
                  <a:schemeClr val="tx1"/>
                </a:solidFill>
              </a:rPr>
              <a:t>Creates two different phenotypes</a:t>
            </a:r>
            <a:r>
              <a:rPr lang="en-US" altLang="en-US" sz="2200" dirty="0" smtClean="0">
                <a:solidFill>
                  <a:schemeClr val="tx1"/>
                </a:solidFill>
              </a:rPr>
              <a:t>.</a:t>
            </a:r>
          </a:p>
          <a:p>
            <a:pPr lvl="1" eaLnBrk="1" hangingPunct="1"/>
            <a:r>
              <a:rPr lang="en-US" altLang="en-US" sz="2200" u="sng" dirty="0" smtClean="0">
                <a:solidFill>
                  <a:schemeClr val="tx1"/>
                </a:solidFill>
              </a:rPr>
              <a:t>Example:</a:t>
            </a:r>
            <a:r>
              <a:rPr lang="en-US" altLang="en-US" sz="2200" dirty="0" smtClean="0">
                <a:solidFill>
                  <a:schemeClr val="tx1"/>
                </a:solidFill>
              </a:rPr>
              <a:t> In mice that are brown, tan, and white, the brown and white mice are more often chosen by mates because they stand out in coloration. The tan color is not chosen as often, and as thus is not favored by the environment.</a:t>
            </a:r>
            <a:endParaRPr lang="en-US" altLang="en-US" sz="2200" u="sng" dirty="0">
              <a:solidFill>
                <a:schemeClr val="tx1"/>
              </a:solidFill>
            </a:endParaRPr>
          </a:p>
          <a:p>
            <a:pPr eaLnBrk="1" hangingPunct="1"/>
            <a:endParaRPr lang="en-US" altLang="en-US" sz="2200" dirty="0">
              <a:solidFill>
                <a:schemeClr val="tx1"/>
              </a:solidFill>
            </a:endParaRPr>
          </a:p>
        </p:txBody>
      </p:sp>
      <p:pic>
        <p:nvPicPr>
          <p:cNvPr id="270359" name="Picture 37" descr="DisruptiveSele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811" y="2984900"/>
            <a:ext cx="2844799" cy="39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663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026"/>
          <p:cNvSpPr>
            <a:spLocks noChangeArrowheads="1"/>
          </p:cNvSpPr>
          <p:nvPr/>
        </p:nvSpPr>
        <p:spPr bwMode="auto">
          <a:xfrm>
            <a:off x="2209800" y="609600"/>
            <a:ext cx="388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b="1">
              <a:solidFill>
                <a:schemeClr val="tx2"/>
              </a:solidFill>
              <a:cs typeface="Arial" panose="020B0604020202020204" pitchFamily="34" charset="0"/>
            </a:endParaRPr>
          </a:p>
        </p:txBody>
      </p:sp>
      <p:pic>
        <p:nvPicPr>
          <p:cNvPr id="272387"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140" y="0"/>
            <a:ext cx="386715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2388" name="Text Box 1028"/>
          <p:cNvSpPr txBox="1">
            <a:spLocks noChangeArrowheads="1"/>
          </p:cNvSpPr>
          <p:nvPr/>
        </p:nvSpPr>
        <p:spPr bwMode="auto">
          <a:xfrm rot="16200000">
            <a:off x="8062190" y="1049338"/>
            <a:ext cx="1924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300" b="1">
                <a:cs typeface="Arial" panose="020B0604020202020204" pitchFamily="34" charset="0"/>
              </a:rPr>
              <a:t>Number of individuals</a:t>
            </a:r>
          </a:p>
          <a:p>
            <a:pPr>
              <a:spcBef>
                <a:spcPct val="0"/>
              </a:spcBef>
              <a:buFontTx/>
              <a:buNone/>
            </a:pPr>
            <a:r>
              <a:rPr lang="en-US" altLang="en-US" sz="1300" b="1">
                <a:cs typeface="Arial" panose="020B0604020202020204" pitchFamily="34" charset="0"/>
              </a:rPr>
              <a:t>in the population</a:t>
            </a:r>
            <a:endParaRPr lang="en-US" altLang="en-US" sz="1300">
              <a:cs typeface="Arial" panose="020B0604020202020204" pitchFamily="34" charset="0"/>
            </a:endParaRPr>
          </a:p>
        </p:txBody>
      </p:sp>
      <p:sp>
        <p:nvSpPr>
          <p:cNvPr id="272389" name="Line 1029"/>
          <p:cNvSpPr>
            <a:spLocks noChangeShapeType="1"/>
          </p:cNvSpPr>
          <p:nvPr/>
        </p:nvSpPr>
        <p:spPr bwMode="auto">
          <a:xfrm flipV="1">
            <a:off x="9132165" y="317500"/>
            <a:ext cx="0" cy="44450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0" name="AutoShape 1030"/>
          <p:cNvSpPr>
            <a:spLocks noChangeArrowheads="1"/>
          </p:cNvSpPr>
          <p:nvPr/>
        </p:nvSpPr>
        <p:spPr bwMode="auto">
          <a:xfrm>
            <a:off x="9951315" y="5143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1" name="AutoShape 1031"/>
          <p:cNvSpPr>
            <a:spLocks noChangeArrowheads="1"/>
          </p:cNvSpPr>
          <p:nvPr/>
        </p:nvSpPr>
        <p:spPr bwMode="auto">
          <a:xfrm>
            <a:off x="11056215" y="5143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2" name="AutoShape 1032"/>
          <p:cNvSpPr>
            <a:spLocks noChangeArrowheads="1"/>
          </p:cNvSpPr>
          <p:nvPr/>
        </p:nvSpPr>
        <p:spPr bwMode="auto">
          <a:xfrm>
            <a:off x="9494115" y="14414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3" name="AutoShape 1033"/>
          <p:cNvSpPr>
            <a:spLocks noChangeArrowheads="1"/>
          </p:cNvSpPr>
          <p:nvPr/>
        </p:nvSpPr>
        <p:spPr bwMode="auto">
          <a:xfrm>
            <a:off x="11475315" y="14414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4" name="AutoShape 1034"/>
          <p:cNvSpPr>
            <a:spLocks noChangeArrowheads="1"/>
          </p:cNvSpPr>
          <p:nvPr/>
        </p:nvSpPr>
        <p:spPr bwMode="auto">
          <a:xfrm>
            <a:off x="9976715" y="29527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5" name="AutoShape 1035"/>
          <p:cNvSpPr>
            <a:spLocks noChangeArrowheads="1"/>
          </p:cNvSpPr>
          <p:nvPr/>
        </p:nvSpPr>
        <p:spPr bwMode="auto">
          <a:xfrm>
            <a:off x="10980015" y="29527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6" name="AutoShape 1036"/>
          <p:cNvSpPr>
            <a:spLocks noChangeArrowheads="1"/>
          </p:cNvSpPr>
          <p:nvPr/>
        </p:nvSpPr>
        <p:spPr bwMode="auto">
          <a:xfrm>
            <a:off x="9976715" y="54546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sp>
        <p:nvSpPr>
          <p:cNvPr id="272397" name="AutoShape 1037"/>
          <p:cNvSpPr>
            <a:spLocks noChangeArrowheads="1"/>
          </p:cNvSpPr>
          <p:nvPr/>
        </p:nvSpPr>
        <p:spPr bwMode="auto">
          <a:xfrm>
            <a:off x="10980015" y="5454650"/>
            <a:ext cx="190500" cy="393700"/>
          </a:xfrm>
          <a:prstGeom prst="downArrow">
            <a:avLst>
              <a:gd name="adj1" fmla="val 50000"/>
              <a:gd name="adj2" fmla="val 51667"/>
            </a:avLst>
          </a:prstGeom>
          <a:solidFill>
            <a:srgbClr val="FF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cs typeface="Arial" panose="020B0604020202020204" pitchFamily="34" charset="0"/>
            </a:endParaRPr>
          </a:p>
        </p:txBody>
      </p:sp>
      <p:grpSp>
        <p:nvGrpSpPr>
          <p:cNvPr id="272398" name="Group 1038"/>
          <p:cNvGrpSpPr>
            <a:grpSpLocks/>
          </p:cNvGrpSpPr>
          <p:nvPr/>
        </p:nvGrpSpPr>
        <p:grpSpPr bwMode="auto">
          <a:xfrm>
            <a:off x="9273453" y="2298700"/>
            <a:ext cx="2514600" cy="0"/>
            <a:chOff x="2345" y="1392"/>
            <a:chExt cx="1584" cy="0"/>
          </a:xfrm>
        </p:grpSpPr>
        <p:sp>
          <p:nvSpPr>
            <p:cNvPr id="272410" name="Line 1039"/>
            <p:cNvSpPr>
              <a:spLocks noChangeShapeType="1"/>
            </p:cNvSpPr>
            <p:nvPr/>
          </p:nvSpPr>
          <p:spPr bwMode="auto">
            <a:xfrm rot="5400000" flipV="1">
              <a:off x="3305"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11" name="Line 1040"/>
            <p:cNvSpPr>
              <a:spLocks noChangeShapeType="1"/>
            </p:cNvSpPr>
            <p:nvPr/>
          </p:nvSpPr>
          <p:spPr bwMode="auto">
            <a:xfrm rot="16200000" flipV="1">
              <a:off x="2969" y="768"/>
              <a:ext cx="0" cy="1248"/>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2399" name="Text Box 1041"/>
          <p:cNvSpPr txBox="1">
            <a:spLocks noChangeArrowheads="1"/>
          </p:cNvSpPr>
          <p:nvPr/>
        </p:nvSpPr>
        <p:spPr bwMode="auto">
          <a:xfrm>
            <a:off x="9216303" y="23050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1</a:t>
            </a:r>
            <a:endParaRPr lang="en-US" altLang="en-US" sz="1100">
              <a:cs typeface="Arial" panose="020B0604020202020204" pitchFamily="34" charset="0"/>
            </a:endParaRPr>
          </a:p>
        </p:txBody>
      </p:sp>
      <p:grpSp>
        <p:nvGrpSpPr>
          <p:cNvPr id="272400" name="Group 1042"/>
          <p:cNvGrpSpPr>
            <a:grpSpLocks/>
          </p:cNvGrpSpPr>
          <p:nvPr/>
        </p:nvGrpSpPr>
        <p:grpSpPr bwMode="auto">
          <a:xfrm>
            <a:off x="9844953" y="4279900"/>
            <a:ext cx="1371600" cy="0"/>
            <a:chOff x="2669" y="2664"/>
            <a:chExt cx="864" cy="0"/>
          </a:xfrm>
        </p:grpSpPr>
        <p:sp>
          <p:nvSpPr>
            <p:cNvPr id="272408" name="Line 1043"/>
            <p:cNvSpPr>
              <a:spLocks noChangeShapeType="1"/>
            </p:cNvSpPr>
            <p:nvPr/>
          </p:nvSpPr>
          <p:spPr bwMode="auto">
            <a:xfrm rot="5400000" flipV="1">
              <a:off x="3293" y="2424"/>
              <a:ext cx="0" cy="48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9" name="Line 1044"/>
            <p:cNvSpPr>
              <a:spLocks noChangeShapeType="1"/>
            </p:cNvSpPr>
            <p:nvPr/>
          </p:nvSpPr>
          <p:spPr bwMode="auto">
            <a:xfrm rot="16200000" flipV="1">
              <a:off x="2985" y="2348"/>
              <a:ext cx="0" cy="632"/>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2401" name="Text Box 1045"/>
          <p:cNvSpPr txBox="1">
            <a:spLocks noChangeArrowheads="1"/>
          </p:cNvSpPr>
          <p:nvPr/>
        </p:nvSpPr>
        <p:spPr bwMode="auto">
          <a:xfrm>
            <a:off x="9216303" y="42862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2</a:t>
            </a:r>
            <a:endParaRPr lang="en-US" altLang="en-US" sz="1100">
              <a:cs typeface="Arial" panose="020B0604020202020204" pitchFamily="34" charset="0"/>
            </a:endParaRPr>
          </a:p>
        </p:txBody>
      </p:sp>
      <p:grpSp>
        <p:nvGrpSpPr>
          <p:cNvPr id="272402" name="Group 1046"/>
          <p:cNvGrpSpPr>
            <a:grpSpLocks/>
          </p:cNvGrpSpPr>
          <p:nvPr/>
        </p:nvGrpSpPr>
        <p:grpSpPr bwMode="auto">
          <a:xfrm>
            <a:off x="9870353" y="6375400"/>
            <a:ext cx="1371600" cy="0"/>
            <a:chOff x="2645" y="3984"/>
            <a:chExt cx="864" cy="0"/>
          </a:xfrm>
        </p:grpSpPr>
        <p:sp>
          <p:nvSpPr>
            <p:cNvPr id="272406" name="Line 1047"/>
            <p:cNvSpPr>
              <a:spLocks noChangeShapeType="1"/>
            </p:cNvSpPr>
            <p:nvPr/>
          </p:nvSpPr>
          <p:spPr bwMode="auto">
            <a:xfrm rot="5400000" flipV="1">
              <a:off x="3269" y="3744"/>
              <a:ext cx="0" cy="480"/>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7" name="Line 1048"/>
            <p:cNvSpPr>
              <a:spLocks noChangeShapeType="1"/>
            </p:cNvSpPr>
            <p:nvPr/>
          </p:nvSpPr>
          <p:spPr bwMode="auto">
            <a:xfrm rot="16200000" flipV="1">
              <a:off x="2961" y="3668"/>
              <a:ext cx="0" cy="632"/>
            </a:xfrm>
            <a:prstGeom prst="line">
              <a:avLst/>
            </a:prstGeom>
            <a:noFill/>
            <a:ln w="12700">
              <a:solidFill>
                <a:schemeClr val="bg2"/>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2403" name="Text Box 1049"/>
          <p:cNvSpPr txBox="1">
            <a:spLocks noChangeArrowheads="1"/>
          </p:cNvSpPr>
          <p:nvPr/>
        </p:nvSpPr>
        <p:spPr bwMode="auto">
          <a:xfrm>
            <a:off x="9216303" y="6381750"/>
            <a:ext cx="26289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100" b="1">
                <a:cs typeface="Arial" panose="020B0604020202020204" pitchFamily="34" charset="0"/>
              </a:rPr>
              <a:t>Range of values for the trait at time 3</a:t>
            </a:r>
            <a:endParaRPr lang="en-US" altLang="en-US" sz="1100">
              <a:cs typeface="Arial" panose="020B0604020202020204" pitchFamily="34" charset="0"/>
            </a:endParaRPr>
          </a:p>
        </p:txBody>
      </p:sp>
      <p:sp>
        <p:nvSpPr>
          <p:cNvPr id="272404" name="Rectangle 1051"/>
          <p:cNvSpPr>
            <a:spLocks noGrp="1" noChangeArrowheads="1"/>
          </p:cNvSpPr>
          <p:nvPr>
            <p:ph type="body" sz="half" idx="1"/>
          </p:nvPr>
        </p:nvSpPr>
        <p:spPr>
          <a:xfrm>
            <a:off x="721895" y="1"/>
            <a:ext cx="7633983" cy="6126163"/>
          </a:xfrm>
        </p:spPr>
        <p:txBody>
          <a:bodyPr/>
          <a:lstStyle/>
          <a:p>
            <a:pPr eaLnBrk="1" hangingPunct="1">
              <a:buFontTx/>
              <a:buNone/>
            </a:pPr>
            <a:r>
              <a:rPr lang="en-US" altLang="en-US" sz="2400" dirty="0" smtClean="0"/>
              <a:t>3. </a:t>
            </a:r>
            <a:r>
              <a:rPr lang="en-US" altLang="en-US" sz="2400" b="1" u="sng" dirty="0" smtClean="0"/>
              <a:t>Stabilizing Selection</a:t>
            </a:r>
          </a:p>
          <a:p>
            <a:pPr lvl="1" eaLnBrk="1" hangingPunct="1"/>
            <a:r>
              <a:rPr lang="en-US" altLang="en-US" sz="2400" dirty="0" smtClean="0"/>
              <a:t>Individuals near the center of the curve have higher fitness than those at either end of the curve.</a:t>
            </a:r>
          </a:p>
          <a:p>
            <a:pPr lvl="2"/>
            <a:r>
              <a:rPr lang="en-US" altLang="en-US" sz="2200" dirty="0" smtClean="0"/>
              <a:t>This usually occurs in a very stable environment</a:t>
            </a:r>
          </a:p>
          <a:p>
            <a:pPr lvl="2"/>
            <a:r>
              <a:rPr lang="en-US" altLang="en-US" sz="2200" dirty="0" smtClean="0"/>
              <a:t>Example: In a desert environment, out of black, white, and tan mice, the tan (intermediate) trait would be favored because they would blend in to the sand and be harder for predators to see.</a:t>
            </a:r>
            <a:endParaRPr lang="en-US" altLang="en-US" sz="2200" dirty="0"/>
          </a:p>
          <a:p>
            <a:pPr eaLnBrk="1" hangingPunct="1"/>
            <a:endParaRPr lang="en-US" altLang="en-US" dirty="0" smtClean="0"/>
          </a:p>
        </p:txBody>
      </p:sp>
      <p:pic>
        <p:nvPicPr>
          <p:cNvPr id="272405" name="Picture 1052" descr="s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540" y="3418638"/>
            <a:ext cx="5012119" cy="331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098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524000" y="274638"/>
            <a:ext cx="4953000" cy="1143000"/>
          </a:xfrm>
        </p:spPr>
        <p:txBody>
          <a:bodyPr>
            <a:normAutofit fontScale="90000"/>
          </a:bodyPr>
          <a:lstStyle/>
          <a:p>
            <a:pPr eaLnBrk="1" hangingPunct="1"/>
            <a:r>
              <a:rPr lang="en-US" altLang="en-US" sz="4000"/>
              <a:t>Three Types of Natural Selection</a:t>
            </a:r>
          </a:p>
        </p:txBody>
      </p:sp>
      <p:sp>
        <p:nvSpPr>
          <p:cNvPr id="274435" name="Rectangle 3"/>
          <p:cNvSpPr>
            <a:spLocks noGrp="1" noChangeArrowheads="1"/>
          </p:cNvSpPr>
          <p:nvPr>
            <p:ph type="body" idx="1"/>
          </p:nvPr>
        </p:nvSpPr>
        <p:spPr>
          <a:xfrm>
            <a:off x="1981200" y="1600201"/>
            <a:ext cx="3962400" cy="4525963"/>
          </a:xfrm>
        </p:spPr>
        <p:txBody>
          <a:bodyPr/>
          <a:lstStyle/>
          <a:p>
            <a:pPr algn="ctr" eaLnBrk="1" hangingPunct="1">
              <a:spcBef>
                <a:spcPct val="50000"/>
              </a:spcBef>
              <a:buFontTx/>
              <a:buNone/>
            </a:pPr>
            <a:r>
              <a:rPr kumimoji="1" lang="en-US" altLang="en-US" sz="3200" b="1" dirty="0" smtClean="0">
                <a:solidFill>
                  <a:srgbClr val="FF0000"/>
                </a:solidFill>
                <a:sym typeface="Symbol" panose="05050102010706020507" pitchFamily="18" charset="2"/>
              </a:rPr>
              <a:t>Which type of selection could lead to one species splitting up into 2 separate species?  Why?</a:t>
            </a:r>
          </a:p>
          <a:p>
            <a:pPr eaLnBrk="1" hangingPunct="1"/>
            <a:endParaRPr lang="en-US" altLang="en-US" dirty="0" smtClean="0"/>
          </a:p>
        </p:txBody>
      </p:sp>
      <p:pic>
        <p:nvPicPr>
          <p:cNvPr id="274436" name="Picture 4" descr="ch18c6"/>
          <p:cNvPicPr>
            <a:picLocks noChangeAspect="1" noChangeArrowheads="1"/>
          </p:cNvPicPr>
          <p:nvPr/>
        </p:nvPicPr>
        <p:blipFill>
          <a:blip r:embed="rId2">
            <a:extLst>
              <a:ext uri="{28A0092B-C50C-407E-A947-70E740481C1C}">
                <a14:useLocalDpi xmlns:a14="http://schemas.microsoft.com/office/drawing/2010/main" val="0"/>
              </a:ext>
            </a:extLst>
          </a:blip>
          <a:srcRect l="50526"/>
          <a:stretch>
            <a:fillRect/>
          </a:stretch>
        </p:blipFill>
        <p:spPr bwMode="auto">
          <a:xfrm>
            <a:off x="6400800" y="0"/>
            <a:ext cx="2495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61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Sexual Selection</a:t>
            </a:r>
            <a:endParaRPr lang="en-US" b="1" dirty="0"/>
          </a:p>
        </p:txBody>
      </p:sp>
      <p:sp>
        <p:nvSpPr>
          <p:cNvPr id="3" name="Content Placeholder 2"/>
          <p:cNvSpPr>
            <a:spLocks noGrp="1"/>
          </p:cNvSpPr>
          <p:nvPr>
            <p:ph idx="1"/>
          </p:nvPr>
        </p:nvSpPr>
        <p:spPr>
          <a:xfrm>
            <a:off x="1233577" y="1613078"/>
            <a:ext cx="9601200" cy="3581400"/>
          </a:xfrm>
        </p:spPr>
        <p:txBody>
          <a:bodyPr>
            <a:noAutofit/>
          </a:bodyPr>
          <a:lstStyle/>
          <a:p>
            <a:r>
              <a:rPr lang="en-US" sz="3600" dirty="0" smtClean="0"/>
              <a:t>Females choose males based on certain traits</a:t>
            </a:r>
          </a:p>
          <a:p>
            <a:r>
              <a:rPr lang="en-US" sz="3600" dirty="0" smtClean="0"/>
              <a:t>Males with these traits have higher fitness</a:t>
            </a:r>
          </a:p>
          <a:p>
            <a:pPr lvl="1"/>
            <a:r>
              <a:rPr lang="en-US" sz="3600" dirty="0" smtClean="0"/>
              <a:t>Reproductive success</a:t>
            </a:r>
          </a:p>
          <a:p>
            <a:pPr lvl="1"/>
            <a:r>
              <a:rPr lang="en-US" sz="3600" b="1" u="sng" dirty="0" smtClean="0"/>
              <a:t>Examples: </a:t>
            </a:r>
            <a:r>
              <a:rPr lang="en-US" sz="3600" dirty="0" smtClean="0"/>
              <a:t>Gorillas chosen</a:t>
            </a:r>
          </a:p>
          <a:p>
            <a:pPr marL="530352" lvl="1" indent="0">
              <a:buNone/>
            </a:pPr>
            <a:r>
              <a:rPr lang="en-US" sz="3600" dirty="0"/>
              <a:t>b</a:t>
            </a:r>
            <a:r>
              <a:rPr lang="en-US" sz="3600" dirty="0" smtClean="0"/>
              <a:t>ased on size and peacocks </a:t>
            </a:r>
          </a:p>
          <a:p>
            <a:pPr marL="530352" lvl="1" indent="0">
              <a:buNone/>
            </a:pPr>
            <a:r>
              <a:rPr lang="en-US" sz="3600" dirty="0" smtClean="0"/>
              <a:t>chosen based on their tail </a:t>
            </a:r>
          </a:p>
          <a:p>
            <a:pPr marL="530352" lvl="1" indent="0">
              <a:buNone/>
            </a:pPr>
            <a:r>
              <a:rPr lang="en-US" sz="3600" dirty="0" smtClean="0"/>
              <a:t>feathers.</a:t>
            </a:r>
            <a:endParaRPr lang="en-US" sz="3600" dirty="0"/>
          </a:p>
        </p:txBody>
      </p:sp>
      <p:pic>
        <p:nvPicPr>
          <p:cNvPr id="4" name="Picture 4" descr="peacoc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3403778"/>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75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History of Life</a:t>
            </a:r>
            <a:endParaRPr lang="en-US" dirty="0"/>
          </a:p>
        </p:txBody>
      </p:sp>
      <p:sp>
        <p:nvSpPr>
          <p:cNvPr id="3" name="Content Placeholder 2"/>
          <p:cNvSpPr>
            <a:spLocks noGrp="1"/>
          </p:cNvSpPr>
          <p:nvPr>
            <p:ph idx="1"/>
          </p:nvPr>
        </p:nvSpPr>
        <p:spPr>
          <a:xfrm>
            <a:off x="770022" y="1540042"/>
            <a:ext cx="7812004" cy="4327358"/>
          </a:xfrm>
        </p:spPr>
        <p:txBody>
          <a:bodyPr>
            <a:normAutofit/>
          </a:bodyPr>
          <a:lstStyle/>
          <a:p>
            <a:pPr>
              <a:defRPr/>
            </a:pPr>
            <a:r>
              <a:rPr lang="en-US" altLang="en-US" sz="2400" dirty="0"/>
              <a:t>Earth  + solar system formed about 4.6 billion years ago</a:t>
            </a:r>
          </a:p>
          <a:p>
            <a:pPr>
              <a:defRPr/>
            </a:pPr>
            <a:r>
              <a:rPr lang="en-US" altLang="en-US" sz="2400" dirty="0"/>
              <a:t>Bombardment of Earth by rocks and ice likely vaporized water and prevented seas from forming before 4.2 to 3.9 BYA</a:t>
            </a:r>
          </a:p>
          <a:p>
            <a:pPr>
              <a:defRPr/>
            </a:pPr>
            <a:r>
              <a:rPr lang="en-US" altLang="en-US" sz="2400" dirty="0"/>
              <a:t>Earth’s early atmosphere likely </a:t>
            </a:r>
            <a:r>
              <a:rPr lang="en-US" altLang="en-US" sz="2400" dirty="0" smtClean="0"/>
              <a:t>contained:</a:t>
            </a:r>
            <a:endParaRPr lang="en-US" altLang="en-US" sz="2400" dirty="0"/>
          </a:p>
          <a:p>
            <a:pPr marL="0" indent="0">
              <a:buNone/>
              <a:defRPr/>
            </a:pPr>
            <a:r>
              <a:rPr lang="en-US" altLang="en-US" sz="2400" dirty="0" smtClean="0">
                <a:solidFill>
                  <a:schemeClr val="tx1"/>
                </a:solidFill>
              </a:rPr>
              <a:t>water </a:t>
            </a:r>
            <a:r>
              <a:rPr lang="en-US" altLang="en-US" sz="2400" dirty="0">
                <a:solidFill>
                  <a:schemeClr val="tx1"/>
                </a:solidFill>
              </a:rPr>
              <a:t>vapor and chemicals released by volcanic eruptions like nitrogen, nitrogen oxides, carbon dioxide, methane, ammonia, hydrogen, hydrogen sulfide.</a:t>
            </a:r>
          </a:p>
          <a:p>
            <a:pPr marL="0" indent="0">
              <a:buNone/>
              <a:defRPr/>
            </a:pPr>
            <a:r>
              <a:rPr lang="en-US" altLang="en-US" dirty="0">
                <a:solidFill>
                  <a:schemeClr val="tx1"/>
                </a:solidFill>
              </a:rPr>
              <a:t> -</a:t>
            </a:r>
            <a:r>
              <a:rPr lang="en-US" altLang="en-US" b="1" dirty="0">
                <a:solidFill>
                  <a:schemeClr val="tx1"/>
                </a:solidFill>
                <a:effectLst>
                  <a:outerShdw blurRad="38100" dist="38100" dir="2700000" algn="tl">
                    <a:srgbClr val="000000">
                      <a:alpha val="43137"/>
                    </a:srgbClr>
                  </a:outerShdw>
                </a:effectLst>
              </a:rPr>
              <a:t> NO free oxygen in </a:t>
            </a:r>
            <a:r>
              <a:rPr lang="en-US" altLang="en-US" b="1" dirty="0" smtClean="0">
                <a:solidFill>
                  <a:schemeClr val="tx1"/>
                </a:solidFill>
                <a:effectLst>
                  <a:outerShdw blurRad="38100" dist="38100" dir="2700000" algn="tl">
                    <a:srgbClr val="000000">
                      <a:alpha val="43137"/>
                    </a:srgbClr>
                  </a:outerShdw>
                </a:effectLst>
              </a:rPr>
              <a:t>atmosphere!</a:t>
            </a:r>
            <a:endParaRPr lang="en-US" altLang="en-US" b="1" dirty="0">
              <a:solidFill>
                <a:schemeClr val="tx1"/>
              </a:solidFill>
              <a:effectLst>
                <a:outerShdw blurRad="38100" dist="38100" dir="2700000" algn="tl">
                  <a:srgbClr val="000000">
                    <a:alpha val="43137"/>
                  </a:srgbClr>
                </a:outerShdw>
              </a:effectLst>
            </a:endParaRPr>
          </a:p>
          <a:p>
            <a:endParaRPr lang="en-US" dirty="0"/>
          </a:p>
        </p:txBody>
      </p:sp>
      <p:pic>
        <p:nvPicPr>
          <p:cNvPr id="4" name="Picture 3" descr="fig20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2025" y="1295400"/>
            <a:ext cx="36099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26ccddaf1bbe4aff55b6289e536d7fb-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92775"/>
            <a:ext cx="91440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711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a:t>
            </a:r>
            <a:endParaRPr lang="en-US" dirty="0"/>
          </a:p>
        </p:txBody>
      </p:sp>
      <p:sp>
        <p:nvSpPr>
          <p:cNvPr id="3" name="Content Placeholder 2"/>
          <p:cNvSpPr>
            <a:spLocks noGrp="1"/>
          </p:cNvSpPr>
          <p:nvPr>
            <p:ph idx="1"/>
          </p:nvPr>
        </p:nvSpPr>
        <p:spPr>
          <a:xfrm>
            <a:off x="948906" y="1759789"/>
            <a:ext cx="11243094" cy="4796286"/>
          </a:xfrm>
        </p:spPr>
        <p:txBody>
          <a:bodyPr>
            <a:noAutofit/>
          </a:bodyPr>
          <a:lstStyle/>
          <a:p>
            <a:pPr>
              <a:defRPr/>
            </a:pPr>
            <a:r>
              <a:rPr lang="en-US" sz="2400" dirty="0">
                <a:solidFill>
                  <a:schemeClr val="tx1"/>
                </a:solidFill>
                <a:cs typeface="Arial" charset="0"/>
              </a:rPr>
              <a:t>To find an explanation for change in nature, Darwin studied change produced by </a:t>
            </a:r>
            <a:r>
              <a:rPr lang="en-US" sz="2400" b="1" dirty="0">
                <a:solidFill>
                  <a:schemeClr val="tx1"/>
                </a:solidFill>
                <a:cs typeface="Arial" charset="0"/>
              </a:rPr>
              <a:t>plant and animal breeders</a:t>
            </a:r>
            <a:r>
              <a:rPr lang="en-US" sz="2400" dirty="0">
                <a:solidFill>
                  <a:schemeClr val="tx1"/>
                </a:solidFill>
                <a:cs typeface="Arial" charset="0"/>
              </a:rPr>
              <a:t>. </a:t>
            </a:r>
          </a:p>
          <a:p>
            <a:pPr>
              <a:defRPr/>
            </a:pPr>
            <a:r>
              <a:rPr lang="en-US" sz="2400" dirty="0">
                <a:solidFill>
                  <a:schemeClr val="tx1"/>
                </a:solidFill>
                <a:cs typeface="Arial" charset="0"/>
              </a:rPr>
              <a:t>Breeders knew that individual organisms vary, and that some of this variation could be passed from parents to offspring and used to improve crops and livestock – </a:t>
            </a:r>
            <a:r>
              <a:rPr lang="en-US" sz="2400" b="1" dirty="0">
                <a:solidFill>
                  <a:schemeClr val="tx1"/>
                </a:solidFill>
                <a:cs typeface="Arial" charset="0"/>
              </a:rPr>
              <a:t>selective breeding</a:t>
            </a:r>
            <a:r>
              <a:rPr lang="en-US" sz="2400" dirty="0" smtClean="0">
                <a:solidFill>
                  <a:schemeClr val="tx1"/>
                </a:solidFill>
                <a:cs typeface="Arial" charset="0"/>
              </a:rPr>
              <a:t>.</a:t>
            </a:r>
            <a:endParaRPr lang="en-US" sz="2400" dirty="0">
              <a:solidFill>
                <a:schemeClr val="tx1"/>
              </a:solidFill>
              <a:cs typeface="Arial" charset="0"/>
            </a:endParaRPr>
          </a:p>
          <a:p>
            <a:pPr lvl="1">
              <a:defRPr/>
            </a:pPr>
            <a:r>
              <a:rPr lang="en-US" sz="2400" dirty="0">
                <a:solidFill>
                  <a:schemeClr val="tx1"/>
                </a:solidFill>
                <a:cs typeface="Arial" charset="0"/>
              </a:rPr>
              <a:t>For example, farmers would select for breeding only trees that produced the largest fruit or cows that produced the most milk. </a:t>
            </a:r>
          </a:p>
          <a:p>
            <a:pPr>
              <a:defRPr/>
            </a:pPr>
            <a:r>
              <a:rPr lang="en-US" sz="2400" dirty="0">
                <a:solidFill>
                  <a:schemeClr val="tx1"/>
                </a:solidFill>
                <a:cs typeface="Arial" charset="0"/>
              </a:rPr>
              <a:t>Over time, this </a:t>
            </a:r>
            <a:r>
              <a:rPr lang="en-US" sz="2400" b="1" dirty="0">
                <a:solidFill>
                  <a:schemeClr val="tx1"/>
                </a:solidFill>
                <a:cs typeface="Arial" charset="0"/>
              </a:rPr>
              <a:t>selective breeding </a:t>
            </a:r>
            <a:r>
              <a:rPr lang="en-US" sz="2400" dirty="0">
                <a:solidFill>
                  <a:schemeClr val="tx1"/>
                </a:solidFill>
                <a:cs typeface="Arial" charset="0"/>
              </a:rPr>
              <a:t>would produce trees with even bigger fruit and cows that gave even more milk. </a:t>
            </a:r>
            <a:endParaRPr lang="en-US" sz="2400" dirty="0">
              <a:solidFill>
                <a:schemeClr val="tx1"/>
              </a:solidFill>
            </a:endParaRPr>
          </a:p>
          <a:p>
            <a:pPr>
              <a:defRPr/>
            </a:pPr>
            <a:r>
              <a:rPr lang="en-US" altLang="en-US" sz="2400" b="1" dirty="0">
                <a:solidFill>
                  <a:schemeClr val="tx1"/>
                </a:solidFill>
              </a:rPr>
              <a:t>Artificial Selection</a:t>
            </a:r>
            <a:r>
              <a:rPr lang="en-US" altLang="en-US" sz="2400" dirty="0">
                <a:solidFill>
                  <a:schemeClr val="tx1"/>
                </a:solidFill>
              </a:rPr>
              <a:t> = humans “select” certain characteristics in plants, dogs, etc., that they find favorable</a:t>
            </a:r>
          </a:p>
          <a:p>
            <a:pPr>
              <a:defRPr/>
            </a:pPr>
            <a:endParaRPr lang="en-US" sz="2400" dirty="0">
              <a:solidFill>
                <a:schemeClr val="tx1"/>
              </a:solidFill>
              <a:cs typeface="Arial" charset="0"/>
            </a:endParaRPr>
          </a:p>
        </p:txBody>
      </p:sp>
      <p:pic>
        <p:nvPicPr>
          <p:cNvPr id="4" name="Picture 5" descr="http://www.hemmy.net/images/animals/toweldo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2940"/>
            <a:ext cx="281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24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14648" y="502920"/>
            <a:ext cx="11726487" cy="1485900"/>
          </a:xfrm>
        </p:spPr>
        <p:txBody>
          <a:bodyPr>
            <a:normAutofit/>
          </a:bodyPr>
          <a:lstStyle/>
          <a:p>
            <a:pPr eaLnBrk="1" hangingPunct="1"/>
            <a:r>
              <a:rPr lang="en-US" altLang="en-US" sz="3800" b="1" dirty="0" smtClean="0"/>
              <a:t>When </a:t>
            </a:r>
            <a:r>
              <a:rPr lang="en-US" altLang="en-US" sz="3800" b="1" dirty="0"/>
              <a:t>does evolution create new species? - Speciation</a:t>
            </a:r>
          </a:p>
        </p:txBody>
      </p:sp>
      <p:sp>
        <p:nvSpPr>
          <p:cNvPr id="64515" name="Rectangle 3"/>
          <p:cNvSpPr>
            <a:spLocks noGrp="1" noChangeArrowheads="1"/>
          </p:cNvSpPr>
          <p:nvPr>
            <p:ph type="body" idx="1"/>
          </p:nvPr>
        </p:nvSpPr>
        <p:spPr>
          <a:xfrm>
            <a:off x="1737360" y="1388226"/>
            <a:ext cx="9601200" cy="3581400"/>
          </a:xfrm>
        </p:spPr>
        <p:txBody>
          <a:bodyPr>
            <a:noAutofit/>
          </a:bodyPr>
          <a:lstStyle/>
          <a:p>
            <a:pPr eaLnBrk="1" hangingPunct="1">
              <a:lnSpc>
                <a:spcPct val="90000"/>
              </a:lnSpc>
            </a:pPr>
            <a:r>
              <a:rPr lang="en-US" altLang="en-US" sz="3000" dirty="0">
                <a:solidFill>
                  <a:schemeClr val="tx1"/>
                </a:solidFill>
              </a:rPr>
              <a:t>First off, how do we define a species?</a:t>
            </a:r>
          </a:p>
          <a:p>
            <a:pPr eaLnBrk="1" hangingPunct="1">
              <a:lnSpc>
                <a:spcPct val="90000"/>
              </a:lnSpc>
            </a:pPr>
            <a:endParaRPr lang="en-US" altLang="en-US" sz="1000" dirty="0">
              <a:solidFill>
                <a:schemeClr val="tx1"/>
              </a:solidFill>
            </a:endParaRPr>
          </a:p>
          <a:p>
            <a:pPr eaLnBrk="1" hangingPunct="1">
              <a:lnSpc>
                <a:spcPct val="90000"/>
              </a:lnSpc>
            </a:pPr>
            <a:r>
              <a:rPr lang="en-US" altLang="en-US" sz="3000" b="1" dirty="0">
                <a:solidFill>
                  <a:schemeClr val="tx1"/>
                </a:solidFill>
              </a:rPr>
              <a:t>Morphological Species Concept</a:t>
            </a:r>
            <a:r>
              <a:rPr lang="en-US" altLang="en-US" sz="3000" dirty="0">
                <a:solidFill>
                  <a:schemeClr val="tx1"/>
                </a:solidFill>
              </a:rPr>
              <a:t> – internal and external structures are used to group organisms into species</a:t>
            </a:r>
          </a:p>
          <a:p>
            <a:pPr marL="0" indent="0" eaLnBrk="1" hangingPunct="1">
              <a:lnSpc>
                <a:spcPct val="90000"/>
              </a:lnSpc>
              <a:buNone/>
            </a:pPr>
            <a:endParaRPr lang="en-US" altLang="en-US" sz="1000" dirty="0">
              <a:solidFill>
                <a:schemeClr val="tx1"/>
              </a:solidFill>
            </a:endParaRPr>
          </a:p>
          <a:p>
            <a:pPr eaLnBrk="1" hangingPunct="1">
              <a:lnSpc>
                <a:spcPct val="90000"/>
              </a:lnSpc>
            </a:pPr>
            <a:r>
              <a:rPr lang="en-US" altLang="en-US" sz="3000" b="1" dirty="0">
                <a:solidFill>
                  <a:schemeClr val="tx1"/>
                </a:solidFill>
              </a:rPr>
              <a:t>Biological Species Concept</a:t>
            </a:r>
            <a:r>
              <a:rPr lang="en-US" altLang="en-US" sz="3000" dirty="0">
                <a:solidFill>
                  <a:schemeClr val="tx1"/>
                </a:solidFill>
              </a:rPr>
              <a:t>– defines a species as a population of organisms that can successfully interbreed</a:t>
            </a:r>
          </a:p>
          <a:p>
            <a:pPr eaLnBrk="1" hangingPunct="1">
              <a:lnSpc>
                <a:spcPct val="90000"/>
              </a:lnSpc>
              <a:buFontTx/>
              <a:buNone/>
            </a:pPr>
            <a:endParaRPr lang="en-US" altLang="en-US" sz="3000" dirty="0">
              <a:solidFill>
                <a:schemeClr val="tx1"/>
              </a:solidFill>
            </a:endParaRPr>
          </a:p>
        </p:txBody>
      </p:sp>
    </p:spTree>
    <p:extLst>
      <p:ext uri="{BB962C8B-B14F-4D97-AF65-F5344CB8AC3E}">
        <p14:creationId xmlns:p14="http://schemas.microsoft.com/office/powerpoint/2010/main" val="3864632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0"/>
            <a:ext cx="8229600" cy="1143000"/>
          </a:xfrm>
        </p:spPr>
        <p:txBody>
          <a:bodyPr/>
          <a:lstStyle/>
          <a:p>
            <a:pPr eaLnBrk="1" hangingPunct="1"/>
            <a:r>
              <a:rPr lang="en-US" altLang="en-US" b="1" u="sng" dirty="0" smtClean="0"/>
              <a:t>Speciation </a:t>
            </a:r>
          </a:p>
        </p:txBody>
      </p:sp>
      <p:sp>
        <p:nvSpPr>
          <p:cNvPr id="65539" name="Rectangle 3"/>
          <p:cNvSpPr>
            <a:spLocks noGrp="1" noChangeArrowheads="1"/>
          </p:cNvSpPr>
          <p:nvPr>
            <p:ph type="body" idx="1"/>
          </p:nvPr>
        </p:nvSpPr>
        <p:spPr>
          <a:xfrm>
            <a:off x="798022" y="990601"/>
            <a:ext cx="5983778" cy="4525963"/>
          </a:xfrm>
        </p:spPr>
        <p:txBody>
          <a:bodyPr>
            <a:normAutofit lnSpcReduction="10000"/>
          </a:bodyPr>
          <a:lstStyle/>
          <a:p>
            <a:pPr eaLnBrk="1" hangingPunct="1"/>
            <a:r>
              <a:rPr lang="en-US" altLang="en-US" sz="2800" b="1" dirty="0">
                <a:solidFill>
                  <a:schemeClr val="tx1"/>
                </a:solidFill>
              </a:rPr>
              <a:t>Speciation = </a:t>
            </a:r>
            <a:r>
              <a:rPr lang="en-US" altLang="en-US" sz="2800" dirty="0">
                <a:solidFill>
                  <a:schemeClr val="tx1"/>
                </a:solidFill>
              </a:rPr>
              <a:t>formation of a new species</a:t>
            </a:r>
          </a:p>
          <a:p>
            <a:pPr eaLnBrk="1" hangingPunct="1"/>
            <a:endParaRPr lang="en-US" altLang="en-US" sz="2800" dirty="0">
              <a:solidFill>
                <a:schemeClr val="tx1"/>
              </a:solidFill>
            </a:endParaRPr>
          </a:p>
          <a:p>
            <a:pPr eaLnBrk="1" hangingPunct="1"/>
            <a:r>
              <a:rPr lang="en-US" altLang="en-US" sz="2800" b="1" dirty="0">
                <a:solidFill>
                  <a:schemeClr val="tx1"/>
                </a:solidFill>
              </a:rPr>
              <a:t>Reasons for Speciation</a:t>
            </a:r>
          </a:p>
          <a:p>
            <a:pPr eaLnBrk="1" hangingPunct="1">
              <a:buFontTx/>
              <a:buNone/>
            </a:pPr>
            <a:r>
              <a:rPr lang="en-US" altLang="en-US" sz="2800" dirty="0">
                <a:solidFill>
                  <a:schemeClr val="tx1"/>
                </a:solidFill>
              </a:rPr>
              <a:t>	1) Geographic Isolation</a:t>
            </a:r>
          </a:p>
          <a:p>
            <a:pPr eaLnBrk="1" hangingPunct="1">
              <a:buFontTx/>
              <a:buNone/>
            </a:pPr>
            <a:endParaRPr lang="en-US" altLang="en-US" sz="2800" dirty="0">
              <a:solidFill>
                <a:schemeClr val="tx1"/>
              </a:solidFill>
            </a:endParaRPr>
          </a:p>
          <a:p>
            <a:pPr eaLnBrk="1" hangingPunct="1">
              <a:buFontTx/>
              <a:buNone/>
            </a:pPr>
            <a:r>
              <a:rPr lang="en-US" altLang="en-US" sz="2800" dirty="0">
                <a:solidFill>
                  <a:schemeClr val="tx1"/>
                </a:solidFill>
              </a:rPr>
              <a:t>	2) Reproductive Isolation 		</a:t>
            </a:r>
            <a:endParaRPr lang="en-US" altLang="en-US" sz="2800" dirty="0" smtClean="0">
              <a:solidFill>
                <a:schemeClr val="tx1"/>
              </a:solidFill>
            </a:endParaRPr>
          </a:p>
          <a:p>
            <a:pPr eaLnBrk="1" hangingPunct="1">
              <a:buFontTx/>
              <a:buNone/>
            </a:pPr>
            <a:r>
              <a:rPr lang="en-US" altLang="en-US" sz="2800" dirty="0">
                <a:solidFill>
                  <a:schemeClr val="tx1"/>
                </a:solidFill>
              </a:rPr>
              <a:t>	</a:t>
            </a:r>
            <a:r>
              <a:rPr lang="en-US" altLang="en-US" sz="2800" dirty="0" smtClean="0">
                <a:solidFill>
                  <a:schemeClr val="tx1"/>
                </a:solidFill>
              </a:rPr>
              <a:t>	-</a:t>
            </a:r>
            <a:r>
              <a:rPr lang="en-US" altLang="en-US" sz="2800" dirty="0" err="1">
                <a:solidFill>
                  <a:schemeClr val="tx1"/>
                </a:solidFill>
              </a:rPr>
              <a:t>prezygotic</a:t>
            </a:r>
            <a:r>
              <a:rPr lang="en-US" altLang="en-US" sz="2800" dirty="0">
                <a:solidFill>
                  <a:schemeClr val="tx1"/>
                </a:solidFill>
              </a:rPr>
              <a:t> (</a:t>
            </a:r>
            <a:r>
              <a:rPr lang="en-US" altLang="en-US" sz="2800" dirty="0" smtClean="0">
                <a:solidFill>
                  <a:schemeClr val="tx1"/>
                </a:solidFill>
              </a:rPr>
              <a:t>before fertilization</a:t>
            </a:r>
            <a:r>
              <a:rPr lang="en-US" altLang="en-US" sz="2800" dirty="0">
                <a:solidFill>
                  <a:schemeClr val="tx1"/>
                </a:solidFill>
              </a:rPr>
              <a:t>)</a:t>
            </a:r>
          </a:p>
          <a:p>
            <a:pPr eaLnBrk="1" hangingPunct="1">
              <a:buFontTx/>
              <a:buNone/>
            </a:pPr>
            <a:r>
              <a:rPr lang="en-US" altLang="en-US" sz="2800" dirty="0">
                <a:solidFill>
                  <a:schemeClr val="tx1"/>
                </a:solidFill>
              </a:rPr>
              <a:t>		-</a:t>
            </a:r>
            <a:r>
              <a:rPr lang="en-US" altLang="en-US" sz="2800" dirty="0" err="1">
                <a:solidFill>
                  <a:schemeClr val="tx1"/>
                </a:solidFill>
              </a:rPr>
              <a:t>postzygotic</a:t>
            </a:r>
            <a:r>
              <a:rPr lang="en-US" altLang="en-US" sz="2800" dirty="0">
                <a:solidFill>
                  <a:schemeClr val="tx1"/>
                </a:solidFill>
              </a:rPr>
              <a:t> (after 	fertilization)</a:t>
            </a:r>
          </a:p>
          <a:p>
            <a:pPr eaLnBrk="1" hangingPunct="1"/>
            <a:endParaRPr lang="en-US" altLang="en-US" sz="2800" b="1" dirty="0">
              <a:solidFill>
                <a:schemeClr val="tx1"/>
              </a:solidFill>
            </a:endParaRPr>
          </a:p>
        </p:txBody>
      </p:sp>
      <p:pic>
        <p:nvPicPr>
          <p:cNvPr id="65540" name="Picture 5" descr="18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805" y="953195"/>
            <a:ext cx="37719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9" descr="wood-frog%2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0206" y="3391594"/>
            <a:ext cx="2390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7"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2405" y="3848794"/>
            <a:ext cx="1981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0661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905000" y="0"/>
            <a:ext cx="8610600" cy="1143000"/>
          </a:xfrm>
        </p:spPr>
        <p:txBody>
          <a:bodyPr/>
          <a:lstStyle/>
          <a:p>
            <a:pPr eaLnBrk="1" hangingPunct="1"/>
            <a:r>
              <a:rPr lang="en-US" altLang="en-US" b="1" dirty="0" smtClean="0"/>
              <a:t>Speciation</a:t>
            </a:r>
          </a:p>
        </p:txBody>
      </p:sp>
      <p:sp>
        <p:nvSpPr>
          <p:cNvPr id="67587" name="Rectangle 3"/>
          <p:cNvSpPr>
            <a:spLocks noGrp="1" noChangeArrowheads="1"/>
          </p:cNvSpPr>
          <p:nvPr>
            <p:ph type="body" idx="1"/>
          </p:nvPr>
        </p:nvSpPr>
        <p:spPr>
          <a:xfrm>
            <a:off x="1280161" y="914400"/>
            <a:ext cx="10756668" cy="3657600"/>
          </a:xfrm>
        </p:spPr>
        <p:txBody>
          <a:bodyPr>
            <a:normAutofit/>
          </a:bodyPr>
          <a:lstStyle/>
          <a:p>
            <a:pPr eaLnBrk="1" hangingPunct="1">
              <a:lnSpc>
                <a:spcPct val="90000"/>
              </a:lnSpc>
              <a:buFontTx/>
              <a:buNone/>
            </a:pPr>
            <a:r>
              <a:rPr lang="en-US" altLang="en-US" sz="3000" dirty="0" smtClean="0">
                <a:solidFill>
                  <a:schemeClr val="tx1"/>
                </a:solidFill>
              </a:rPr>
              <a:t>There are two models of speciation, or how populations change over time</a:t>
            </a:r>
          </a:p>
          <a:p>
            <a:pPr eaLnBrk="1" hangingPunct="1">
              <a:lnSpc>
                <a:spcPct val="90000"/>
              </a:lnSpc>
              <a:buFontTx/>
              <a:buNone/>
            </a:pPr>
            <a:endParaRPr lang="en-US" altLang="en-US" sz="1500" dirty="0" smtClean="0">
              <a:solidFill>
                <a:schemeClr val="tx1"/>
              </a:solidFill>
            </a:endParaRPr>
          </a:p>
          <a:p>
            <a:pPr eaLnBrk="1" hangingPunct="1">
              <a:lnSpc>
                <a:spcPct val="90000"/>
              </a:lnSpc>
              <a:buFontTx/>
              <a:buNone/>
            </a:pPr>
            <a:r>
              <a:rPr lang="en-US" altLang="en-US" sz="3000" b="1" dirty="0" smtClean="0">
                <a:solidFill>
                  <a:schemeClr val="tx1"/>
                </a:solidFill>
              </a:rPr>
              <a:t>Model #1:</a:t>
            </a:r>
            <a:r>
              <a:rPr lang="en-US" altLang="en-US" sz="3000" dirty="0" smtClean="0">
                <a:solidFill>
                  <a:schemeClr val="tx1"/>
                </a:solidFill>
              </a:rPr>
              <a:t> </a:t>
            </a:r>
            <a:r>
              <a:rPr lang="en-US" altLang="en-US" sz="3000" b="1" dirty="0" smtClean="0">
                <a:solidFill>
                  <a:schemeClr val="tx1"/>
                </a:solidFill>
              </a:rPr>
              <a:t>Gradualism</a:t>
            </a:r>
            <a:r>
              <a:rPr lang="en-US" altLang="en-US" sz="3000" dirty="0" smtClean="0">
                <a:solidFill>
                  <a:schemeClr val="tx1"/>
                </a:solidFill>
              </a:rPr>
              <a:t> (change happens slowly, and new species are made at a constant rate)</a:t>
            </a:r>
          </a:p>
        </p:txBody>
      </p:sp>
      <p:pic>
        <p:nvPicPr>
          <p:cNvPr id="67588" name="Picture 5" descr="http://anthro.palomar.edu/synthetic/images/graph_of_phyletic_gradu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41558"/>
            <a:ext cx="4632960" cy="35068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1497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1904999" y="152401"/>
            <a:ext cx="9965575" cy="4525963"/>
          </a:xfrm>
        </p:spPr>
        <p:txBody>
          <a:bodyPr>
            <a:normAutofit/>
          </a:bodyPr>
          <a:lstStyle/>
          <a:p>
            <a:pPr eaLnBrk="1" hangingPunct="1">
              <a:buFontTx/>
              <a:buNone/>
            </a:pPr>
            <a:r>
              <a:rPr lang="en-US" altLang="en-US" sz="3000" b="1" dirty="0" smtClean="0">
                <a:solidFill>
                  <a:schemeClr val="tx1"/>
                </a:solidFill>
              </a:rPr>
              <a:t>Model #2:</a:t>
            </a:r>
            <a:r>
              <a:rPr lang="en-US" altLang="en-US" sz="3000" dirty="0" smtClean="0">
                <a:solidFill>
                  <a:schemeClr val="tx1"/>
                </a:solidFill>
              </a:rPr>
              <a:t> </a:t>
            </a:r>
            <a:r>
              <a:rPr lang="en-US" altLang="en-US" sz="3000" b="1" dirty="0" smtClean="0">
                <a:solidFill>
                  <a:schemeClr val="tx1"/>
                </a:solidFill>
              </a:rPr>
              <a:t>Punctuated Equilibrium</a:t>
            </a:r>
            <a:r>
              <a:rPr lang="en-US" altLang="en-US" sz="3000" dirty="0" smtClean="0">
                <a:solidFill>
                  <a:schemeClr val="tx1"/>
                </a:solidFill>
              </a:rPr>
              <a:t> (there are times of little or no change followed by times of rapid change – often due to major changes in the environment) </a:t>
            </a:r>
          </a:p>
          <a:p>
            <a:pPr eaLnBrk="1" hangingPunct="1">
              <a:buFontTx/>
              <a:buNone/>
            </a:pPr>
            <a:endParaRPr lang="en-US" altLang="en-US" sz="1500" dirty="0" smtClean="0">
              <a:solidFill>
                <a:schemeClr val="tx1"/>
              </a:solidFill>
            </a:endParaRPr>
          </a:p>
          <a:p>
            <a:pPr eaLnBrk="1" hangingPunct="1">
              <a:buFontTx/>
              <a:buNone/>
            </a:pPr>
            <a:r>
              <a:rPr lang="en-US" altLang="en-US" sz="3000" dirty="0" smtClean="0">
                <a:solidFill>
                  <a:schemeClr val="tx1"/>
                </a:solidFill>
              </a:rPr>
              <a:t>	</a:t>
            </a:r>
            <a:r>
              <a:rPr lang="en-US" altLang="en-US" sz="3000" b="1" dirty="0" smtClean="0">
                <a:solidFill>
                  <a:schemeClr val="tx1"/>
                </a:solidFill>
              </a:rPr>
              <a:t>Stephen Jay Gould</a:t>
            </a:r>
            <a:r>
              <a:rPr lang="en-US" altLang="en-US" sz="3000" dirty="0" smtClean="0">
                <a:solidFill>
                  <a:schemeClr val="tx1"/>
                </a:solidFill>
              </a:rPr>
              <a:t> came up with this model!</a:t>
            </a:r>
          </a:p>
        </p:txBody>
      </p:sp>
      <p:pic>
        <p:nvPicPr>
          <p:cNvPr id="68611" name="Picture 4" descr="http://anthro.palomar.edu/synthetic/images/graph_of_punctuated_equilibr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426" y="2697481"/>
            <a:ext cx="4995949" cy="37750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371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
          <p:cNvGrpSpPr>
            <a:grpSpLocks/>
          </p:cNvGrpSpPr>
          <p:nvPr/>
        </p:nvGrpSpPr>
        <p:grpSpPr bwMode="auto">
          <a:xfrm>
            <a:off x="1828800" y="1828800"/>
            <a:ext cx="8426450" cy="3200400"/>
            <a:chOff x="304800" y="1828800"/>
            <a:chExt cx="8426450" cy="3200400"/>
          </a:xfrm>
        </p:grpSpPr>
        <p:pic>
          <p:nvPicPr>
            <p:cNvPr id="69636" name="Picture 2" descr="http://anthro.palomar.edu/synthetic/images/graph_of_punctuated_equilibr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23545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9637" name="Picture 5" descr="http://anthro.palomar.edu/synthetic/images/graph_of_phyletic_graduali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4027488" cy="304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69635" name="TextBox 5"/>
          <p:cNvSpPr txBox="1">
            <a:spLocks noChangeArrowheads="1"/>
          </p:cNvSpPr>
          <p:nvPr/>
        </p:nvSpPr>
        <p:spPr bwMode="auto">
          <a:xfrm>
            <a:off x="1524000" y="1066801"/>
            <a:ext cx="9015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dirty="0"/>
              <a:t>      Gradualism 		</a:t>
            </a:r>
            <a:r>
              <a:rPr lang="en-US" altLang="en-US" dirty="0" smtClean="0"/>
              <a:t>		Punctuated </a:t>
            </a:r>
            <a:r>
              <a:rPr lang="en-US" altLang="en-US" dirty="0"/>
              <a:t>Equilibrium</a:t>
            </a:r>
          </a:p>
        </p:txBody>
      </p:sp>
    </p:spTree>
    <p:extLst>
      <p:ext uri="{BB962C8B-B14F-4D97-AF65-F5344CB8AC3E}">
        <p14:creationId xmlns:p14="http://schemas.microsoft.com/office/powerpoint/2010/main" val="1302850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z="3200"/>
              <a:t>Another Way of Looking at It!</a:t>
            </a:r>
          </a:p>
        </p:txBody>
      </p:sp>
      <p:pic>
        <p:nvPicPr>
          <p:cNvPr id="70659" name="Picture 2" descr="http://courseweb.glendale.edu/ppal/time_a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371601"/>
            <a:ext cx="6399213"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830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905000" y="0"/>
            <a:ext cx="8229600" cy="1143000"/>
          </a:xfrm>
        </p:spPr>
        <p:txBody>
          <a:bodyPr/>
          <a:lstStyle/>
          <a:p>
            <a:r>
              <a:rPr lang="en-US" altLang="en-US" sz="3200"/>
              <a:t>And yet another way of looking at it!</a:t>
            </a:r>
          </a:p>
        </p:txBody>
      </p:sp>
      <p:pic>
        <p:nvPicPr>
          <p:cNvPr id="71683" name="Picture 2" descr="http://3.bp.blogspot.com/_CCQU_DJxcAc/TApL-9UbSuI/AAAAAAAAAB4/WbouNMKEbSQ/S692/gradu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866" y="571500"/>
            <a:ext cx="6641284" cy="534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7318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0"/>
            <a:ext cx="8229600" cy="1143000"/>
          </a:xfrm>
        </p:spPr>
        <p:txBody>
          <a:bodyPr/>
          <a:lstStyle/>
          <a:p>
            <a:pPr eaLnBrk="1" hangingPunct="1"/>
            <a:r>
              <a:rPr lang="en-US" altLang="en-US" b="1" u="sng" dirty="0" smtClean="0"/>
              <a:t>Patterns of Evolution</a:t>
            </a:r>
          </a:p>
        </p:txBody>
      </p:sp>
      <p:sp>
        <p:nvSpPr>
          <p:cNvPr id="72707" name="Rectangle 3"/>
          <p:cNvSpPr>
            <a:spLocks noGrp="1" noChangeArrowheads="1"/>
          </p:cNvSpPr>
          <p:nvPr>
            <p:ph type="body" idx="1"/>
          </p:nvPr>
        </p:nvSpPr>
        <p:spPr>
          <a:xfrm>
            <a:off x="1981199" y="990600"/>
            <a:ext cx="9939251" cy="5257800"/>
          </a:xfrm>
        </p:spPr>
        <p:txBody>
          <a:bodyPr/>
          <a:lstStyle/>
          <a:p>
            <a:pPr eaLnBrk="1" hangingPunct="1">
              <a:buFontTx/>
              <a:buNone/>
            </a:pPr>
            <a:r>
              <a:rPr lang="en-US" altLang="en-US" sz="3000" b="1" i="1" dirty="0" smtClean="0"/>
              <a:t>A) Coevolution</a:t>
            </a:r>
            <a:r>
              <a:rPr lang="en-US" altLang="en-US" sz="3000" b="1" dirty="0" smtClean="0"/>
              <a:t> </a:t>
            </a:r>
            <a:r>
              <a:rPr lang="en-US" altLang="en-US" sz="3000" dirty="0" smtClean="0"/>
              <a:t>= change of two or more species in response to one another </a:t>
            </a:r>
          </a:p>
          <a:p>
            <a:pPr eaLnBrk="1" hangingPunct="1">
              <a:buFontTx/>
              <a:buNone/>
            </a:pPr>
            <a:r>
              <a:rPr lang="en-US" altLang="en-US" sz="3000" dirty="0" smtClean="0"/>
              <a:t>	(Ex: predator/prey relationships)</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72708" name="Picture 5" descr="http://www.corante.com/loom/archives/orchid%20f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43200"/>
            <a:ext cx="487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Box 9"/>
          <p:cNvSpPr txBox="1">
            <a:spLocks noChangeArrowheads="1"/>
          </p:cNvSpPr>
          <p:nvPr/>
        </p:nvSpPr>
        <p:spPr bwMode="auto">
          <a:xfrm>
            <a:off x="2667000" y="5638801"/>
            <a:ext cx="3276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t>Orchid Fly</a:t>
            </a:r>
          </a:p>
        </p:txBody>
      </p:sp>
      <p:pic>
        <p:nvPicPr>
          <p:cNvPr id="72710" name="Picture 7" descr="http://evolution.berkeley.edu/evosite/evo101/images/mur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743200"/>
            <a:ext cx="22177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9" descr="http://evolution.berkeley.edu/evosite/evo101/images/cra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572001"/>
            <a:ext cx="2057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Box 9"/>
          <p:cNvSpPr txBox="1">
            <a:spLocks noChangeArrowheads="1"/>
          </p:cNvSpPr>
          <p:nvPr/>
        </p:nvSpPr>
        <p:spPr bwMode="auto">
          <a:xfrm>
            <a:off x="7086600" y="6096001"/>
            <a:ext cx="3276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t>Snails + Crabs</a:t>
            </a:r>
          </a:p>
        </p:txBody>
      </p:sp>
    </p:spTree>
    <p:extLst>
      <p:ext uri="{BB962C8B-B14F-4D97-AF65-F5344CB8AC3E}">
        <p14:creationId xmlns:p14="http://schemas.microsoft.com/office/powerpoint/2010/main" val="1405862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b="1" u="sng" dirty="0" smtClean="0"/>
              <a:t>Patterns of Evolution</a:t>
            </a:r>
          </a:p>
        </p:txBody>
      </p:sp>
      <p:sp>
        <p:nvSpPr>
          <p:cNvPr id="74755" name="Rectangle 3"/>
          <p:cNvSpPr>
            <a:spLocks noGrp="1" noChangeArrowheads="1"/>
          </p:cNvSpPr>
          <p:nvPr>
            <p:ph type="body" idx="1"/>
          </p:nvPr>
        </p:nvSpPr>
        <p:spPr>
          <a:xfrm>
            <a:off x="1371600" y="1704108"/>
            <a:ext cx="10820400" cy="4380807"/>
          </a:xfrm>
        </p:spPr>
        <p:txBody>
          <a:bodyPr/>
          <a:lstStyle/>
          <a:p>
            <a:pPr eaLnBrk="1" hangingPunct="1">
              <a:buFontTx/>
              <a:buNone/>
            </a:pPr>
            <a:r>
              <a:rPr lang="en-US" altLang="en-US" sz="3000" b="1" i="1" dirty="0" smtClean="0">
                <a:solidFill>
                  <a:schemeClr val="tx1"/>
                </a:solidFill>
              </a:rPr>
              <a:t>B) Convergent Evolution</a:t>
            </a:r>
            <a:r>
              <a:rPr lang="en-US" altLang="en-US" sz="3000" dirty="0" smtClean="0">
                <a:solidFill>
                  <a:schemeClr val="tx1"/>
                </a:solidFill>
              </a:rPr>
              <a:t> = organisms with different ancestors become very similar due to environment (Ex: sharks and dolphins)</a:t>
            </a:r>
          </a:p>
          <a:p>
            <a:pPr eaLnBrk="1" hangingPunct="1"/>
            <a:endParaRPr lang="en-US" altLang="en-US" sz="3000" dirty="0" smtClean="0">
              <a:solidFill>
                <a:schemeClr val="tx1"/>
              </a:solidFill>
            </a:endParaRPr>
          </a:p>
          <a:p>
            <a:pPr eaLnBrk="1" hangingPunct="1">
              <a:buFontTx/>
              <a:buNone/>
            </a:pPr>
            <a:r>
              <a:rPr lang="en-US" altLang="en-US" sz="3000" b="1" i="1" dirty="0" smtClean="0">
                <a:solidFill>
                  <a:schemeClr val="tx1"/>
                </a:solidFill>
              </a:rPr>
              <a:t>C) Divergent Evolution</a:t>
            </a:r>
            <a:r>
              <a:rPr lang="en-US" altLang="en-US" sz="3000" dirty="0" smtClean="0">
                <a:solidFill>
                  <a:schemeClr val="tx1"/>
                </a:solidFill>
              </a:rPr>
              <a:t> = two or more related populations/species become different (Ex: Darwin’s finches)</a:t>
            </a:r>
          </a:p>
          <a:p>
            <a:pPr eaLnBrk="1" hangingPunct="1"/>
            <a:endParaRPr lang="en-US" altLang="en-US" dirty="0" smtClean="0">
              <a:solidFill>
                <a:schemeClr val="tx1"/>
              </a:solidFill>
            </a:endParaRPr>
          </a:p>
        </p:txBody>
      </p:sp>
    </p:spTree>
    <p:extLst>
      <p:ext uri="{BB962C8B-B14F-4D97-AF65-F5344CB8AC3E}">
        <p14:creationId xmlns:p14="http://schemas.microsoft.com/office/powerpoint/2010/main" val="190654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063" y="83218"/>
            <a:ext cx="9601200" cy="1485900"/>
          </a:xfrm>
        </p:spPr>
        <p:txBody>
          <a:bodyPr/>
          <a:lstStyle/>
          <a:p>
            <a:r>
              <a:rPr lang="en-US" dirty="0" smtClean="0"/>
              <a:t>Formation of Life on Earth</a:t>
            </a:r>
            <a:endParaRPr lang="en-US" dirty="0"/>
          </a:p>
        </p:txBody>
      </p:sp>
      <p:sp>
        <p:nvSpPr>
          <p:cNvPr id="3" name="Content Placeholder 2"/>
          <p:cNvSpPr>
            <a:spLocks noGrp="1"/>
          </p:cNvSpPr>
          <p:nvPr>
            <p:ph idx="1"/>
          </p:nvPr>
        </p:nvSpPr>
        <p:spPr>
          <a:xfrm>
            <a:off x="938463" y="831180"/>
            <a:ext cx="10820400" cy="5200651"/>
          </a:xfrm>
        </p:spPr>
        <p:txBody>
          <a:bodyPr>
            <a:normAutofit fontScale="92500" lnSpcReduction="20000"/>
          </a:bodyPr>
          <a:lstStyle/>
          <a:p>
            <a:r>
              <a:rPr lang="en-US" sz="2400" b="1" u="sng" dirty="0" smtClean="0"/>
              <a:t>Chemical evolution </a:t>
            </a:r>
            <a:r>
              <a:rPr lang="en-US" sz="2400" dirty="0" smtClean="0"/>
              <a:t>occurred prior to biotic (living) evolution</a:t>
            </a:r>
          </a:p>
          <a:p>
            <a:pPr lvl="1"/>
            <a:r>
              <a:rPr lang="en-US" sz="2400" dirty="0" smtClean="0"/>
              <a:t>Energy </a:t>
            </a:r>
            <a:r>
              <a:rPr lang="en-US" sz="2400" dirty="0"/>
              <a:t>from </a:t>
            </a:r>
            <a:r>
              <a:rPr lang="en-US" sz="2400" u="sng" dirty="0"/>
              <a:t>sun, volcanoes and lightning </a:t>
            </a:r>
            <a:r>
              <a:rPr lang="en-US" sz="2400" dirty="0"/>
              <a:t>combined w/ gases to form chemical substances (</a:t>
            </a:r>
            <a:r>
              <a:rPr lang="en-US" altLang="en-US" sz="2400" dirty="0"/>
              <a:t>Sugars, nucleotides, amino </a:t>
            </a:r>
            <a:r>
              <a:rPr lang="en-US" altLang="en-US" sz="2400" dirty="0" smtClean="0"/>
              <a:t>acids) </a:t>
            </a:r>
            <a:r>
              <a:rPr lang="en-US" sz="2400" dirty="0" smtClean="0"/>
              <a:t>which </a:t>
            </a:r>
            <a:r>
              <a:rPr lang="en-US" sz="2400" dirty="0"/>
              <a:t>then combine to form all life on </a:t>
            </a:r>
            <a:r>
              <a:rPr lang="en-US" sz="2400" dirty="0" smtClean="0"/>
              <a:t>Earth</a:t>
            </a:r>
          </a:p>
          <a:p>
            <a:r>
              <a:rPr lang="en-US" altLang="en-US" sz="2400" dirty="0" smtClean="0"/>
              <a:t>In the 1950s, Miller &amp; Urey set out to demonstrate that it was possible for macromolecules to appear on earth, given the early atmospheric conditions, without organisms actually present yet</a:t>
            </a:r>
          </a:p>
          <a:p>
            <a:pPr marL="987552" lvl="1" indent="-457200">
              <a:buFont typeface="+mj-lt"/>
              <a:buAutoNum type="arabicPeriod"/>
            </a:pPr>
            <a:r>
              <a:rPr lang="en-US" altLang="en-US" sz="2400" dirty="0" smtClean="0"/>
              <a:t>They recreated earth’s early atmosphere (H, CH</a:t>
            </a:r>
            <a:r>
              <a:rPr lang="en-US" altLang="en-US" sz="2400" baseline="-25000" dirty="0" smtClean="0"/>
              <a:t>4</a:t>
            </a:r>
            <a:r>
              <a:rPr lang="en-US" altLang="en-US" sz="2400" dirty="0" smtClean="0"/>
              <a:t>, NH</a:t>
            </a:r>
            <a:r>
              <a:rPr lang="en-US" altLang="en-US" sz="2400" baseline="-25000" dirty="0" smtClean="0"/>
              <a:t>3</a:t>
            </a:r>
            <a:r>
              <a:rPr lang="en-US" altLang="en-US" sz="2400" dirty="0" smtClean="0"/>
              <a:t>, H</a:t>
            </a:r>
            <a:r>
              <a:rPr lang="en-US" altLang="en-US" sz="2400" baseline="-25000" dirty="0" smtClean="0"/>
              <a:t>2</a:t>
            </a:r>
            <a:r>
              <a:rPr lang="en-US" altLang="en-US" sz="2400" dirty="0" smtClean="0"/>
              <a:t>)</a:t>
            </a:r>
          </a:p>
          <a:p>
            <a:pPr marL="987552" lvl="1" indent="-457200">
              <a:buFont typeface="+mj-lt"/>
              <a:buAutoNum type="arabicPeriod"/>
            </a:pPr>
            <a:r>
              <a:rPr lang="en-US" altLang="en-US" sz="2400" dirty="0" smtClean="0"/>
              <a:t>Add electric sparks (simulate lightning)  </a:t>
            </a:r>
          </a:p>
          <a:p>
            <a:pPr marL="987552" lvl="1" indent="-457200">
              <a:buFont typeface="+mj-lt"/>
              <a:buAutoNum type="arabicPeriod"/>
            </a:pPr>
            <a:r>
              <a:rPr lang="en-US" altLang="en-US" sz="2400" dirty="0" smtClean="0"/>
              <a:t>Gasses cooled, leaving water droplets</a:t>
            </a:r>
          </a:p>
          <a:p>
            <a:pPr lvl="2"/>
            <a:r>
              <a:rPr lang="en-US" altLang="en-US" sz="2400" dirty="0" smtClean="0"/>
              <a:t>Water droplets contained amino acids and adenine (a nucleotide found in DNA &amp; RNA)!	</a:t>
            </a:r>
          </a:p>
          <a:p>
            <a:pPr lvl="3"/>
            <a:r>
              <a:rPr lang="en-US" altLang="en-US" sz="2400" dirty="0" smtClean="0"/>
              <a:t>Yes, amino acids and nucleotides </a:t>
            </a:r>
            <a:endParaRPr lang="en-US" altLang="en-US" sz="2400" dirty="0" smtClean="0"/>
          </a:p>
          <a:p>
            <a:pPr marL="1444752" lvl="3" indent="0">
              <a:buNone/>
            </a:pPr>
            <a:r>
              <a:rPr lang="en-US" altLang="en-US" sz="2400" dirty="0" smtClean="0"/>
              <a:t>could </a:t>
            </a:r>
            <a:r>
              <a:rPr lang="en-US" altLang="en-US" sz="2400" dirty="0" smtClean="0"/>
              <a:t>have formed under early conditions </a:t>
            </a:r>
            <a:endParaRPr lang="en-US" altLang="en-US" sz="2400" dirty="0" smtClean="0"/>
          </a:p>
          <a:p>
            <a:pPr marL="1444752" lvl="3" indent="0">
              <a:buNone/>
            </a:pPr>
            <a:r>
              <a:rPr lang="en-US" altLang="en-US" sz="2400" dirty="0" smtClean="0"/>
              <a:t>on </a:t>
            </a:r>
            <a:r>
              <a:rPr lang="en-US" altLang="en-US" sz="2400" dirty="0" smtClean="0"/>
              <a:t>earth!</a:t>
            </a:r>
            <a:endParaRPr lang="en-US" altLang="en-US" sz="2400" dirty="0"/>
          </a:p>
          <a:p>
            <a:pPr lvl="1"/>
            <a:endParaRPr lang="en-US" dirty="0"/>
          </a:p>
        </p:txBody>
      </p:sp>
      <p:pic>
        <p:nvPicPr>
          <p:cNvPr id="2050" name="Picture 2" descr="Image result for miller and u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4203031"/>
            <a:ext cx="448627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11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811873"/>
            <a:ext cx="6096001" cy="520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9"/>
          <p:cNvSpPr txBox="1">
            <a:spLocks noChangeArrowheads="1"/>
          </p:cNvSpPr>
          <p:nvPr/>
        </p:nvSpPr>
        <p:spPr bwMode="auto">
          <a:xfrm>
            <a:off x="3276600" y="-14359"/>
            <a:ext cx="32004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t>Divergent </a:t>
            </a:r>
          </a:p>
          <a:p>
            <a:pPr algn="ctr" eaLnBrk="1" hangingPunct="1">
              <a:spcBef>
                <a:spcPct val="0"/>
              </a:spcBef>
              <a:buFontTx/>
              <a:buNone/>
            </a:pPr>
            <a:r>
              <a:rPr lang="en-US" altLang="en-US" sz="2400" b="1"/>
              <a:t>Evolution</a:t>
            </a:r>
          </a:p>
        </p:txBody>
      </p:sp>
      <p:sp>
        <p:nvSpPr>
          <p:cNvPr id="75780" name="TextBox 9"/>
          <p:cNvSpPr txBox="1">
            <a:spLocks noChangeArrowheads="1"/>
          </p:cNvSpPr>
          <p:nvPr/>
        </p:nvSpPr>
        <p:spPr bwMode="auto">
          <a:xfrm>
            <a:off x="6477000" y="-14359"/>
            <a:ext cx="2895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t>Convergent Evolution</a:t>
            </a:r>
          </a:p>
        </p:txBody>
      </p:sp>
    </p:spTree>
    <p:extLst>
      <p:ext uri="{BB962C8B-B14F-4D97-AF65-F5344CB8AC3E}">
        <p14:creationId xmlns:p14="http://schemas.microsoft.com/office/powerpoint/2010/main" val="36839581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1371601" y="1828800"/>
            <a:ext cx="4646814" cy="4495800"/>
          </a:xfrm>
        </p:spPr>
        <p:txBody>
          <a:bodyPr>
            <a:normAutofit/>
          </a:bodyPr>
          <a:lstStyle/>
          <a:p>
            <a:pPr eaLnBrk="1" hangingPunct="1">
              <a:buFontTx/>
              <a:buNone/>
            </a:pPr>
            <a:r>
              <a:rPr lang="en-US" altLang="en-US" sz="3200" b="1" i="1" dirty="0">
                <a:solidFill>
                  <a:schemeClr val="tx1"/>
                </a:solidFill>
              </a:rPr>
              <a:t>D) Adaptive Radiation =</a:t>
            </a:r>
            <a:r>
              <a:rPr lang="en-US" altLang="en-US" sz="3200" dirty="0">
                <a:solidFill>
                  <a:schemeClr val="tx1"/>
                </a:solidFill>
              </a:rPr>
              <a:t> an extreme form of divergent evolution where many related species evolve from a single ancestor species</a:t>
            </a:r>
          </a:p>
          <a:p>
            <a:pPr eaLnBrk="1" hangingPunct="1"/>
            <a:endParaRPr lang="en-US" altLang="en-US" sz="3200" dirty="0">
              <a:solidFill>
                <a:schemeClr val="tx1"/>
              </a:solidFill>
            </a:endParaRPr>
          </a:p>
          <a:p>
            <a:pPr eaLnBrk="1" hangingPunct="1">
              <a:buFontTx/>
              <a:buNone/>
            </a:pPr>
            <a:endParaRPr lang="en-US" altLang="en-US" sz="3200" dirty="0">
              <a:solidFill>
                <a:schemeClr val="tx1"/>
              </a:solidFill>
            </a:endParaRPr>
          </a:p>
        </p:txBody>
      </p:sp>
      <p:sp>
        <p:nvSpPr>
          <p:cNvPr id="76803" name="Rectangle 4"/>
          <p:cNvSpPr>
            <a:spLocks noGrp="1" noChangeArrowheads="1"/>
          </p:cNvSpPr>
          <p:nvPr>
            <p:ph type="title"/>
          </p:nvPr>
        </p:nvSpPr>
        <p:spPr>
          <a:noFill/>
        </p:spPr>
        <p:txBody>
          <a:bodyPr/>
          <a:lstStyle/>
          <a:p>
            <a:pPr eaLnBrk="1" hangingPunct="1"/>
            <a:r>
              <a:rPr lang="en-US" altLang="en-US" b="1" u="sng" dirty="0" smtClean="0"/>
              <a:t>Patterns of Evolution</a:t>
            </a:r>
          </a:p>
        </p:txBody>
      </p:sp>
      <p:pic>
        <p:nvPicPr>
          <p:cNvPr id="76804" name="Picture 8" descr="http://www.biology-online.org/images/darwin_fi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142" y="1602971"/>
            <a:ext cx="55864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158941" y="2212571"/>
            <a:ext cx="1752600"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133932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4305101794_be7c173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1"/>
            <a:ext cx="6248400" cy="629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403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ChangeArrowheads="1"/>
          </p:cNvSpPr>
          <p:nvPr/>
        </p:nvSpPr>
        <p:spPr bwMode="auto">
          <a:xfrm>
            <a:off x="2514600" y="-30403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hangingPunct="1">
              <a:defRPr/>
            </a:pPr>
            <a:r>
              <a:rPr lang="en-US" sz="4400" b="1" u="sng" dirty="0">
                <a:solidFill>
                  <a:schemeClr val="tx2"/>
                </a:solidFill>
                <a:latin typeface="+mj-lt"/>
              </a:rPr>
              <a:t>Mechanisms of Change</a:t>
            </a:r>
          </a:p>
        </p:txBody>
      </p:sp>
      <p:sp>
        <p:nvSpPr>
          <p:cNvPr id="97285" name="Rectangle 3"/>
          <p:cNvSpPr>
            <a:spLocks noChangeArrowheads="1"/>
          </p:cNvSpPr>
          <p:nvPr/>
        </p:nvSpPr>
        <p:spPr bwMode="auto">
          <a:xfrm>
            <a:off x="1047404" y="1162586"/>
            <a:ext cx="8669771" cy="539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hlink"/>
              </a:buClr>
              <a:buFontTx/>
              <a:buAutoNum type="arabicPeriod"/>
              <a:defRPr/>
            </a:pPr>
            <a:r>
              <a:rPr lang="en-US" sz="3200" dirty="0"/>
              <a:t>Mutation</a:t>
            </a:r>
          </a:p>
          <a:p>
            <a:pPr marL="990600" lvl="1" indent="-533400">
              <a:lnSpc>
                <a:spcPct val="90000"/>
              </a:lnSpc>
              <a:spcBef>
                <a:spcPct val="20000"/>
              </a:spcBef>
              <a:buClr>
                <a:schemeClr val="accent2"/>
              </a:buClr>
              <a:buFont typeface="Wingdings" pitchFamily="2" charset="2"/>
              <a:buChar char="§"/>
              <a:defRPr/>
            </a:pPr>
            <a:r>
              <a:rPr lang="en-US" sz="2800" dirty="0"/>
              <a:t>A change in the DNA sequence.</a:t>
            </a:r>
          </a:p>
          <a:p>
            <a:pPr marL="990600" lvl="1" indent="-533400">
              <a:lnSpc>
                <a:spcPct val="90000"/>
              </a:lnSpc>
              <a:spcBef>
                <a:spcPct val="20000"/>
              </a:spcBef>
              <a:buClr>
                <a:schemeClr val="accent2"/>
              </a:buClr>
              <a:defRPr/>
            </a:pPr>
            <a:r>
              <a:rPr lang="en-US" sz="2800" dirty="0"/>
              <a:t> (1 in 100,000) leads to new traits.</a:t>
            </a:r>
          </a:p>
          <a:p>
            <a:pPr marL="990600" lvl="1" indent="-533400">
              <a:lnSpc>
                <a:spcPct val="90000"/>
              </a:lnSpc>
              <a:spcBef>
                <a:spcPct val="20000"/>
              </a:spcBef>
              <a:buClr>
                <a:schemeClr val="accent2"/>
              </a:buClr>
              <a:defRPr/>
            </a:pPr>
            <a:r>
              <a:rPr lang="en-US" sz="2800" dirty="0"/>
              <a:t>Some traits will be advantageous to the species.</a:t>
            </a:r>
          </a:p>
          <a:p>
            <a:pPr marL="609600" indent="-609600">
              <a:lnSpc>
                <a:spcPct val="90000"/>
              </a:lnSpc>
              <a:spcBef>
                <a:spcPct val="20000"/>
              </a:spcBef>
              <a:buClr>
                <a:schemeClr val="hlink"/>
              </a:buClr>
              <a:buFontTx/>
              <a:buAutoNum type="arabicPeriod"/>
              <a:defRPr/>
            </a:pPr>
            <a:r>
              <a:rPr lang="en-US" sz="3200" dirty="0"/>
              <a:t>Migration</a:t>
            </a:r>
          </a:p>
          <a:p>
            <a:pPr marL="990600" lvl="1" indent="-533400">
              <a:lnSpc>
                <a:spcPct val="90000"/>
              </a:lnSpc>
              <a:spcBef>
                <a:spcPct val="20000"/>
              </a:spcBef>
              <a:buClr>
                <a:schemeClr val="accent2"/>
              </a:buClr>
              <a:buFont typeface="Wingdings" pitchFamily="2" charset="2"/>
              <a:buChar char="§"/>
              <a:defRPr/>
            </a:pPr>
            <a:r>
              <a:rPr lang="en-US" sz="2800" dirty="0"/>
              <a:t>Movement of individuals form </a:t>
            </a:r>
          </a:p>
          <a:p>
            <a:pPr marL="990600" lvl="1" indent="-533400">
              <a:lnSpc>
                <a:spcPct val="90000"/>
              </a:lnSpc>
              <a:spcBef>
                <a:spcPct val="20000"/>
              </a:spcBef>
              <a:buClr>
                <a:schemeClr val="accent2"/>
              </a:buClr>
              <a:defRPr/>
            </a:pPr>
            <a:r>
              <a:rPr lang="en-US" sz="2800" dirty="0"/>
              <a:t>one population into another. </a:t>
            </a:r>
          </a:p>
          <a:p>
            <a:pPr marL="990600" lvl="1" indent="-533400">
              <a:lnSpc>
                <a:spcPct val="90000"/>
              </a:lnSpc>
              <a:spcBef>
                <a:spcPct val="20000"/>
              </a:spcBef>
              <a:buClr>
                <a:schemeClr val="accent2"/>
              </a:buClr>
              <a:buFont typeface="Wingdings" pitchFamily="2" charset="2"/>
              <a:buChar char="§"/>
              <a:defRPr/>
            </a:pPr>
            <a:r>
              <a:rPr lang="en-US" sz="2800" dirty="0"/>
              <a:t>Can alter the genetic </a:t>
            </a:r>
          </a:p>
          <a:p>
            <a:pPr marL="990600" lvl="1" indent="-533400">
              <a:lnSpc>
                <a:spcPct val="90000"/>
              </a:lnSpc>
              <a:spcBef>
                <a:spcPct val="20000"/>
              </a:spcBef>
              <a:buClr>
                <a:schemeClr val="accent2"/>
              </a:buClr>
              <a:defRPr/>
            </a:pPr>
            <a:r>
              <a:rPr lang="en-US" sz="2800" dirty="0"/>
              <a:t>characteristics of a population. </a:t>
            </a:r>
          </a:p>
        </p:txBody>
      </p:sp>
      <p:pic>
        <p:nvPicPr>
          <p:cNvPr id="283652" name="Picture 7"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041" y="1846532"/>
            <a:ext cx="17526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3" name="Picture 9" descr="BirdMigratoryFlywaysCentral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852864"/>
            <a:ext cx="29718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42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ChangeArrowheads="1"/>
          </p:cNvSpPr>
          <p:nvPr/>
        </p:nvSpPr>
        <p:spPr bwMode="auto">
          <a:xfrm>
            <a:off x="1981201" y="-148676"/>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hangingPunct="1">
              <a:defRPr/>
            </a:pPr>
            <a:r>
              <a:rPr lang="en-US" sz="4000" b="1" u="sng" dirty="0">
                <a:solidFill>
                  <a:schemeClr val="tx2"/>
                </a:solidFill>
                <a:latin typeface="+mj-lt"/>
              </a:rPr>
              <a:t>Mechanisms of Change</a:t>
            </a:r>
          </a:p>
        </p:txBody>
      </p:sp>
      <p:sp>
        <p:nvSpPr>
          <p:cNvPr id="99333" name="Rectangle 3"/>
          <p:cNvSpPr>
            <a:spLocks noChangeArrowheads="1"/>
          </p:cNvSpPr>
          <p:nvPr/>
        </p:nvSpPr>
        <p:spPr bwMode="auto">
          <a:xfrm>
            <a:off x="1496292" y="1320340"/>
            <a:ext cx="990877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tx1"/>
              </a:buClr>
              <a:buFontTx/>
              <a:buAutoNum type="arabicPeriod" startAt="3"/>
              <a:defRPr/>
            </a:pPr>
            <a:r>
              <a:rPr lang="en-US" sz="3200" dirty="0"/>
              <a:t>Nonrandom Mating- controls the genes</a:t>
            </a:r>
          </a:p>
          <a:p>
            <a:pPr marL="990600" lvl="1" indent="-533400">
              <a:lnSpc>
                <a:spcPct val="80000"/>
              </a:lnSpc>
              <a:spcBef>
                <a:spcPct val="20000"/>
              </a:spcBef>
              <a:buClr>
                <a:schemeClr val="accent2"/>
              </a:buClr>
              <a:buFont typeface="Wingdings" pitchFamily="2" charset="2"/>
              <a:buChar char="§"/>
              <a:defRPr/>
            </a:pPr>
            <a:r>
              <a:rPr lang="en-US" sz="2800" dirty="0"/>
              <a:t>When individuals mate with one another more or less frequently: </a:t>
            </a:r>
            <a:r>
              <a:rPr lang="en-US" sz="2800" b="1" dirty="0"/>
              <a:t>example inbreeding</a:t>
            </a:r>
            <a:r>
              <a:rPr lang="en-US" sz="2800" dirty="0"/>
              <a:t>. </a:t>
            </a:r>
          </a:p>
          <a:p>
            <a:pPr marL="609600" indent="-609600">
              <a:lnSpc>
                <a:spcPct val="80000"/>
              </a:lnSpc>
              <a:spcBef>
                <a:spcPct val="20000"/>
              </a:spcBef>
              <a:buClr>
                <a:schemeClr val="tx1"/>
              </a:buClr>
              <a:buFontTx/>
              <a:buAutoNum type="arabicPeriod" startAt="3"/>
              <a:defRPr/>
            </a:pPr>
            <a:r>
              <a:rPr lang="en-US" sz="3200" dirty="0"/>
              <a:t>Selection</a:t>
            </a:r>
          </a:p>
          <a:p>
            <a:pPr marL="990600" lvl="1" indent="-533400">
              <a:lnSpc>
                <a:spcPct val="80000"/>
              </a:lnSpc>
              <a:spcBef>
                <a:spcPct val="20000"/>
              </a:spcBef>
              <a:buClr>
                <a:schemeClr val="accent2"/>
              </a:buClr>
              <a:buFont typeface="Wingdings" pitchFamily="2" charset="2"/>
              <a:buChar char="§"/>
              <a:defRPr/>
            </a:pPr>
            <a:r>
              <a:rPr lang="en-US" sz="2800" dirty="0"/>
              <a:t>Artificial Selection – </a:t>
            </a:r>
            <a:r>
              <a:rPr lang="en-US" sz="2800" dirty="0" smtClean="0"/>
              <a:t>individuals </a:t>
            </a:r>
          </a:p>
          <a:p>
            <a:pPr lvl="1">
              <a:lnSpc>
                <a:spcPct val="80000"/>
              </a:lnSpc>
              <a:spcBef>
                <a:spcPct val="20000"/>
              </a:spcBef>
              <a:buClr>
                <a:schemeClr val="accent2"/>
              </a:buClr>
              <a:defRPr/>
            </a:pPr>
            <a:r>
              <a:rPr lang="en-US" sz="2800" dirty="0" smtClean="0"/>
              <a:t>breed organisms </a:t>
            </a:r>
            <a:r>
              <a:rPr lang="en-US" sz="2800" dirty="0"/>
              <a:t>for specific </a:t>
            </a:r>
            <a:r>
              <a:rPr lang="en-US" sz="2800" dirty="0" smtClean="0"/>
              <a:t>traits</a:t>
            </a:r>
            <a:r>
              <a:rPr lang="en-US" sz="2800" dirty="0"/>
              <a:t>. </a:t>
            </a:r>
          </a:p>
          <a:p>
            <a:pPr marL="990600" lvl="1" indent="-533400">
              <a:lnSpc>
                <a:spcPct val="80000"/>
              </a:lnSpc>
              <a:spcBef>
                <a:spcPct val="20000"/>
              </a:spcBef>
              <a:buClr>
                <a:schemeClr val="accent2"/>
              </a:buClr>
              <a:buFont typeface="Wingdings" pitchFamily="2" charset="2"/>
              <a:buChar char="§"/>
              <a:defRPr/>
            </a:pPr>
            <a:r>
              <a:rPr lang="en-US" sz="2800" dirty="0"/>
              <a:t>Natural Selection </a:t>
            </a:r>
            <a:r>
              <a:rPr lang="en-US" sz="2800" dirty="0" smtClean="0"/>
              <a:t>- environment </a:t>
            </a:r>
          </a:p>
          <a:p>
            <a:pPr lvl="1">
              <a:lnSpc>
                <a:spcPct val="80000"/>
              </a:lnSpc>
              <a:spcBef>
                <a:spcPct val="20000"/>
              </a:spcBef>
              <a:buClr>
                <a:schemeClr val="accent2"/>
              </a:buClr>
              <a:defRPr/>
            </a:pPr>
            <a:r>
              <a:rPr lang="en-US" sz="2800" dirty="0" smtClean="0"/>
              <a:t>dictates which </a:t>
            </a:r>
            <a:r>
              <a:rPr lang="en-US" sz="2800" dirty="0"/>
              <a:t>traits are </a:t>
            </a:r>
            <a:r>
              <a:rPr lang="en-US" sz="2800" dirty="0" smtClean="0"/>
              <a:t>needed to </a:t>
            </a:r>
            <a:r>
              <a:rPr lang="en-US" sz="2800" dirty="0"/>
              <a:t>survive. </a:t>
            </a:r>
          </a:p>
          <a:p>
            <a:pPr marL="609600" indent="-609600">
              <a:lnSpc>
                <a:spcPct val="80000"/>
              </a:lnSpc>
              <a:spcBef>
                <a:spcPct val="20000"/>
              </a:spcBef>
              <a:buClr>
                <a:schemeClr val="hlink"/>
              </a:buClr>
              <a:defRPr/>
            </a:pPr>
            <a:endParaRPr lang="en-US" sz="2800" dirty="0"/>
          </a:p>
        </p:txBody>
      </p:sp>
      <p:pic>
        <p:nvPicPr>
          <p:cNvPr id="284676" name="Picture 5" descr="dog-vari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2960806"/>
            <a:ext cx="40386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8848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ChangeArrowheads="1"/>
          </p:cNvSpPr>
          <p:nvPr/>
        </p:nvSpPr>
        <p:spPr bwMode="auto">
          <a:xfrm>
            <a:off x="2586038"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r>
              <a:rPr lang="en-US" sz="4000" b="1" u="sng" dirty="0">
                <a:solidFill>
                  <a:schemeClr val="tx2"/>
                </a:solidFill>
                <a:latin typeface="+mj-lt"/>
              </a:rPr>
              <a:t>Mechanisms of Change</a:t>
            </a:r>
          </a:p>
        </p:txBody>
      </p:sp>
      <p:sp>
        <p:nvSpPr>
          <p:cNvPr id="30723" name="Rectangle 3"/>
          <p:cNvSpPr>
            <a:spLocks noChangeArrowheads="1"/>
          </p:cNvSpPr>
          <p:nvPr/>
        </p:nvSpPr>
        <p:spPr bwMode="auto">
          <a:xfrm>
            <a:off x="964276" y="1334626"/>
            <a:ext cx="10578725"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Clr>
                <a:schemeClr val="tx1"/>
              </a:buClr>
              <a:buFontTx/>
              <a:buAutoNum type="arabicPeriod" startAt="5"/>
              <a:defRPr/>
            </a:pPr>
            <a:r>
              <a:rPr lang="en-US" sz="3200" dirty="0"/>
              <a:t>Genetic Drift</a:t>
            </a:r>
          </a:p>
          <a:p>
            <a:pPr marL="990600" lvl="1" indent="-533400">
              <a:spcBef>
                <a:spcPct val="20000"/>
              </a:spcBef>
              <a:buClr>
                <a:schemeClr val="accent2"/>
              </a:buClr>
              <a:buFont typeface="Wingdings" pitchFamily="2" charset="2"/>
              <a:buChar char="§"/>
              <a:defRPr/>
            </a:pPr>
            <a:r>
              <a:rPr lang="en-US" sz="3000" dirty="0"/>
              <a:t>Random loss of alleles. Small population a person does not reproduce. </a:t>
            </a:r>
          </a:p>
          <a:p>
            <a:pPr marL="1371600" lvl="2" indent="-457200">
              <a:spcBef>
                <a:spcPct val="20000"/>
              </a:spcBef>
              <a:buClr>
                <a:schemeClr val="hlink"/>
              </a:buClr>
              <a:buFont typeface="Wingdings" pitchFamily="2" charset="2"/>
              <a:buChar char="§"/>
              <a:defRPr/>
            </a:pPr>
            <a:r>
              <a:rPr lang="en-US" sz="2700" dirty="0"/>
              <a:t>Founder effect – one or a few individuals migrate and become an isolated population with distinct genotypes.</a:t>
            </a:r>
          </a:p>
          <a:p>
            <a:pPr marL="1752600" lvl="3" indent="-381000">
              <a:spcBef>
                <a:spcPct val="20000"/>
              </a:spcBef>
              <a:buClr>
                <a:schemeClr val="accent2"/>
              </a:buClr>
              <a:buFont typeface="Wingdings" pitchFamily="2" charset="2"/>
              <a:buChar char="§"/>
              <a:defRPr/>
            </a:pPr>
            <a:r>
              <a:rPr lang="en-US" sz="2300" dirty="0"/>
              <a:t>The population splits due to migration events</a:t>
            </a:r>
          </a:p>
          <a:p>
            <a:pPr marL="1371600" lvl="2" indent="-457200">
              <a:spcBef>
                <a:spcPct val="20000"/>
              </a:spcBef>
              <a:buClr>
                <a:schemeClr val="hlink"/>
              </a:buClr>
              <a:buFont typeface="Wingdings" pitchFamily="2" charset="2"/>
              <a:buChar char="§"/>
              <a:defRPr/>
            </a:pPr>
            <a:r>
              <a:rPr lang="en-US" sz="2800" dirty="0"/>
              <a:t>Bottle neck – restrictions in genetic variability due to flooding or natural disasters.  </a:t>
            </a:r>
          </a:p>
          <a:p>
            <a:pPr marL="1752600" lvl="3" indent="-381000">
              <a:spcBef>
                <a:spcPct val="20000"/>
              </a:spcBef>
              <a:buClr>
                <a:schemeClr val="accent2"/>
              </a:buClr>
              <a:buFont typeface="Wingdings" pitchFamily="2" charset="2"/>
              <a:buChar char="§"/>
              <a:defRPr/>
            </a:pPr>
            <a:r>
              <a:rPr lang="en-US" sz="2300" dirty="0"/>
              <a:t>The population splits due to natural disasters</a:t>
            </a:r>
          </a:p>
          <a:p>
            <a:pPr marL="609600" indent="-609600">
              <a:spcBef>
                <a:spcPct val="20000"/>
              </a:spcBef>
              <a:buClr>
                <a:schemeClr val="hlink"/>
              </a:buClr>
              <a:defRPr/>
            </a:pPr>
            <a:endParaRPr lang="en-US" sz="3200" b="1" dirty="0"/>
          </a:p>
        </p:txBody>
      </p:sp>
    </p:spTree>
    <p:extLst>
      <p:ext uri="{BB962C8B-B14F-4D97-AF65-F5344CB8AC3E}">
        <p14:creationId xmlns:p14="http://schemas.microsoft.com/office/powerpoint/2010/main" val="7045596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ChangeArrowheads="1"/>
          </p:cNvSpPr>
          <p:nvPr/>
        </p:nvSpPr>
        <p:spPr bwMode="auto">
          <a:xfrm>
            <a:off x="2586038"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eaLnBrk="1" hangingPunct="1">
              <a:defRPr/>
            </a:pPr>
            <a:r>
              <a:rPr lang="en-US" sz="4000" b="1" u="sng" dirty="0">
                <a:solidFill>
                  <a:schemeClr val="tx2"/>
                </a:solidFill>
                <a:latin typeface="+mj-lt"/>
              </a:rPr>
              <a:t>Mechanisms of Change</a:t>
            </a:r>
          </a:p>
        </p:txBody>
      </p:sp>
      <p:sp>
        <p:nvSpPr>
          <p:cNvPr id="30723" name="Rectangle 3"/>
          <p:cNvSpPr>
            <a:spLocks noChangeArrowheads="1"/>
          </p:cNvSpPr>
          <p:nvPr/>
        </p:nvSpPr>
        <p:spPr bwMode="auto">
          <a:xfrm>
            <a:off x="964276" y="1334626"/>
            <a:ext cx="10578725"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Clr>
                <a:schemeClr val="tx1"/>
              </a:buClr>
              <a:buFontTx/>
              <a:buAutoNum type="arabicPeriod" startAt="5"/>
              <a:defRPr/>
            </a:pPr>
            <a:r>
              <a:rPr lang="en-US" sz="3200" dirty="0"/>
              <a:t>Genetic Drift</a:t>
            </a:r>
          </a:p>
          <a:p>
            <a:pPr marL="990600" lvl="1" indent="-533400">
              <a:spcBef>
                <a:spcPct val="20000"/>
              </a:spcBef>
              <a:buClr>
                <a:schemeClr val="accent2"/>
              </a:buClr>
              <a:buFont typeface="Wingdings" pitchFamily="2" charset="2"/>
              <a:buChar char="§"/>
              <a:defRPr/>
            </a:pPr>
            <a:r>
              <a:rPr lang="en-US" sz="3000" dirty="0" smtClean="0"/>
              <a:t>Founder Effect						Bottleneck Effect</a:t>
            </a:r>
            <a:endParaRPr lang="en-US" sz="2300" dirty="0"/>
          </a:p>
          <a:p>
            <a:pPr marL="609600" indent="-609600">
              <a:spcBef>
                <a:spcPct val="20000"/>
              </a:spcBef>
              <a:buClr>
                <a:schemeClr val="hlink"/>
              </a:buClr>
              <a:defRPr/>
            </a:pPr>
            <a:endParaRPr lang="en-US" sz="3200" b="1" dirty="0"/>
          </a:p>
        </p:txBody>
      </p:sp>
      <p:pic>
        <p:nvPicPr>
          <p:cNvPr id="1026" name="Picture 2" descr="Image result for founder vs bottleneck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76" y="14547"/>
            <a:ext cx="10124902" cy="632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830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ChangeArrowheads="1"/>
          </p:cNvSpPr>
          <p:nvPr/>
        </p:nvSpPr>
        <p:spPr bwMode="auto">
          <a:xfrm>
            <a:off x="2590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hangingPunct="1">
              <a:defRPr/>
            </a:pPr>
            <a:r>
              <a:rPr lang="en-US" sz="4000" b="1" dirty="0">
                <a:solidFill>
                  <a:schemeClr val="tx2"/>
                </a:solidFill>
                <a:latin typeface="+mj-lt"/>
              </a:rPr>
              <a:t>Speciation </a:t>
            </a:r>
            <a:br>
              <a:rPr lang="en-US" sz="4000" b="1" dirty="0">
                <a:solidFill>
                  <a:schemeClr val="tx2"/>
                </a:solidFill>
                <a:latin typeface="+mj-lt"/>
              </a:rPr>
            </a:br>
            <a:r>
              <a:rPr lang="en-US" sz="3000" b="1" dirty="0">
                <a:solidFill>
                  <a:schemeClr val="tx2"/>
                </a:solidFill>
                <a:latin typeface="+mj-lt"/>
              </a:rPr>
              <a:t>(How do we get a new species?)</a:t>
            </a:r>
          </a:p>
        </p:txBody>
      </p:sp>
      <p:sp>
        <p:nvSpPr>
          <p:cNvPr id="102405" name="Rectangle 3"/>
          <p:cNvSpPr>
            <a:spLocks noChangeArrowheads="1"/>
          </p:cNvSpPr>
          <p:nvPr/>
        </p:nvSpPr>
        <p:spPr bwMode="auto">
          <a:xfrm>
            <a:off x="1280160" y="1766888"/>
            <a:ext cx="10208029"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Font typeface="Wingdings" pitchFamily="2" charset="2"/>
              <a:buChar char="§"/>
              <a:defRPr/>
            </a:pPr>
            <a:r>
              <a:rPr lang="en-US" sz="3000" dirty="0"/>
              <a:t>Usually involves successive change</a:t>
            </a:r>
          </a:p>
          <a:p>
            <a:pPr marL="742950" lvl="1" indent="-285750">
              <a:spcBef>
                <a:spcPct val="20000"/>
              </a:spcBef>
              <a:buClr>
                <a:schemeClr val="accent2"/>
              </a:buClr>
              <a:buFont typeface="Wingdings" pitchFamily="2" charset="2"/>
              <a:buChar char="§"/>
              <a:defRPr/>
            </a:pPr>
            <a:r>
              <a:rPr lang="en-US" sz="2700" dirty="0" smtClean="0"/>
              <a:t>Local populations of a species become isolated and more specialized (adapted)</a:t>
            </a:r>
          </a:p>
          <a:p>
            <a:pPr marL="742950" lvl="1" indent="-285750">
              <a:spcBef>
                <a:spcPct val="20000"/>
              </a:spcBef>
              <a:buClr>
                <a:schemeClr val="accent2"/>
              </a:buClr>
              <a:buFont typeface="Wingdings" pitchFamily="2" charset="2"/>
              <a:buChar char="§"/>
              <a:defRPr/>
            </a:pPr>
            <a:r>
              <a:rPr lang="en-US" sz="2700" dirty="0" smtClean="0"/>
              <a:t>Natural selection acts to keep them specialized (different from the larger population)</a:t>
            </a:r>
          </a:p>
          <a:p>
            <a:pPr marL="285750" indent="-285750">
              <a:spcBef>
                <a:spcPct val="20000"/>
              </a:spcBef>
              <a:buClr>
                <a:schemeClr val="accent2"/>
              </a:buClr>
              <a:buFont typeface="Wingdings" pitchFamily="2" charset="2"/>
              <a:buChar char="§"/>
              <a:defRPr/>
            </a:pPr>
            <a:r>
              <a:rPr lang="en-US" sz="3000" dirty="0" smtClean="0"/>
              <a:t>Convergent Evolution v. Divergent Evolution</a:t>
            </a:r>
          </a:p>
          <a:p>
            <a:pPr marL="342900" indent="-342900">
              <a:spcBef>
                <a:spcPct val="20000"/>
              </a:spcBef>
              <a:buClr>
                <a:schemeClr val="hlink"/>
              </a:buClr>
              <a:buFont typeface="Wingdings" pitchFamily="2" charset="2"/>
              <a:buChar char="§"/>
              <a:defRPr/>
            </a:pPr>
            <a:endParaRPr lang="en-US" sz="1500" dirty="0"/>
          </a:p>
          <a:p>
            <a:pPr marL="342900" indent="-342900">
              <a:spcBef>
                <a:spcPct val="20000"/>
              </a:spcBef>
              <a:buClr>
                <a:schemeClr val="hlink"/>
              </a:buClr>
              <a:buFont typeface="Wingdings" pitchFamily="2" charset="2"/>
              <a:buChar char="§"/>
              <a:defRPr/>
            </a:pPr>
            <a:r>
              <a:rPr lang="en-US" sz="3000" dirty="0"/>
              <a:t>Populations of a species </a:t>
            </a:r>
            <a:r>
              <a:rPr lang="en-US" sz="3000" i="1" dirty="0"/>
              <a:t>must</a:t>
            </a:r>
            <a:r>
              <a:rPr lang="en-US" sz="3000" dirty="0"/>
              <a:t> become </a:t>
            </a:r>
            <a:r>
              <a:rPr lang="en-US" sz="3000" u="sng" dirty="0"/>
              <a:t>reproductively isolated</a:t>
            </a:r>
            <a:r>
              <a:rPr lang="en-US" sz="3000" dirty="0"/>
              <a:t> in order to develop into new species.</a:t>
            </a:r>
          </a:p>
          <a:p>
            <a:pPr marL="742950" lvl="1" indent="-285750">
              <a:spcBef>
                <a:spcPct val="20000"/>
              </a:spcBef>
              <a:buClr>
                <a:schemeClr val="accent2"/>
              </a:buClr>
              <a:defRPr/>
            </a:pPr>
            <a:endParaRPr lang="en-US" sz="2400" dirty="0"/>
          </a:p>
        </p:txBody>
      </p:sp>
    </p:spTree>
    <p:extLst>
      <p:ext uri="{BB962C8B-B14F-4D97-AF65-F5344CB8AC3E}">
        <p14:creationId xmlns:p14="http://schemas.microsoft.com/office/powerpoint/2010/main" val="42045295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lagCount" hidden="1">
            <a:hlinkClick r:id="rId2"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Tahoma" panose="020B0604030504040204" pitchFamily="34" charset="0"/>
              </a:rPr>
              <a:t>0</a:t>
            </a:r>
          </a:p>
        </p:txBody>
      </p:sp>
      <p:pic>
        <p:nvPicPr>
          <p:cNvPr id="260099" name="Picture 5" descr="http://www.onlineartdemos.co.uk/misc_images/on-easel/Cheetah/cheetah-oil-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495800"/>
            <a:ext cx="3505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0" name="Picture 8" descr="http://t1.gstatic.com/images?q=tbn:ANd9GcS4VVI4cZgV9cEni0qET27LoC_6YGHj8Y8W7-ZMp75uCeEOqAQzpiPVxXe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138" y="4178300"/>
            <a:ext cx="29781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1" name="Title 1"/>
          <p:cNvSpPr>
            <a:spLocks noGrp="1"/>
          </p:cNvSpPr>
          <p:nvPr>
            <p:ph type="title"/>
          </p:nvPr>
        </p:nvSpPr>
        <p:spPr>
          <a:xfrm>
            <a:off x="1371600" y="220291"/>
            <a:ext cx="9601200" cy="1485900"/>
          </a:xfrm>
        </p:spPr>
        <p:txBody>
          <a:bodyPr/>
          <a:lstStyle/>
          <a:p>
            <a:pPr eaLnBrk="1" hangingPunct="1"/>
            <a:r>
              <a:rPr lang="en-US" altLang="en-US" sz="3600" b="1" dirty="0"/>
              <a:t>Variations vs. Adaptations</a:t>
            </a:r>
            <a:endParaRPr lang="en-US" altLang="en-US" b="1" dirty="0" smtClean="0"/>
          </a:p>
        </p:txBody>
      </p:sp>
      <p:sp>
        <p:nvSpPr>
          <p:cNvPr id="3" name="Content Placeholder 2"/>
          <p:cNvSpPr>
            <a:spLocks noGrp="1"/>
          </p:cNvSpPr>
          <p:nvPr>
            <p:ph sz="quarter" idx="1"/>
          </p:nvPr>
        </p:nvSpPr>
        <p:spPr>
          <a:xfrm>
            <a:off x="1744664" y="1030778"/>
            <a:ext cx="8683625" cy="3465022"/>
          </a:xfrm>
        </p:spPr>
        <p:txBody>
          <a:bodyPr>
            <a:normAutofit lnSpcReduction="10000"/>
          </a:bodyPr>
          <a:lstStyle/>
          <a:p>
            <a:pPr eaLnBrk="1" hangingPunct="1">
              <a:defRPr/>
            </a:pPr>
            <a:r>
              <a:rPr lang="en-US" sz="2800" b="1" dirty="0">
                <a:solidFill>
                  <a:schemeClr val="tx1"/>
                </a:solidFill>
              </a:rPr>
              <a:t>Variations</a:t>
            </a:r>
            <a:r>
              <a:rPr lang="en-US" sz="2800" dirty="0">
                <a:solidFill>
                  <a:schemeClr val="tx1"/>
                </a:solidFill>
              </a:rPr>
              <a:t> – differences that exist within a population that may have no effect on fitness  </a:t>
            </a:r>
          </a:p>
          <a:p>
            <a:pPr lvl="1" eaLnBrk="1" hangingPunct="1">
              <a:buFontTx/>
              <a:buChar char="•"/>
              <a:defRPr/>
            </a:pPr>
            <a:r>
              <a:rPr lang="en-US" dirty="0">
                <a:solidFill>
                  <a:schemeClr val="tx1"/>
                </a:solidFill>
              </a:rPr>
              <a:t>Ex:  length of your thumb</a:t>
            </a:r>
          </a:p>
          <a:p>
            <a:pPr eaLnBrk="1" hangingPunct="1">
              <a:defRPr/>
            </a:pPr>
            <a:endParaRPr lang="en-US" sz="2800" dirty="0">
              <a:solidFill>
                <a:schemeClr val="tx1"/>
              </a:solidFill>
            </a:endParaRPr>
          </a:p>
          <a:p>
            <a:pPr eaLnBrk="1" hangingPunct="1">
              <a:defRPr/>
            </a:pPr>
            <a:r>
              <a:rPr lang="en-US" sz="2800" b="1" dirty="0">
                <a:solidFill>
                  <a:schemeClr val="tx1"/>
                </a:solidFill>
              </a:rPr>
              <a:t>Adaptations</a:t>
            </a:r>
            <a:r>
              <a:rPr lang="en-US" sz="2800" dirty="0">
                <a:solidFill>
                  <a:schemeClr val="tx1"/>
                </a:solidFill>
              </a:rPr>
              <a:t> – a variation that </a:t>
            </a:r>
            <a:r>
              <a:rPr lang="en-US" sz="2800" b="1" dirty="0">
                <a:solidFill>
                  <a:schemeClr val="tx1"/>
                </a:solidFill>
              </a:rPr>
              <a:t>all</a:t>
            </a:r>
            <a:r>
              <a:rPr lang="en-US" sz="2800" dirty="0">
                <a:solidFill>
                  <a:schemeClr val="tx1"/>
                </a:solidFill>
              </a:rPr>
              <a:t> members of a population have inherited because that trait improves fitness</a:t>
            </a:r>
          </a:p>
          <a:p>
            <a:pPr lvl="1" eaLnBrk="1" hangingPunct="1">
              <a:buFontTx/>
              <a:buChar char="•"/>
              <a:defRPr/>
            </a:pPr>
            <a:r>
              <a:rPr lang="en-US" dirty="0">
                <a:solidFill>
                  <a:schemeClr val="tx1"/>
                </a:solidFill>
              </a:rPr>
              <a:t>Ex:  an opposable thumbs</a:t>
            </a:r>
          </a:p>
          <a:p>
            <a:pPr eaLnBrk="1" hangingPunct="1">
              <a:defRPr/>
            </a:pPr>
            <a:endParaRPr lang="en-US" dirty="0">
              <a:solidFill>
                <a:schemeClr val="tx1"/>
              </a:solidFill>
            </a:endParaRPr>
          </a:p>
        </p:txBody>
      </p:sp>
    </p:spTree>
    <p:extLst>
      <p:ext uri="{BB962C8B-B14F-4D97-AF65-F5344CB8AC3E}">
        <p14:creationId xmlns:p14="http://schemas.microsoft.com/office/powerpoint/2010/main" val="2080849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lagCount" hidden="1">
            <a:hlinkClick r:id="rId2"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latin typeface="Tahoma" panose="020B0604030504040204" pitchFamily="34" charset="0"/>
              </a:rPr>
              <a:t>0</a:t>
            </a:r>
          </a:p>
        </p:txBody>
      </p:sp>
      <p:pic>
        <p:nvPicPr>
          <p:cNvPr id="261123" name="Picture 6" descr="http://t3.gstatic.com/images?q=tbn:ANd9GcTVqwtSubbkg9N8qmI2Bm_MVSIdQLF1J1KXFt9Qb7F2MtwAzqVfjLMLr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1463" y="3606007"/>
            <a:ext cx="217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1463" y="949037"/>
            <a:ext cx="2286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Title 1"/>
          <p:cNvSpPr>
            <a:spLocks noGrp="1"/>
          </p:cNvSpPr>
          <p:nvPr>
            <p:ph type="title"/>
          </p:nvPr>
        </p:nvSpPr>
        <p:spPr>
          <a:xfrm>
            <a:off x="1828800" y="354014"/>
            <a:ext cx="8534400" cy="758825"/>
          </a:xfrm>
        </p:spPr>
        <p:txBody>
          <a:bodyPr/>
          <a:lstStyle/>
          <a:p>
            <a:pPr eaLnBrk="1" hangingPunct="1"/>
            <a:r>
              <a:rPr lang="en-US" altLang="en-US" sz="3600" b="1" u="sng" dirty="0"/>
              <a:t>Sources of </a:t>
            </a:r>
            <a:r>
              <a:rPr lang="en-US" altLang="en-US" sz="3600" b="1" u="sng" dirty="0" smtClean="0"/>
              <a:t>Variation</a:t>
            </a:r>
            <a:endParaRPr lang="en-US" altLang="en-US" b="1" u="sng" dirty="0" smtClean="0"/>
          </a:p>
        </p:txBody>
      </p:sp>
      <p:sp>
        <p:nvSpPr>
          <p:cNvPr id="3" name="Content Placeholder 2"/>
          <p:cNvSpPr>
            <a:spLocks noGrp="1"/>
          </p:cNvSpPr>
          <p:nvPr>
            <p:ph sz="quarter" idx="1"/>
          </p:nvPr>
        </p:nvSpPr>
        <p:spPr>
          <a:xfrm>
            <a:off x="1080655" y="1112839"/>
            <a:ext cx="7847213" cy="4986336"/>
          </a:xfrm>
        </p:spPr>
        <p:txBody>
          <a:bodyPr>
            <a:noAutofit/>
          </a:bodyPr>
          <a:lstStyle/>
          <a:p>
            <a:pPr eaLnBrk="1" hangingPunct="1">
              <a:defRPr/>
            </a:pPr>
            <a:r>
              <a:rPr lang="en-US" sz="3200" dirty="0">
                <a:solidFill>
                  <a:schemeClr val="tx1"/>
                </a:solidFill>
              </a:rPr>
              <a:t>Sources of variation:</a:t>
            </a:r>
          </a:p>
          <a:p>
            <a:pPr lvl="1" eaLnBrk="1" hangingPunct="1">
              <a:buFontTx/>
              <a:buChar char="•"/>
              <a:defRPr/>
            </a:pPr>
            <a:r>
              <a:rPr lang="en-US" sz="2700" b="1" dirty="0">
                <a:solidFill>
                  <a:schemeClr val="tx1"/>
                </a:solidFill>
              </a:rPr>
              <a:t>Mutations</a:t>
            </a:r>
            <a:r>
              <a:rPr lang="en-US" sz="2700" dirty="0">
                <a:solidFill>
                  <a:schemeClr val="tx1"/>
                </a:solidFill>
              </a:rPr>
              <a:t> – individual genes change </a:t>
            </a:r>
          </a:p>
          <a:p>
            <a:pPr lvl="2" eaLnBrk="1" hangingPunct="1">
              <a:defRPr/>
            </a:pPr>
            <a:r>
              <a:rPr lang="en-US" sz="3200" dirty="0">
                <a:solidFill>
                  <a:schemeClr val="tx1"/>
                </a:solidFill>
              </a:rPr>
              <a:t>Ex: </a:t>
            </a:r>
            <a:r>
              <a:rPr lang="en-US" sz="3200" dirty="0">
                <a:solidFill>
                  <a:schemeClr val="tx1"/>
                </a:solidFill>
                <a:sym typeface="Wingdings" pitchFamily="2" charset="2"/>
              </a:rPr>
              <a:t>ATC  AGC</a:t>
            </a:r>
          </a:p>
          <a:p>
            <a:pPr lvl="1" eaLnBrk="1" hangingPunct="1">
              <a:defRPr/>
            </a:pPr>
            <a:endParaRPr lang="en-US" sz="1500" dirty="0">
              <a:solidFill>
                <a:schemeClr val="tx1"/>
              </a:solidFill>
              <a:sym typeface="Wingdings" pitchFamily="2" charset="2"/>
            </a:endParaRPr>
          </a:p>
          <a:p>
            <a:pPr lvl="1" eaLnBrk="1" hangingPunct="1">
              <a:buFontTx/>
              <a:buChar char="•"/>
              <a:defRPr/>
            </a:pPr>
            <a:r>
              <a:rPr lang="en-US" sz="2700" b="1" dirty="0">
                <a:solidFill>
                  <a:schemeClr val="tx1"/>
                </a:solidFill>
                <a:sym typeface="Wingdings" pitchFamily="2" charset="2"/>
              </a:rPr>
              <a:t>Events during meiosis </a:t>
            </a:r>
            <a:r>
              <a:rPr lang="en-US" sz="2700" dirty="0">
                <a:solidFill>
                  <a:schemeClr val="tx1"/>
                </a:solidFill>
                <a:sym typeface="Wingdings" pitchFamily="2" charset="2"/>
              </a:rPr>
              <a:t>– during meiosis, chromosomes get mixed up (crossing over) in making eggs &amp; sperm</a:t>
            </a:r>
          </a:p>
          <a:p>
            <a:pPr lvl="1" eaLnBrk="1" hangingPunct="1">
              <a:defRPr/>
            </a:pPr>
            <a:endParaRPr lang="en-US" sz="1500" dirty="0">
              <a:solidFill>
                <a:schemeClr val="tx1"/>
              </a:solidFill>
              <a:sym typeface="Wingdings" pitchFamily="2" charset="2"/>
            </a:endParaRPr>
          </a:p>
          <a:p>
            <a:pPr lvl="1" eaLnBrk="1" hangingPunct="1">
              <a:buFontTx/>
              <a:buChar char="•"/>
              <a:defRPr/>
            </a:pPr>
            <a:r>
              <a:rPr lang="en-US" sz="2700" b="1" dirty="0">
                <a:solidFill>
                  <a:schemeClr val="tx1"/>
                </a:solidFill>
                <a:sym typeface="Wingdings" pitchFamily="2" charset="2"/>
              </a:rPr>
              <a:t>Random fusion of gametes </a:t>
            </a:r>
            <a:r>
              <a:rPr lang="en-US" sz="2700" dirty="0">
                <a:solidFill>
                  <a:schemeClr val="tx1"/>
                </a:solidFill>
                <a:sym typeface="Wingdings" pitchFamily="2" charset="2"/>
              </a:rPr>
              <a:t>– which sperm fertilizes which egg – determined by chance</a:t>
            </a:r>
          </a:p>
          <a:p>
            <a:pPr eaLnBrk="1" hangingPunct="1">
              <a:defRPr/>
            </a:pPr>
            <a:endParaRPr lang="en-US" sz="2400" dirty="0">
              <a:solidFill>
                <a:schemeClr val="tx1"/>
              </a:solidFill>
            </a:endParaRPr>
          </a:p>
        </p:txBody>
      </p:sp>
    </p:spTree>
    <p:extLst>
      <p:ext uri="{BB962C8B-B14F-4D97-AF65-F5344CB8AC3E}">
        <p14:creationId xmlns:p14="http://schemas.microsoft.com/office/powerpoint/2010/main" val="77229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86326"/>
          </a:xfrm>
        </p:spPr>
        <p:txBody>
          <a:bodyPr/>
          <a:lstStyle/>
          <a:p>
            <a:r>
              <a:rPr lang="en-US" dirty="0" smtClean="0"/>
              <a:t>Miller-Urey Cont’d</a:t>
            </a:r>
            <a:endParaRPr lang="en-US" dirty="0"/>
          </a:p>
        </p:txBody>
      </p:sp>
      <p:sp>
        <p:nvSpPr>
          <p:cNvPr id="3" name="Content Placeholder 2"/>
          <p:cNvSpPr>
            <a:spLocks noGrp="1"/>
          </p:cNvSpPr>
          <p:nvPr>
            <p:ph idx="1"/>
          </p:nvPr>
        </p:nvSpPr>
        <p:spPr>
          <a:xfrm>
            <a:off x="1010653" y="1572126"/>
            <a:ext cx="5660121" cy="4572000"/>
          </a:xfrm>
        </p:spPr>
        <p:txBody>
          <a:bodyPr>
            <a:normAutofit/>
          </a:bodyPr>
          <a:lstStyle/>
          <a:p>
            <a:r>
              <a:rPr lang="en-US" sz="2400" dirty="0" smtClean="0"/>
              <a:t>Bottom line: </a:t>
            </a:r>
            <a:r>
              <a:rPr lang="en-US" sz="2400" b="1" dirty="0" smtClean="0"/>
              <a:t>Organic molecules (macromolecules) CAN form from inorganic molecules</a:t>
            </a:r>
          </a:p>
          <a:p>
            <a:r>
              <a:rPr lang="en-US" sz="2400" dirty="0" smtClean="0"/>
              <a:t>RNA evolved before DNA. Why does this make sense?</a:t>
            </a:r>
          </a:p>
          <a:p>
            <a:pPr marL="987552" lvl="1" indent="-457200">
              <a:buFont typeface="+mj-lt"/>
              <a:buAutoNum type="arabicPeriod"/>
            </a:pPr>
            <a:r>
              <a:rPr lang="en-US" sz="2400" dirty="0" smtClean="0"/>
              <a:t>RNA codes information (makes inheritance possible)</a:t>
            </a:r>
          </a:p>
          <a:p>
            <a:pPr marL="987552" lvl="1" indent="-457200">
              <a:buFont typeface="+mj-lt"/>
              <a:buAutoNum type="arabicPeriod"/>
            </a:pPr>
            <a:r>
              <a:rPr lang="en-US" sz="2400" dirty="0" smtClean="0"/>
              <a:t>Self-replicates</a:t>
            </a:r>
          </a:p>
          <a:p>
            <a:pPr marL="987552" lvl="1" indent="-457200">
              <a:buFont typeface="+mj-lt"/>
              <a:buAutoNum type="arabicPeriod"/>
            </a:pPr>
            <a:r>
              <a:rPr lang="en-US" sz="2400" dirty="0" smtClean="0"/>
              <a:t>First step of evolution in the Central Dogma</a:t>
            </a:r>
          </a:p>
          <a:p>
            <a:pPr lvl="2"/>
            <a:r>
              <a:rPr lang="en-US" sz="2400" dirty="0" err="1" smtClean="0"/>
              <a:t>DNA</a:t>
            </a:r>
            <a:r>
              <a:rPr lang="en-US" sz="2400" dirty="0" err="1" smtClean="0">
                <a:sym typeface="Wingdings" panose="05000000000000000000" pitchFamily="2" charset="2"/>
              </a:rPr>
              <a:t>RNAProtein</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774" y="139305"/>
            <a:ext cx="5271211" cy="661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17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79" y="382089"/>
            <a:ext cx="11133221" cy="1485900"/>
          </a:xfrm>
        </p:spPr>
        <p:txBody>
          <a:bodyPr/>
          <a:lstStyle/>
          <a:p>
            <a:r>
              <a:rPr lang="en-US" dirty="0" smtClean="0"/>
              <a:t>How Life Came to Be (Origin of Life Scientists)</a:t>
            </a:r>
            <a:endParaRPr lang="en-US" dirty="0"/>
          </a:p>
        </p:txBody>
      </p:sp>
      <p:sp>
        <p:nvSpPr>
          <p:cNvPr id="3" name="Content Placeholder 2"/>
          <p:cNvSpPr>
            <a:spLocks noGrp="1"/>
          </p:cNvSpPr>
          <p:nvPr>
            <p:ph idx="1"/>
          </p:nvPr>
        </p:nvSpPr>
        <p:spPr>
          <a:xfrm>
            <a:off x="1371600" y="1275347"/>
            <a:ext cx="9601200" cy="4592053"/>
          </a:xfrm>
        </p:spPr>
        <p:txBody>
          <a:bodyPr>
            <a:normAutofit/>
          </a:bodyPr>
          <a:lstStyle/>
          <a:p>
            <a:r>
              <a:rPr lang="en-US" sz="2800" b="1" u="sng" dirty="0" smtClean="0"/>
              <a:t>Spontaneous Generation v. Biogenesis</a:t>
            </a:r>
            <a:r>
              <a:rPr lang="en-US" sz="2800" dirty="0" smtClean="0"/>
              <a:t>: for a very long time (until ~200 years ago), many people believed life could arise from nonliving matter. </a:t>
            </a:r>
            <a:endParaRPr lang="en-US" sz="2800" dirty="0"/>
          </a:p>
        </p:txBody>
      </p:sp>
      <p:pic>
        <p:nvPicPr>
          <p:cNvPr id="1026" name="Picture 2" descr="Image result for spontaneous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2935877"/>
            <a:ext cx="6096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pontaneous 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935877"/>
            <a:ext cx="44577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0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98" y="316832"/>
            <a:ext cx="9601200" cy="1485900"/>
          </a:xfrm>
        </p:spPr>
        <p:txBody>
          <a:bodyPr/>
          <a:lstStyle/>
          <a:p>
            <a:r>
              <a:rPr lang="en-US" dirty="0" smtClean="0"/>
              <a:t>Spontaneous generation</a:t>
            </a:r>
            <a:endParaRPr lang="en-US" dirty="0"/>
          </a:p>
        </p:txBody>
      </p:sp>
      <p:sp>
        <p:nvSpPr>
          <p:cNvPr id="3" name="Content Placeholder 2"/>
          <p:cNvSpPr>
            <a:spLocks noGrp="1"/>
          </p:cNvSpPr>
          <p:nvPr>
            <p:ph idx="1"/>
          </p:nvPr>
        </p:nvSpPr>
        <p:spPr>
          <a:xfrm>
            <a:off x="1010653" y="1106905"/>
            <a:ext cx="10732167" cy="4131674"/>
          </a:xfrm>
        </p:spPr>
        <p:txBody>
          <a:bodyPr>
            <a:noAutofit/>
          </a:bodyPr>
          <a:lstStyle/>
          <a:p>
            <a:r>
              <a:rPr lang="en-US" sz="2600" dirty="0" smtClean="0"/>
              <a:t>The belief that life can arise from nonliving things</a:t>
            </a:r>
          </a:p>
          <a:p>
            <a:pPr lvl="1"/>
            <a:r>
              <a:rPr lang="en-US" sz="2600" dirty="0" smtClean="0"/>
              <a:t>Frogs arise from mud</a:t>
            </a:r>
          </a:p>
          <a:p>
            <a:pPr lvl="1"/>
            <a:r>
              <a:rPr lang="en-US" sz="2600" dirty="0" smtClean="0"/>
              <a:t>Flies arise from rotting meat</a:t>
            </a:r>
          </a:p>
          <a:p>
            <a:pPr lvl="1"/>
            <a:r>
              <a:rPr lang="en-US" sz="2600" dirty="0" smtClean="0"/>
              <a:t>Mice arise from dirty underwear</a:t>
            </a:r>
          </a:p>
          <a:p>
            <a:r>
              <a:rPr lang="en-US" sz="2600" dirty="0" smtClean="0"/>
              <a:t>Church approved this belief – people trust the church, this must be right</a:t>
            </a:r>
          </a:p>
          <a:p>
            <a:r>
              <a:rPr lang="en-US" sz="2600" dirty="0" smtClean="0"/>
              <a:t>Francesco </a:t>
            </a:r>
            <a:r>
              <a:rPr lang="en-US" sz="2600" dirty="0" err="1" smtClean="0"/>
              <a:t>Redi</a:t>
            </a:r>
            <a:r>
              <a:rPr lang="en-US" sz="2600" dirty="0" smtClean="0"/>
              <a:t> is the first big name to say something different (biogenesis)</a:t>
            </a:r>
          </a:p>
          <a:p>
            <a:r>
              <a:rPr lang="en-US" sz="2600" dirty="0" smtClean="0"/>
              <a:t>Battle of experiments to determine how life actually comes to be</a:t>
            </a:r>
            <a:endParaRPr lang="en-US"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473" y="5048909"/>
            <a:ext cx="5813214" cy="1809091"/>
          </a:xfrm>
          <a:prstGeom prst="rect">
            <a:avLst/>
          </a:prstGeom>
        </p:spPr>
      </p:pic>
      <p:pic>
        <p:nvPicPr>
          <p:cNvPr id="2050" name="Picture 2" descr="Image result for spontaneous 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54449">
            <a:off x="8782883" y="64563"/>
            <a:ext cx="3941711" cy="209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048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12861</TotalTime>
  <Words>3588</Words>
  <Application>Microsoft Office PowerPoint</Application>
  <PresentationFormat>Widescreen</PresentationFormat>
  <Paragraphs>447</Paragraphs>
  <Slides>69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MS PGothic</vt:lpstr>
      <vt:lpstr>Arial</vt:lpstr>
      <vt:lpstr>Calibri</vt:lpstr>
      <vt:lpstr>Franklin Gothic Book</vt:lpstr>
      <vt:lpstr>Symbol</vt:lpstr>
      <vt:lpstr>Tahoma</vt:lpstr>
      <vt:lpstr>Wingdings</vt:lpstr>
      <vt:lpstr>Crop</vt:lpstr>
      <vt:lpstr>Evolution and classification</vt:lpstr>
      <vt:lpstr>Topics</vt:lpstr>
      <vt:lpstr>Topic 1</vt:lpstr>
      <vt:lpstr>PowerPoint Presentation</vt:lpstr>
      <vt:lpstr>Topic 1: History of Life</vt:lpstr>
      <vt:lpstr>Formation of Life on Earth</vt:lpstr>
      <vt:lpstr>Miller-Urey Cont’d</vt:lpstr>
      <vt:lpstr>How Life Came to Be (Origin of Life Scientists)</vt:lpstr>
      <vt:lpstr>Spontaneous generation</vt:lpstr>
      <vt:lpstr>Biogenesis </vt:lpstr>
      <vt:lpstr>The people involved</vt:lpstr>
      <vt:lpstr>Needham (1748)  Spallanzani (1770)</vt:lpstr>
      <vt:lpstr>Pasteur (1862-1864)</vt:lpstr>
      <vt:lpstr>Life on Earth</vt:lpstr>
      <vt:lpstr>Determining the Age of Fossils</vt:lpstr>
      <vt:lpstr>Breakdown of Time (Eras)</vt:lpstr>
      <vt:lpstr>Oldest Life: 3.5 billion years ago (Precambrian Time)</vt:lpstr>
      <vt:lpstr>Photosynthetic Prokaryotes (Precambrian Time)</vt:lpstr>
      <vt:lpstr>Eukaryotes Evolve 2.7 BYA (Precambrian Time)</vt:lpstr>
      <vt:lpstr>Endosymbiotic Theory</vt:lpstr>
      <vt:lpstr>Paleozoic Era (245-542 MYA)</vt:lpstr>
      <vt:lpstr>Mesozoic Era (65-245 MYA)</vt:lpstr>
      <vt:lpstr>Cenozoic Era (Present)</vt:lpstr>
      <vt:lpstr>What you are doing now…</vt:lpstr>
      <vt:lpstr>Topic 2</vt:lpstr>
      <vt:lpstr>Revisiting Vocabulary</vt:lpstr>
      <vt:lpstr>PowerPoint Presentation</vt:lpstr>
      <vt:lpstr>Scientists of Evolution</vt:lpstr>
      <vt:lpstr>Giraffe Necks</vt:lpstr>
      <vt:lpstr>Darwin’s Theory</vt:lpstr>
      <vt:lpstr>Natural Selection? </vt:lpstr>
      <vt:lpstr>Darwin’s Studies</vt:lpstr>
      <vt:lpstr>Evidence of Evolution – Overview</vt:lpstr>
      <vt:lpstr>Memory trick</vt:lpstr>
      <vt:lpstr>PowerPoint Presentation</vt:lpstr>
      <vt:lpstr>PowerPoint Presentation</vt:lpstr>
      <vt:lpstr>II: Anatomy: Homologous Structures (divergent evolution) </vt:lpstr>
      <vt:lpstr>II: Anatomy: Analogous Structures (convergent evolution)</vt:lpstr>
      <vt:lpstr>Homology or Analogy? </vt:lpstr>
      <vt:lpstr>Analogy- convergent evolution!  Sharks and dolphins evolved their adaptations separately!</vt:lpstr>
      <vt:lpstr>II: Anatomy: Vestigial Structures</vt:lpstr>
      <vt:lpstr>III: Embryology</vt:lpstr>
      <vt:lpstr>IV: Biochemistry</vt:lpstr>
      <vt:lpstr>Types of Natural Selection</vt:lpstr>
      <vt:lpstr>PowerPoint Presentation</vt:lpstr>
      <vt:lpstr>PowerPoint Presentation</vt:lpstr>
      <vt:lpstr>PowerPoint Presentation</vt:lpstr>
      <vt:lpstr>Three Types of Natural Selection</vt:lpstr>
      <vt:lpstr>Sexual Selection</vt:lpstr>
      <vt:lpstr>Artificial Selection</vt:lpstr>
      <vt:lpstr>When does evolution create new species? - Speciation</vt:lpstr>
      <vt:lpstr>Speciation </vt:lpstr>
      <vt:lpstr>Speciation</vt:lpstr>
      <vt:lpstr>PowerPoint Presentation</vt:lpstr>
      <vt:lpstr>PowerPoint Presentation</vt:lpstr>
      <vt:lpstr>Another Way of Looking at It!</vt:lpstr>
      <vt:lpstr>And yet another way of looking at it!</vt:lpstr>
      <vt:lpstr>Patterns of Evolution</vt:lpstr>
      <vt:lpstr>Patterns of Evolution</vt:lpstr>
      <vt:lpstr>PowerPoint Presentation</vt:lpstr>
      <vt:lpstr>Patterns of Evolution</vt:lpstr>
      <vt:lpstr>PowerPoint Presentation</vt:lpstr>
      <vt:lpstr>PowerPoint Presentation</vt:lpstr>
      <vt:lpstr>PowerPoint Presentation</vt:lpstr>
      <vt:lpstr>PowerPoint Presentation</vt:lpstr>
      <vt:lpstr>PowerPoint Presentation</vt:lpstr>
      <vt:lpstr>PowerPoint Presentation</vt:lpstr>
      <vt:lpstr>Variations vs. Adaptations</vt:lpstr>
      <vt:lpstr>Sources of Variation</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classification</dc:title>
  <dc:creator>Kara M. Bedford</dc:creator>
  <cp:lastModifiedBy>Olivia Jensen</cp:lastModifiedBy>
  <cp:revision>66</cp:revision>
  <dcterms:created xsi:type="dcterms:W3CDTF">2017-02-27T22:05:57Z</dcterms:created>
  <dcterms:modified xsi:type="dcterms:W3CDTF">2019-03-21T17:09:16Z</dcterms:modified>
</cp:coreProperties>
</file>