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40" d="100"/>
          <a:sy n="40" d="100"/>
        </p:scale>
        <p:origin x="3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F7CBE-EEB3-4D2B-A79D-DF24FD7DB78B}"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190264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F7CBE-EEB3-4D2B-A79D-DF24FD7DB78B}"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79437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F7CBE-EEB3-4D2B-A79D-DF24FD7DB78B}"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279100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F7CBE-EEB3-4D2B-A79D-DF24FD7DB78B}"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334657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9F7CBE-EEB3-4D2B-A79D-DF24FD7DB78B}"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428829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F7CBE-EEB3-4D2B-A79D-DF24FD7DB78B}"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223575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F7CBE-EEB3-4D2B-A79D-DF24FD7DB78B}"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219131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F7CBE-EEB3-4D2B-A79D-DF24FD7DB78B}"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72196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F7CBE-EEB3-4D2B-A79D-DF24FD7DB78B}"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238226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9F7CBE-EEB3-4D2B-A79D-DF24FD7DB78B}"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1265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9F7CBE-EEB3-4D2B-A79D-DF24FD7DB78B}"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4D4-19B8-4DF7-B8CD-48E24FD32516}" type="slidenum">
              <a:rPr lang="en-US" smtClean="0"/>
              <a:t>‹#›</a:t>
            </a:fld>
            <a:endParaRPr lang="en-US"/>
          </a:p>
        </p:txBody>
      </p:sp>
    </p:spTree>
    <p:extLst>
      <p:ext uri="{BB962C8B-B14F-4D97-AF65-F5344CB8AC3E}">
        <p14:creationId xmlns:p14="http://schemas.microsoft.com/office/powerpoint/2010/main" val="371230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F7CBE-EEB3-4D2B-A79D-DF24FD7DB78B}"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E84D4-19B8-4DF7-B8CD-48E24FD32516}" type="slidenum">
              <a:rPr lang="en-US" smtClean="0"/>
              <a:t>‹#›</a:t>
            </a:fld>
            <a:endParaRPr lang="en-US"/>
          </a:p>
        </p:txBody>
      </p:sp>
    </p:spTree>
    <p:extLst>
      <p:ext uri="{BB962C8B-B14F-4D97-AF65-F5344CB8AC3E}">
        <p14:creationId xmlns:p14="http://schemas.microsoft.com/office/powerpoint/2010/main" val="108993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oceanworld.tamu.edu/resources/oceanography-book/Images/BacteriophageCartoon.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micro.magnet.fsu.edu/cells/viruses/images/hivstructurefigure1.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Viral and Bacterial Genetics</a:t>
            </a:r>
            <a:endParaRPr lang="en-US" dirty="0"/>
          </a:p>
        </p:txBody>
      </p:sp>
      <p:sp>
        <p:nvSpPr>
          <p:cNvPr id="3" name="Subtitle 2"/>
          <p:cNvSpPr>
            <a:spLocks noGrp="1"/>
          </p:cNvSpPr>
          <p:nvPr>
            <p:ph type="subTitle" idx="1"/>
          </p:nvPr>
        </p:nvSpPr>
        <p:spPr/>
        <p:txBody>
          <a:bodyPr>
            <a:normAutofit/>
          </a:bodyPr>
          <a:lstStyle/>
          <a:p>
            <a:r>
              <a:rPr lang="en-US" sz="4800" dirty="0" smtClean="0"/>
              <a:t>AP Bio, Unit 7 Part 3</a:t>
            </a:r>
            <a:endParaRPr lang="en-US" sz="4800" dirty="0"/>
          </a:p>
        </p:txBody>
      </p:sp>
    </p:spTree>
    <p:extLst>
      <p:ext uri="{BB962C8B-B14F-4D97-AF65-F5344CB8AC3E}">
        <p14:creationId xmlns:p14="http://schemas.microsoft.com/office/powerpoint/2010/main" val="1172902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369"/>
            <a:ext cx="10515600" cy="1325563"/>
          </a:xfrm>
        </p:spPr>
        <p:txBody>
          <a:bodyPr>
            <a:normAutofit/>
          </a:bodyPr>
          <a:lstStyle/>
          <a:p>
            <a:r>
              <a:rPr lang="en-US" sz="6000" b="1" u="sng" dirty="0" smtClean="0"/>
              <a:t>Binary Fission</a:t>
            </a:r>
            <a:endParaRPr lang="en-US" sz="6000" b="1" u="sng"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495" y="1417805"/>
            <a:ext cx="6055872" cy="3651500"/>
          </a:xfrm>
          <a:prstGeom prst="rect">
            <a:avLst/>
          </a:prstGeom>
        </p:spPr>
      </p:pic>
      <p:pic>
        <p:nvPicPr>
          <p:cNvPr id="5" name="Picture 4"/>
          <p:cNvPicPr>
            <a:picLocks noChangeAspect="1"/>
          </p:cNvPicPr>
          <p:nvPr/>
        </p:nvPicPr>
        <p:blipFill>
          <a:blip r:embed="rId3"/>
          <a:stretch>
            <a:fillRect/>
          </a:stretch>
        </p:blipFill>
        <p:spPr>
          <a:xfrm>
            <a:off x="6095765" y="736683"/>
            <a:ext cx="5931804" cy="5440280"/>
          </a:xfrm>
          <a:prstGeom prst="rect">
            <a:avLst/>
          </a:prstGeom>
        </p:spPr>
      </p:pic>
    </p:spTree>
    <p:extLst>
      <p:ext uri="{BB962C8B-B14F-4D97-AF65-F5344CB8AC3E}">
        <p14:creationId xmlns:p14="http://schemas.microsoft.com/office/powerpoint/2010/main" val="5921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ateral transfer of genes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780" y="912110"/>
            <a:ext cx="4908883" cy="5563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180" y="188664"/>
            <a:ext cx="8466221" cy="1325563"/>
          </a:xfrm>
        </p:spPr>
        <p:txBody>
          <a:bodyPr>
            <a:normAutofit/>
          </a:bodyPr>
          <a:lstStyle/>
          <a:p>
            <a:r>
              <a:rPr lang="en-US" b="1" dirty="0" smtClean="0"/>
              <a:t>Increasing Genetic Variety in Bacteria (NOT Involving Reproduction)</a:t>
            </a:r>
            <a:endParaRPr lang="en-US" b="1" dirty="0"/>
          </a:p>
        </p:txBody>
      </p:sp>
      <p:sp>
        <p:nvSpPr>
          <p:cNvPr id="3" name="Content Placeholder 2"/>
          <p:cNvSpPr>
            <a:spLocks noGrp="1"/>
          </p:cNvSpPr>
          <p:nvPr>
            <p:ph idx="1"/>
          </p:nvPr>
        </p:nvSpPr>
        <p:spPr>
          <a:xfrm>
            <a:off x="449179" y="1825625"/>
            <a:ext cx="6272463" cy="4351338"/>
          </a:xfrm>
        </p:spPr>
        <p:txBody>
          <a:bodyPr>
            <a:normAutofit/>
          </a:bodyPr>
          <a:lstStyle/>
          <a:p>
            <a:r>
              <a:rPr lang="en-US" sz="3600" b="1" u="sng" dirty="0" smtClean="0"/>
              <a:t>Horizontal Gene Transfer:</a:t>
            </a:r>
            <a:r>
              <a:rPr lang="en-US" sz="3600" dirty="0"/>
              <a:t> </a:t>
            </a:r>
            <a:r>
              <a:rPr lang="en-US" sz="3600" dirty="0" smtClean="0"/>
              <a:t>genetic transfer from one currently living organism to another currently living organism (not reproducing)</a:t>
            </a:r>
            <a:endParaRPr lang="en-US" sz="3600" dirty="0"/>
          </a:p>
        </p:txBody>
      </p:sp>
    </p:spTree>
    <p:extLst>
      <p:ext uri="{BB962C8B-B14F-4D97-AF65-F5344CB8AC3E}">
        <p14:creationId xmlns:p14="http://schemas.microsoft.com/office/powerpoint/2010/main" val="240968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84" y="-66260"/>
            <a:ext cx="10515600" cy="1325563"/>
          </a:xfrm>
        </p:spPr>
        <p:txBody>
          <a:bodyPr/>
          <a:lstStyle/>
          <a:p>
            <a:r>
              <a:rPr lang="en-US" b="1" u="sng" dirty="0" smtClean="0"/>
              <a:t>Transformation</a:t>
            </a:r>
            <a:endParaRPr lang="en-US" b="1" u="sng" dirty="0"/>
          </a:p>
        </p:txBody>
      </p:sp>
      <p:sp>
        <p:nvSpPr>
          <p:cNvPr id="3" name="Content Placeholder 2"/>
          <p:cNvSpPr>
            <a:spLocks noGrp="1"/>
          </p:cNvSpPr>
          <p:nvPr>
            <p:ph idx="1"/>
          </p:nvPr>
        </p:nvSpPr>
        <p:spPr>
          <a:xfrm>
            <a:off x="312821" y="1259303"/>
            <a:ext cx="5967663" cy="4917660"/>
          </a:xfrm>
        </p:spPr>
        <p:txBody>
          <a:bodyPr>
            <a:normAutofit/>
          </a:bodyPr>
          <a:lstStyle/>
          <a:p>
            <a:r>
              <a:rPr lang="en-US" sz="3400" dirty="0" smtClean="0"/>
              <a:t>A living bacteria takes in naked, foreign DNA from its environment and incorporates it into its own genetic material. </a:t>
            </a:r>
          </a:p>
          <a:p>
            <a:r>
              <a:rPr lang="en-US" sz="3400" dirty="0" smtClean="0"/>
              <a:t>“Naked DNA” most likely from another bacteria that has been lysed/killed, and so its genetic information is no longer contained within the cell</a:t>
            </a:r>
            <a:endParaRPr lang="en-US" sz="3400" dirty="0"/>
          </a:p>
        </p:txBody>
      </p:sp>
      <p:pic>
        <p:nvPicPr>
          <p:cNvPr id="10242" name="Picture 2" descr="Image result for bacterial trans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85" y="172619"/>
            <a:ext cx="5911516" cy="543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91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91782"/>
            <a:ext cx="10515600" cy="1325563"/>
          </a:xfrm>
        </p:spPr>
        <p:txBody>
          <a:bodyPr/>
          <a:lstStyle/>
          <a:p>
            <a:r>
              <a:rPr lang="en-US" b="1" u="sng" dirty="0" smtClean="0"/>
              <a:t>Transduction</a:t>
            </a:r>
            <a:endParaRPr lang="en-US" b="1" u="sng" dirty="0"/>
          </a:p>
        </p:txBody>
      </p:sp>
      <p:sp>
        <p:nvSpPr>
          <p:cNvPr id="3" name="Content Placeholder 2"/>
          <p:cNvSpPr>
            <a:spLocks noGrp="1"/>
          </p:cNvSpPr>
          <p:nvPr>
            <p:ph idx="1"/>
          </p:nvPr>
        </p:nvSpPr>
        <p:spPr>
          <a:xfrm>
            <a:off x="0" y="986589"/>
            <a:ext cx="4468223" cy="5438273"/>
          </a:xfrm>
        </p:spPr>
        <p:txBody>
          <a:bodyPr>
            <a:normAutofit/>
          </a:bodyPr>
          <a:lstStyle/>
          <a:p>
            <a:r>
              <a:rPr lang="en-US" sz="3000" dirty="0" smtClean="0"/>
              <a:t>When new viruses are formed in one host bacterial cell, the bacteria’s DNA can accidentally be enclosed in a viral protein coat rather than the viral DNA</a:t>
            </a:r>
          </a:p>
          <a:p>
            <a:r>
              <a:rPr lang="en-US" sz="3000" dirty="0" smtClean="0"/>
              <a:t>When this new virus goes and “infects” another bacteria, it is simply giving it new DNA from the previous host bacteria.</a:t>
            </a:r>
            <a:endParaRPr lang="en-US" sz="3000" dirty="0"/>
          </a:p>
        </p:txBody>
      </p:sp>
      <p:pic>
        <p:nvPicPr>
          <p:cNvPr id="12290" name="Picture 2" descr="Image result for bacterial trans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223" y="571000"/>
            <a:ext cx="7771903" cy="560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9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284580"/>
            <a:ext cx="11016916" cy="1325563"/>
          </a:xfrm>
        </p:spPr>
        <p:txBody>
          <a:bodyPr/>
          <a:lstStyle/>
          <a:p>
            <a:r>
              <a:rPr lang="en-US" b="1" u="sng" dirty="0" smtClean="0"/>
              <a:t>Conjugation</a:t>
            </a:r>
            <a:endParaRPr lang="en-US" b="1" u="sng" dirty="0"/>
          </a:p>
        </p:txBody>
      </p:sp>
      <p:sp>
        <p:nvSpPr>
          <p:cNvPr id="3" name="Content Placeholder 2"/>
          <p:cNvSpPr>
            <a:spLocks noGrp="1"/>
          </p:cNvSpPr>
          <p:nvPr>
            <p:ph idx="1"/>
          </p:nvPr>
        </p:nvSpPr>
        <p:spPr>
          <a:xfrm>
            <a:off x="336884" y="770021"/>
            <a:ext cx="3189409" cy="5406943"/>
          </a:xfrm>
        </p:spPr>
        <p:txBody>
          <a:bodyPr>
            <a:normAutofit/>
          </a:bodyPr>
          <a:lstStyle/>
          <a:p>
            <a:r>
              <a:rPr lang="en-US" dirty="0" smtClean="0"/>
              <a:t>Bacteria with F plasmid can form a sex pilus (aka conjugation bridge or conjugation pilus) with another bacteria and share a plasmid. </a:t>
            </a:r>
          </a:p>
          <a:p>
            <a:r>
              <a:rPr lang="en-US" dirty="0" smtClean="0"/>
              <a:t>Other bacteria now has genetic material it didn’t before</a:t>
            </a:r>
            <a:endParaRPr lang="en-US" dirty="0"/>
          </a:p>
        </p:txBody>
      </p:sp>
      <p:pic>
        <p:nvPicPr>
          <p:cNvPr id="1126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482" y="378203"/>
            <a:ext cx="8665707" cy="579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8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transpo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60336"/>
            <a:ext cx="693420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bacterial transpo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 y="1825625"/>
            <a:ext cx="5352025" cy="33238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0"/>
            <a:ext cx="10515600" cy="1825625"/>
          </a:xfrm>
          <a:noFill/>
        </p:spPr>
        <p:txBody>
          <a:bodyPr>
            <a:normAutofit/>
          </a:bodyPr>
          <a:lstStyle/>
          <a:p>
            <a:pPr algn="ctr"/>
            <a:r>
              <a:rPr lang="en-US" sz="5500" b="1" u="sng" dirty="0" smtClean="0"/>
              <a:t>Transposons (“jumping genes”)</a:t>
            </a:r>
            <a:endParaRPr lang="en-US" sz="5500" b="1" u="sng" dirty="0"/>
          </a:p>
        </p:txBody>
      </p:sp>
    </p:spTree>
    <p:extLst>
      <p:ext uri="{BB962C8B-B14F-4D97-AF65-F5344CB8AC3E}">
        <p14:creationId xmlns:p14="http://schemas.microsoft.com/office/powerpoint/2010/main" val="305225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Virus Anatomy</a:t>
            </a:r>
            <a:endParaRPr lang="en-US" b="1" u="sng" dirty="0"/>
          </a:p>
        </p:txBody>
      </p:sp>
      <p:sp>
        <p:nvSpPr>
          <p:cNvPr id="3" name="Content Placeholder 2"/>
          <p:cNvSpPr>
            <a:spLocks noGrp="1"/>
          </p:cNvSpPr>
          <p:nvPr>
            <p:ph idx="1"/>
          </p:nvPr>
        </p:nvSpPr>
        <p:spPr>
          <a:xfrm>
            <a:off x="838200" y="1825625"/>
            <a:ext cx="5142470" cy="4351338"/>
          </a:xfrm>
        </p:spPr>
        <p:txBody>
          <a:bodyPr/>
          <a:lstStyle/>
          <a:p>
            <a:r>
              <a:rPr lang="en-US" sz="3600" dirty="0" smtClean="0"/>
              <a:t>Genetic Material</a:t>
            </a:r>
          </a:p>
          <a:p>
            <a:r>
              <a:rPr lang="en-US" sz="3600" dirty="0" smtClean="0"/>
              <a:t>Capsid</a:t>
            </a:r>
          </a:p>
          <a:p>
            <a:r>
              <a:rPr lang="en-US" sz="3600" dirty="0" smtClean="0"/>
              <a:t>Lipid Envelope</a:t>
            </a:r>
          </a:p>
          <a:p>
            <a:r>
              <a:rPr lang="en-US" sz="3600" dirty="0" smtClean="0"/>
              <a:t>Obligate Parasites</a:t>
            </a:r>
          </a:p>
          <a:p>
            <a:r>
              <a:rPr lang="en-US" sz="3600" dirty="0" smtClean="0"/>
              <a:t>“-phage”</a:t>
            </a:r>
          </a:p>
          <a:p>
            <a:pPr lvl="1"/>
            <a:r>
              <a:rPr lang="en-US" sz="3000" dirty="0" smtClean="0"/>
              <a:t>“Bacteriophage”</a:t>
            </a:r>
          </a:p>
        </p:txBody>
      </p:sp>
      <p:pic>
        <p:nvPicPr>
          <p:cNvPr id="1026" name="il_fi" descr="http://oceanworld.tamu.edu/resources/oceanography-book/Images/BacteriophageCarto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00800" y="365125"/>
            <a:ext cx="5265094" cy="50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2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846" y="780769"/>
            <a:ext cx="9475573" cy="516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9131"/>
            <a:ext cx="10515600" cy="1325563"/>
          </a:xfrm>
        </p:spPr>
        <p:txBody>
          <a:bodyPr/>
          <a:lstStyle/>
          <a:p>
            <a:pPr algn="ctr"/>
            <a:r>
              <a:rPr lang="en-US" b="1" u="sng" dirty="0" smtClean="0"/>
              <a:t>Viral Reproductive Cycles</a:t>
            </a:r>
            <a:endParaRPr lang="en-US" b="1" u="sng" dirty="0"/>
          </a:p>
        </p:txBody>
      </p:sp>
      <p:sp>
        <p:nvSpPr>
          <p:cNvPr id="3" name="Content Placeholder 2"/>
          <p:cNvSpPr>
            <a:spLocks noGrp="1"/>
          </p:cNvSpPr>
          <p:nvPr>
            <p:ph idx="1"/>
          </p:nvPr>
        </p:nvSpPr>
        <p:spPr>
          <a:xfrm>
            <a:off x="777833" y="1750284"/>
            <a:ext cx="10515600" cy="4351338"/>
          </a:xfrm>
        </p:spPr>
        <p:txBody>
          <a:bodyPr/>
          <a:lstStyle/>
          <a:p>
            <a:endParaRPr lang="en-US" dirty="0"/>
          </a:p>
        </p:txBody>
      </p:sp>
    </p:spTree>
    <p:extLst>
      <p:ext uri="{BB962C8B-B14F-4D97-AF65-F5344CB8AC3E}">
        <p14:creationId xmlns:p14="http://schemas.microsoft.com/office/powerpoint/2010/main" val="37836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Lytic vs. Lysogenic</a:t>
            </a:r>
            <a:endParaRPr lang="en-US" b="1" u="sng" dirty="0"/>
          </a:p>
        </p:txBody>
      </p:sp>
      <p:sp>
        <p:nvSpPr>
          <p:cNvPr id="3" name="Content Placeholder 2"/>
          <p:cNvSpPr>
            <a:spLocks noGrp="1"/>
          </p:cNvSpPr>
          <p:nvPr>
            <p:ph idx="1"/>
          </p:nvPr>
        </p:nvSpPr>
        <p:spPr>
          <a:xfrm>
            <a:off x="420131" y="1408670"/>
            <a:ext cx="11392928" cy="4768293"/>
          </a:xfrm>
        </p:spPr>
        <p:txBody>
          <a:bodyPr>
            <a:normAutofit/>
          </a:bodyPr>
          <a:lstStyle/>
          <a:p>
            <a:r>
              <a:rPr lang="en-US" sz="3600" dirty="0" smtClean="0"/>
              <a:t>Lytic = what we usually think of with viruses</a:t>
            </a:r>
          </a:p>
          <a:p>
            <a:pPr lvl="1"/>
            <a:r>
              <a:rPr lang="en-US" sz="3000" dirty="0" smtClean="0"/>
              <a:t>Use the host cell to make more viruses, and then those new viruses burst out of the cell which kills the host.</a:t>
            </a:r>
          </a:p>
          <a:p>
            <a:pPr lvl="1"/>
            <a:endParaRPr lang="en-US" sz="1000" dirty="0"/>
          </a:p>
          <a:p>
            <a:r>
              <a:rPr lang="en-US" sz="3600" dirty="0" smtClean="0"/>
              <a:t>Lysogenic = “undercover”…for now.</a:t>
            </a:r>
          </a:p>
          <a:p>
            <a:pPr lvl="1"/>
            <a:r>
              <a:rPr lang="en-US" sz="2800" dirty="0" smtClean="0"/>
              <a:t>Viral DNA is incorporated into the host cell’s own genome. This viral DNA portion of the genome is now called a “prophage” literally translated to mean “Before the virus.” Now as the host replicates and divides, all of its offspring will have the prophage DNA sequence. Then, under certain conditions, the prophage will go into the lytic cycle and be transcribed like normal to make new viruses.</a:t>
            </a:r>
            <a:endParaRPr lang="en-US" sz="2800" dirty="0"/>
          </a:p>
        </p:txBody>
      </p:sp>
    </p:spTree>
    <p:extLst>
      <p:ext uri="{BB962C8B-B14F-4D97-AF65-F5344CB8AC3E}">
        <p14:creationId xmlns:p14="http://schemas.microsoft.com/office/powerpoint/2010/main" val="267389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818"/>
            <a:ext cx="10515600" cy="1325563"/>
          </a:xfrm>
        </p:spPr>
        <p:txBody>
          <a:bodyPr>
            <a:normAutofit/>
          </a:bodyPr>
          <a:lstStyle/>
          <a:p>
            <a:r>
              <a:rPr lang="en-US" sz="5000" b="1" u="sng" dirty="0" smtClean="0"/>
              <a:t>Retroviruses</a:t>
            </a:r>
            <a:endParaRPr lang="en-US" sz="5000" b="1" u="sng" dirty="0"/>
          </a:p>
        </p:txBody>
      </p:sp>
      <p:sp>
        <p:nvSpPr>
          <p:cNvPr id="3" name="Content Placeholder 2"/>
          <p:cNvSpPr>
            <a:spLocks noGrp="1"/>
          </p:cNvSpPr>
          <p:nvPr>
            <p:ph idx="1"/>
          </p:nvPr>
        </p:nvSpPr>
        <p:spPr>
          <a:xfrm>
            <a:off x="420130" y="939114"/>
            <a:ext cx="6178386" cy="5237849"/>
          </a:xfrm>
        </p:spPr>
        <p:txBody>
          <a:bodyPr>
            <a:normAutofit/>
          </a:bodyPr>
          <a:lstStyle/>
          <a:p>
            <a:r>
              <a:rPr lang="en-US" sz="3200" dirty="0" smtClean="0"/>
              <a:t>RNA genome</a:t>
            </a:r>
          </a:p>
          <a:p>
            <a:r>
              <a:rPr lang="en-US" sz="3200" dirty="0" smtClean="0"/>
              <a:t>Reverse Transcriptase</a:t>
            </a:r>
          </a:p>
          <a:p>
            <a:pPr lvl="1"/>
            <a:r>
              <a:rPr lang="en-US" sz="3200" dirty="0" smtClean="0"/>
              <a:t>Does transcription, but backwards (RNA </a:t>
            </a:r>
            <a:r>
              <a:rPr lang="en-US" sz="3200" dirty="0" smtClean="0">
                <a:sym typeface="Wingdings" panose="05000000000000000000" pitchFamily="2" charset="2"/>
              </a:rPr>
              <a:t> DNA)</a:t>
            </a:r>
          </a:p>
          <a:p>
            <a:r>
              <a:rPr lang="en-US" sz="3200" dirty="0" smtClean="0">
                <a:sym typeface="Wingdings" panose="05000000000000000000" pitchFamily="2" charset="2"/>
              </a:rPr>
              <a:t>RNA  </a:t>
            </a:r>
            <a:r>
              <a:rPr lang="en-US" sz="3200" b="1" u="sng" dirty="0" smtClean="0">
                <a:sym typeface="Wingdings" panose="05000000000000000000" pitchFamily="2" charset="2"/>
              </a:rPr>
              <a:t>cDNA</a:t>
            </a:r>
            <a:r>
              <a:rPr lang="en-US" sz="3200" dirty="0" smtClean="0">
                <a:sym typeface="Wingdings" panose="05000000000000000000" pitchFamily="2" charset="2"/>
              </a:rPr>
              <a:t>  full double helix</a:t>
            </a:r>
          </a:p>
          <a:p>
            <a:r>
              <a:rPr lang="en-US" sz="3200" dirty="0" smtClean="0">
                <a:sym typeface="Wingdings" panose="05000000000000000000" pitchFamily="2" charset="2"/>
              </a:rPr>
              <a:t>NO PROOFREADING which means increased genetic variation in viruses. </a:t>
            </a:r>
          </a:p>
          <a:p>
            <a:r>
              <a:rPr lang="en-US" sz="3200" dirty="0" smtClean="0">
                <a:sym typeface="Wingdings" panose="05000000000000000000" pitchFamily="2" charset="2"/>
              </a:rPr>
              <a:t>FREQUENT MUTATIONS make treatment difficult!</a:t>
            </a:r>
            <a:endParaRPr lang="en-US" sz="3200" dirty="0"/>
          </a:p>
        </p:txBody>
      </p:sp>
      <p:pic>
        <p:nvPicPr>
          <p:cNvPr id="3074" name="Picture 2" descr="http://micro.magnet.fsu.edu/cells/viruses/images/hivstructurefigure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98515" y="553866"/>
            <a:ext cx="5494638" cy="500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91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t>Vaccines</a:t>
            </a:r>
            <a:endParaRPr lang="en-US" sz="6000" b="1" u="sng" dirty="0"/>
          </a:p>
        </p:txBody>
      </p:sp>
      <p:sp>
        <p:nvSpPr>
          <p:cNvPr id="3" name="Content Placeholder 2"/>
          <p:cNvSpPr>
            <a:spLocks noGrp="1"/>
          </p:cNvSpPr>
          <p:nvPr>
            <p:ph idx="1"/>
          </p:nvPr>
        </p:nvSpPr>
        <p:spPr/>
        <p:txBody>
          <a:bodyPr/>
          <a:lstStyle/>
          <a:p>
            <a:endParaRPr lang="en-US"/>
          </a:p>
        </p:txBody>
      </p:sp>
      <p:pic>
        <p:nvPicPr>
          <p:cNvPr id="4098" name="Picture 2" descr="Image result for how vaccines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76" y="172943"/>
            <a:ext cx="7191637" cy="644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u="sng" dirty="0" smtClean="0"/>
              <a:t>Bacterial DNA</a:t>
            </a:r>
            <a:endParaRPr lang="en-US" sz="5500" b="1" u="sng" dirty="0"/>
          </a:p>
        </p:txBody>
      </p:sp>
      <p:sp>
        <p:nvSpPr>
          <p:cNvPr id="3" name="Content Placeholder 2"/>
          <p:cNvSpPr>
            <a:spLocks noGrp="1"/>
          </p:cNvSpPr>
          <p:nvPr>
            <p:ph idx="1"/>
          </p:nvPr>
        </p:nvSpPr>
        <p:spPr>
          <a:xfrm>
            <a:off x="617838" y="1542404"/>
            <a:ext cx="10735962" cy="4486275"/>
          </a:xfrm>
        </p:spPr>
        <p:txBody>
          <a:bodyPr>
            <a:normAutofit/>
          </a:bodyPr>
          <a:lstStyle/>
          <a:p>
            <a:r>
              <a:rPr lang="en-US" sz="3600" dirty="0" smtClean="0"/>
              <a:t>Single circular chromosome vs. plasmid</a:t>
            </a:r>
            <a:endParaRPr lang="en-US" sz="3600" dirty="0"/>
          </a:p>
        </p:txBody>
      </p:sp>
      <p:pic>
        <p:nvPicPr>
          <p:cNvPr id="5122" name="Picture 2" descr="Image result for bacterial chromosome vs plas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5171"/>
            <a:ext cx="11049534" cy="327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6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lasmid restriction enzy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00" y="365125"/>
            <a:ext cx="7101898" cy="4716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b="1" u="sng" dirty="0" smtClean="0"/>
              <a:t>Plasmid DNA</a:t>
            </a:r>
            <a:endParaRPr lang="en-US" sz="6000" b="1" u="sng" dirty="0"/>
          </a:p>
        </p:txBody>
      </p:sp>
      <p:sp>
        <p:nvSpPr>
          <p:cNvPr id="3" name="Content Placeholder 2"/>
          <p:cNvSpPr>
            <a:spLocks noGrp="1"/>
          </p:cNvSpPr>
          <p:nvPr>
            <p:ph idx="1"/>
          </p:nvPr>
        </p:nvSpPr>
        <p:spPr>
          <a:xfrm>
            <a:off x="420130" y="1690688"/>
            <a:ext cx="8007178" cy="4486275"/>
          </a:xfrm>
        </p:spPr>
        <p:txBody>
          <a:bodyPr>
            <a:normAutofit/>
          </a:bodyPr>
          <a:lstStyle/>
          <a:p>
            <a:r>
              <a:rPr lang="en-US" sz="3600" dirty="0" smtClean="0"/>
              <a:t>2-30 nonessential genes (bacteria without plasmids can function normally).</a:t>
            </a:r>
          </a:p>
          <a:p>
            <a:r>
              <a:rPr lang="en-US" sz="3600" dirty="0" smtClean="0"/>
              <a:t>Often carry antibiotic resistance genes or fertility genes (ability to make a sex pilus).</a:t>
            </a:r>
          </a:p>
          <a:p>
            <a:r>
              <a:rPr lang="en-US" sz="3600" dirty="0" smtClean="0"/>
              <a:t>Used for biotechnology / medical purposes (can insert human genes). </a:t>
            </a:r>
            <a:endParaRPr lang="en-US" sz="3600" dirty="0"/>
          </a:p>
        </p:txBody>
      </p:sp>
    </p:spTree>
    <p:extLst>
      <p:ext uri="{BB962C8B-B14F-4D97-AF65-F5344CB8AC3E}">
        <p14:creationId xmlns:p14="http://schemas.microsoft.com/office/powerpoint/2010/main" val="375986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64" y="0"/>
            <a:ext cx="10515600" cy="1325563"/>
          </a:xfrm>
        </p:spPr>
        <p:txBody>
          <a:bodyPr>
            <a:normAutofit/>
          </a:bodyPr>
          <a:lstStyle/>
          <a:p>
            <a:r>
              <a:rPr lang="en-US" sz="5000" b="1" u="sng" dirty="0" smtClean="0"/>
              <a:t>Bacterial Reproduction</a:t>
            </a:r>
            <a:endParaRPr lang="en-US" sz="5000" b="1" u="sng" dirty="0"/>
          </a:p>
        </p:txBody>
      </p:sp>
      <p:sp>
        <p:nvSpPr>
          <p:cNvPr id="3" name="Content Placeholder 2"/>
          <p:cNvSpPr>
            <a:spLocks noGrp="1"/>
          </p:cNvSpPr>
          <p:nvPr>
            <p:ph idx="1"/>
          </p:nvPr>
        </p:nvSpPr>
        <p:spPr>
          <a:xfrm>
            <a:off x="120563" y="1087395"/>
            <a:ext cx="7385259" cy="4954631"/>
          </a:xfrm>
        </p:spPr>
        <p:txBody>
          <a:bodyPr>
            <a:normAutofit/>
          </a:bodyPr>
          <a:lstStyle/>
          <a:p>
            <a:r>
              <a:rPr lang="en-US" sz="3600" dirty="0" smtClean="0"/>
              <a:t>Asexual = binary fission</a:t>
            </a:r>
          </a:p>
          <a:p>
            <a:r>
              <a:rPr lang="en-US" sz="3600" dirty="0" smtClean="0"/>
              <a:t>Reproduce Quickly = mutations arise  </a:t>
            </a:r>
            <a:r>
              <a:rPr lang="en-US" sz="3600" dirty="0" smtClean="0">
                <a:sym typeface="Wingdings" panose="05000000000000000000" pitchFamily="2" charset="2"/>
              </a:rPr>
              <a:t> genetic diversity even though asexually reproducing</a:t>
            </a:r>
            <a:endParaRPr lang="en-US" sz="3600" dirty="0" smtClean="0"/>
          </a:p>
          <a:p>
            <a:pPr marL="0" indent="0">
              <a:buNone/>
            </a:pPr>
            <a:endParaRPr lang="en-US" sz="3600" dirty="0"/>
          </a:p>
        </p:txBody>
      </p:sp>
      <p:pic>
        <p:nvPicPr>
          <p:cNvPr id="7172" name="Picture 4" descr="Image result for binary f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71183" y="1389589"/>
            <a:ext cx="6287077" cy="301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9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431</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Viral and Bacterial Genetics</vt:lpstr>
      <vt:lpstr>Virus Anatomy</vt:lpstr>
      <vt:lpstr>Viral Reproductive Cycles</vt:lpstr>
      <vt:lpstr>Lytic vs. Lysogenic</vt:lpstr>
      <vt:lpstr>Retroviruses</vt:lpstr>
      <vt:lpstr>Vaccines</vt:lpstr>
      <vt:lpstr>Bacterial DNA</vt:lpstr>
      <vt:lpstr>Plasmid DNA</vt:lpstr>
      <vt:lpstr>Bacterial Reproduction</vt:lpstr>
      <vt:lpstr>Binary Fission</vt:lpstr>
      <vt:lpstr>Increasing Genetic Variety in Bacteria (NOT Involving Reproduction)</vt:lpstr>
      <vt:lpstr>Transformation</vt:lpstr>
      <vt:lpstr>Transduction</vt:lpstr>
      <vt:lpstr>Conjugation</vt:lpstr>
      <vt:lpstr>Transposons (“jumping genes”)</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and Bacterial Genetics</dc:title>
  <dc:creator>Olivia Jensen</dc:creator>
  <cp:lastModifiedBy>Olivia Jensen</cp:lastModifiedBy>
  <cp:revision>9</cp:revision>
  <dcterms:created xsi:type="dcterms:W3CDTF">2019-02-28T17:11:24Z</dcterms:created>
  <dcterms:modified xsi:type="dcterms:W3CDTF">2019-03-01T16:20:49Z</dcterms:modified>
</cp:coreProperties>
</file>